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7" r:id="rId2"/>
    <p:sldMasterId id="2147483757" r:id="rId3"/>
    <p:sldMasterId id="2147483739" r:id="rId4"/>
  </p:sldMasterIdLst>
  <p:notesMasterIdLst>
    <p:notesMasterId r:id="rId36"/>
  </p:notesMasterIdLst>
  <p:handoutMasterIdLst>
    <p:handoutMasterId r:id="rId37"/>
  </p:handoutMasterIdLst>
  <p:sldIdLst>
    <p:sldId id="468" r:id="rId5"/>
    <p:sldId id="2297" r:id="rId6"/>
    <p:sldId id="2291" r:id="rId7"/>
    <p:sldId id="2344" r:id="rId8"/>
    <p:sldId id="2301" r:id="rId9"/>
    <p:sldId id="2293" r:id="rId10"/>
    <p:sldId id="2302" r:id="rId11"/>
    <p:sldId id="2322" r:id="rId12"/>
    <p:sldId id="2343" r:id="rId13"/>
    <p:sldId id="2274" r:id="rId14"/>
    <p:sldId id="2333" r:id="rId15"/>
    <p:sldId id="2330" r:id="rId16"/>
    <p:sldId id="2341" r:id="rId17"/>
    <p:sldId id="2337" r:id="rId18"/>
    <p:sldId id="2336" r:id="rId19"/>
    <p:sldId id="2345" r:id="rId20"/>
    <p:sldId id="2320" r:id="rId21"/>
    <p:sldId id="2321" r:id="rId22"/>
    <p:sldId id="2334" r:id="rId23"/>
    <p:sldId id="2342" r:id="rId24"/>
    <p:sldId id="2270" r:id="rId25"/>
    <p:sldId id="364" r:id="rId26"/>
    <p:sldId id="2308" r:id="rId27"/>
    <p:sldId id="2346" r:id="rId28"/>
    <p:sldId id="2347" r:id="rId29"/>
    <p:sldId id="2348" r:id="rId30"/>
    <p:sldId id="2349" r:id="rId31"/>
    <p:sldId id="2350" r:id="rId32"/>
    <p:sldId id="2351" r:id="rId33"/>
    <p:sldId id="2352" r:id="rId34"/>
    <p:sldId id="2353" r:id="rId35"/>
  </p:sldIdLst>
  <p:sldSz cx="12192000" cy="6858000"/>
  <p:notesSz cx="6797675" cy="992663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LLER, Steve" initials="WS" lastIdx="16" clrIdx="6">
    <p:extLst>
      <p:ext uri="{19B8F6BF-5375-455C-9EA6-DF929625EA0E}">
        <p15:presenceInfo xmlns:p15="http://schemas.microsoft.com/office/powerpoint/2012/main" userId="S::Steve.Waller@safetyandquality.gov.au::51ffb089-e32f-418b-b7b6-b898ceaaf4a8" providerId="AD"/>
      </p:ext>
    </p:extLst>
  </p:cmAuthor>
  <p:cmAuthor id="1" name="BHASALE, Alice" initials="BA" lastIdx="8" clrIdx="0">
    <p:extLst>
      <p:ext uri="{19B8F6BF-5375-455C-9EA6-DF929625EA0E}">
        <p15:presenceInfo xmlns:p15="http://schemas.microsoft.com/office/powerpoint/2012/main" userId="BHASALE, Alice" providerId="None"/>
      </p:ext>
    </p:extLst>
  </p:cmAuthor>
  <p:cmAuthor id="8" name="FORSYTH, Amy" initials="FA" lastIdx="43" clrIdx="7">
    <p:extLst>
      <p:ext uri="{19B8F6BF-5375-455C-9EA6-DF929625EA0E}">
        <p15:presenceInfo xmlns:p15="http://schemas.microsoft.com/office/powerpoint/2012/main" userId="S::Amy.Forsyth@safetyandquality.gov.au::3fa5f848-5214-4476-b682-bb60be1832af" providerId="AD"/>
      </p:ext>
    </p:extLst>
  </p:cmAuthor>
  <p:cmAuthor id="2" name="Lisa Gray" initials="LG" lastIdx="35" clrIdx="1">
    <p:extLst>
      <p:ext uri="{19B8F6BF-5375-455C-9EA6-DF929625EA0E}">
        <p15:presenceInfo xmlns:p15="http://schemas.microsoft.com/office/powerpoint/2012/main" userId="S-1-5-21-6776287-205683911-1939875897-42952" providerId="AD"/>
      </p:ext>
    </p:extLst>
  </p:cmAuthor>
  <p:cmAuthor id="9" name="LANE, Christina" initials="LC [2]" lastIdx="60" clrIdx="8">
    <p:extLst>
      <p:ext uri="{19B8F6BF-5375-455C-9EA6-DF929625EA0E}">
        <p15:presenceInfo xmlns:p15="http://schemas.microsoft.com/office/powerpoint/2012/main" userId="S::Christina.Lane@safetyandquality.gov.au::e02a577e-ab4d-4c05-ac3e-ddefa8d4bad1" providerId="AD"/>
      </p:ext>
    </p:extLst>
  </p:cmAuthor>
  <p:cmAuthor id="3" name="Julia Richardson" initials="JR" lastIdx="124" clrIdx="2">
    <p:extLst>
      <p:ext uri="{19B8F6BF-5375-455C-9EA6-DF929625EA0E}">
        <p15:presenceInfo xmlns:p15="http://schemas.microsoft.com/office/powerpoint/2012/main" userId="8810c06c6cb4680a" providerId="Windows Live"/>
      </p:ext>
    </p:extLst>
  </p:cmAuthor>
  <p:cmAuthor id="4" name="LANE, Christina" initials="LC" lastIdx="1" clrIdx="3">
    <p:extLst>
      <p:ext uri="{19B8F6BF-5375-455C-9EA6-DF929625EA0E}">
        <p15:presenceInfo xmlns:p15="http://schemas.microsoft.com/office/powerpoint/2012/main" userId="S-1-5-21-6776287-205683911-1939875897-480696" providerId="AD"/>
      </p:ext>
    </p:extLst>
  </p:cmAuthor>
  <p:cmAuthor id="5" name="BHASALE, Alice" initials="BA [2]" lastIdx="15" clrIdx="4">
    <p:extLst>
      <p:ext uri="{19B8F6BF-5375-455C-9EA6-DF929625EA0E}">
        <p15:presenceInfo xmlns:p15="http://schemas.microsoft.com/office/powerpoint/2012/main" userId="S-1-5-21-6776287-205683911-1939875897-162288" providerId="AD"/>
      </p:ext>
    </p:extLst>
  </p:cmAuthor>
  <p:cmAuthor id="6" name="BHASALE, Alice" initials="BA [3]" lastIdx="219" clrIdx="5">
    <p:extLst>
      <p:ext uri="{19B8F6BF-5375-455C-9EA6-DF929625EA0E}">
        <p15:presenceInfo xmlns:p15="http://schemas.microsoft.com/office/powerpoint/2012/main" userId="S::Alice.Bhasale@safetyandquality.gov.au::09587058-8428-45c3-a54b-be0b53eafd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E"/>
    <a:srgbClr val="0A9EA0"/>
    <a:srgbClr val="006060"/>
    <a:srgbClr val="F1FB83"/>
    <a:srgbClr val="BECB2F"/>
    <a:srgbClr val="000000"/>
    <a:srgbClr val="005470"/>
    <a:srgbClr val="25B2B5"/>
    <a:srgbClr val="00AAE2"/>
    <a:srgbClr val="117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93" autoAdjust="0"/>
    <p:restoredTop sz="63428" autoAdjust="0"/>
  </p:normalViewPr>
  <p:slideViewPr>
    <p:cSldViewPr>
      <p:cViewPr varScale="1">
        <p:scale>
          <a:sx n="40" d="100"/>
          <a:sy n="40" d="100"/>
        </p:scale>
        <p:origin x="1016" y="2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3" d="2"/>
        <a:sy n="3" d="2"/>
      </p:scale>
      <p:origin x="0" y="0"/>
    </p:cViewPr>
  </p:notesTextViewPr>
  <p:sorterViewPr>
    <p:cViewPr>
      <p:scale>
        <a:sx n="1" d="1"/>
        <a:sy n="1" d="1"/>
      </p:scale>
      <p:origin x="0" y="0"/>
    </p:cViewPr>
  </p:sorterViewPr>
  <p:notesViewPr>
    <p:cSldViewPr>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E25F1-B7B8-4648-BDAD-9BA35873E975}" type="doc">
      <dgm:prSet loTypeId="urn:microsoft.com/office/officeart/2005/8/layout/hierarchy2" loCatId="list" qsTypeId="urn:microsoft.com/office/officeart/2005/8/quickstyle/simple1" qsCatId="simple" csTypeId="urn:microsoft.com/office/officeart/2005/8/colors/accent1_2" csCatId="accent1" phldr="1"/>
      <dgm:spPr/>
      <dgm:t>
        <a:bodyPr/>
        <a:lstStyle/>
        <a:p>
          <a:endParaRPr lang="en-GB"/>
        </a:p>
      </dgm:t>
    </dgm:pt>
    <dgm:pt modelId="{F889BCCD-1BC3-AC4F-AB13-08F25972A144}">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Initial assessment and management</a:t>
          </a:r>
        </a:p>
      </dgm:t>
    </dgm:pt>
    <dgm:pt modelId="{F7C57EB0-7895-7D48-BE59-A082C6FC0D09}" type="par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9F6AC16E-E820-144E-AEA8-64DCBF2491B6}" type="sib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0007C3D3-C7BF-2445-826A-6F9E6DC09B54}">
      <dgm:prSet phldrT="[Text]" custT="1"/>
      <dgm:spPr>
        <a:solidFill>
          <a:srgbClr val="006060">
            <a:alpha val="30000"/>
          </a:srgbClr>
        </a:solidFill>
      </dgm:spPr>
      <dgm:t>
        <a:bodyPr/>
        <a:lstStyle/>
        <a:p>
          <a:r>
            <a:rPr lang="en-GB" sz="1600" b="1" dirty="0">
              <a:solidFill>
                <a:srgbClr val="F1FB83">
                  <a:alpha val="70000"/>
                </a:srgbClr>
              </a:solidFill>
              <a:latin typeface="Arial" panose="020B0604020202020204" pitchFamily="34" charset="0"/>
              <a:cs typeface="Arial" panose="020B0604020202020204" pitchFamily="34" charset="0"/>
            </a:rPr>
            <a:t>Consider </a:t>
          </a:r>
          <a:br>
            <a:rPr lang="en-GB" sz="1600" b="1" dirty="0">
              <a:solidFill>
                <a:srgbClr val="F1FB83">
                  <a:alpha val="70000"/>
                </a:srgbClr>
              </a:solidFill>
              <a:latin typeface="Arial" panose="020B0604020202020204" pitchFamily="34" charset="0"/>
              <a:cs typeface="Arial" panose="020B0604020202020204" pitchFamily="34" charset="0"/>
            </a:rPr>
          </a:br>
          <a:r>
            <a:rPr lang="en-GB" sz="1600" b="1" dirty="0">
              <a:solidFill>
                <a:srgbClr val="F1FB83">
                  <a:alpha val="70000"/>
                </a:srgbClr>
              </a:solidFill>
              <a:latin typeface="Arial" panose="020B0604020202020204" pitchFamily="34" charset="0"/>
              <a:cs typeface="Arial" panose="020B0604020202020204" pitchFamily="34" charset="0"/>
            </a:rPr>
            <a:t>psychosocial factors</a:t>
          </a:r>
        </a:p>
      </dgm:t>
    </dgm:pt>
    <dgm:pt modelId="{7A67A37D-82C7-1B45-94E9-8FCEE6BB43EA}" type="parTrans" cxnId="{2AAF13FF-CE61-8340-8AFB-392D8A929FC2}">
      <dgm:prSet/>
      <dgm:spPr>
        <a:ln>
          <a:solidFill>
            <a:srgbClr val="006060"/>
          </a:solidFill>
        </a:ln>
      </dgm:spPr>
      <dgm:t>
        <a:bodyPr/>
        <a:lstStyle/>
        <a:p>
          <a:endParaRPr lang="en-GB" dirty="0">
            <a:solidFill>
              <a:srgbClr val="006060"/>
            </a:solidFill>
            <a:latin typeface="Arial" panose="020B0604020202020204" pitchFamily="34" charset="0"/>
            <a:cs typeface="Arial" panose="020B0604020202020204" pitchFamily="34" charset="0"/>
          </a:endParaRPr>
        </a:p>
      </dgm:t>
    </dgm:pt>
    <dgm:pt modelId="{9BE5F560-C39B-A648-A673-FE46E6EB2B34}" type="sibTrans" cxnId="{2AAF13FF-CE61-8340-8AFB-392D8A929FC2}">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4E1B4CD3-1DB3-364E-83F9-4B987795AEAB}">
      <dgm:prSet phldrT="[Text]" custT="1"/>
      <dgm:spPr>
        <a:solidFill>
          <a:srgbClr val="006060">
            <a:alpha val="30000"/>
          </a:srgbClr>
        </a:solidFill>
      </dgm:spPr>
      <dgm:t>
        <a:bodyPr/>
        <a:lstStyle/>
        <a:p>
          <a:r>
            <a:rPr lang="en-GB" sz="1600" b="1" dirty="0">
              <a:solidFill>
                <a:srgbClr val="F1FB83">
                  <a:alpha val="70000"/>
                </a:srgbClr>
              </a:solidFill>
              <a:latin typeface="Arial" panose="020B0604020202020204" pitchFamily="34" charset="0"/>
              <a:cs typeface="Arial" panose="020B0604020202020204" pitchFamily="34" charset="0"/>
            </a:rPr>
            <a:t>Patient education </a:t>
          </a:r>
          <a:br>
            <a:rPr lang="en-GB" sz="1600" b="1" dirty="0">
              <a:solidFill>
                <a:srgbClr val="F1FB83">
                  <a:alpha val="70000"/>
                </a:srgbClr>
              </a:solidFill>
              <a:latin typeface="Arial" panose="020B0604020202020204" pitchFamily="34" charset="0"/>
              <a:cs typeface="Arial" panose="020B0604020202020204" pitchFamily="34" charset="0"/>
            </a:rPr>
          </a:br>
          <a:r>
            <a:rPr lang="en-GB" sz="1600" b="1" dirty="0">
              <a:solidFill>
                <a:srgbClr val="F1FB83">
                  <a:alpha val="70000"/>
                </a:srgbClr>
              </a:solidFill>
              <a:latin typeface="Arial" panose="020B0604020202020204" pitchFamily="34" charset="0"/>
              <a:cs typeface="Arial" panose="020B0604020202020204" pitchFamily="34" charset="0"/>
            </a:rPr>
            <a:t>and advice to self-manage</a:t>
          </a:r>
        </a:p>
      </dgm:t>
    </dgm:pt>
    <dgm:pt modelId="{E1A83893-DFFA-5B49-B4CA-871100153468}" type="parTrans" cxnId="{50218AB9-CCC8-124A-8F73-6520D39AACAA}">
      <dgm:prSet/>
      <dgm:spPr>
        <a:ln>
          <a:solidFill>
            <a:srgbClr val="006060"/>
          </a:solidFill>
        </a:ln>
      </dgm:spPr>
      <dgm:t>
        <a:bodyPr/>
        <a:lstStyle/>
        <a:p>
          <a:endParaRPr lang="en-GB" dirty="0">
            <a:solidFill>
              <a:srgbClr val="006060"/>
            </a:solidFill>
            <a:latin typeface="Arial" panose="020B0604020202020204" pitchFamily="34" charset="0"/>
            <a:cs typeface="Arial" panose="020B0604020202020204" pitchFamily="34" charset="0"/>
          </a:endParaRPr>
        </a:p>
      </dgm:t>
    </dgm:pt>
    <dgm:pt modelId="{8651E711-4420-D24A-9970-22E162CEEB67}" type="sibTrans" cxnId="{50218AB9-CCC8-124A-8F73-6520D39AACAA}">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27676D21-4CFF-FC4F-9807-0A50C1F546BA}">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Consider </a:t>
          </a:r>
          <a:br>
            <a:rPr lang="en-GB" sz="1600" b="1" dirty="0">
              <a:solidFill>
                <a:srgbClr val="F1FB83"/>
              </a:solidFill>
              <a:latin typeface="Arial" panose="020B0604020202020204" pitchFamily="34" charset="0"/>
              <a:cs typeface="Arial" panose="020B0604020202020204" pitchFamily="34" charset="0"/>
            </a:rPr>
          </a:br>
          <a:r>
            <a:rPr lang="en-GB" sz="1600" b="1" dirty="0">
              <a:solidFill>
                <a:srgbClr val="F1FB83"/>
              </a:solidFill>
              <a:latin typeface="Arial" panose="020B0604020202020204" pitchFamily="34" charset="0"/>
              <a:cs typeface="Arial" panose="020B0604020202020204" pitchFamily="34" charset="0"/>
            </a:rPr>
            <a:t>serious pathology</a:t>
          </a:r>
        </a:p>
      </dgm:t>
    </dgm:pt>
    <dgm:pt modelId="{B3EAFB1C-5DC8-5A45-9778-3F70FB5C1ADD}" type="parTrans" cxnId="{46BED8FB-12B5-B346-90D8-D27EBD7858A2}">
      <dgm:prSet/>
      <dgm:spPr>
        <a:ln>
          <a:solidFill>
            <a:srgbClr val="006060"/>
          </a:solidFill>
        </a:ln>
      </dgm:spPr>
      <dgm:t>
        <a:bodyPr/>
        <a:lstStyle/>
        <a:p>
          <a:endParaRPr lang="en-GB" dirty="0"/>
        </a:p>
      </dgm:t>
    </dgm:pt>
    <dgm:pt modelId="{813A9EC3-F0F0-704A-AA2D-3059B6518B3D}" type="sibTrans" cxnId="{46BED8FB-12B5-B346-90D8-D27EBD7858A2}">
      <dgm:prSet/>
      <dgm:spPr/>
      <dgm:t>
        <a:bodyPr/>
        <a:lstStyle/>
        <a:p>
          <a:endParaRPr lang="en-GB"/>
        </a:p>
      </dgm:t>
    </dgm:pt>
    <dgm:pt modelId="{A22D1EFF-6322-1742-9B00-C3FFC282473D}">
      <dgm:prSe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Referral</a:t>
          </a:r>
        </a:p>
      </dgm:t>
    </dgm:pt>
    <dgm:pt modelId="{7AEC529B-91D3-2E4D-B230-EC147DC8F74F}" type="parTrans" cxnId="{DFBA7509-2870-1840-92D3-51C7C4745DBF}">
      <dgm:prSet/>
      <dgm:spPr>
        <a:ln>
          <a:solidFill>
            <a:srgbClr val="006060"/>
          </a:solidFill>
        </a:ln>
      </dgm:spPr>
      <dgm:t>
        <a:bodyPr/>
        <a:lstStyle/>
        <a:p>
          <a:endParaRPr lang="en-GB" dirty="0"/>
        </a:p>
      </dgm:t>
    </dgm:pt>
    <dgm:pt modelId="{2B17F81A-912F-C34F-A14A-04F43BFA163F}" type="sibTrans" cxnId="{DFBA7509-2870-1840-92D3-51C7C4745DBF}">
      <dgm:prSet/>
      <dgm:spPr/>
      <dgm:t>
        <a:bodyPr/>
        <a:lstStyle/>
        <a:p>
          <a:endParaRPr lang="en-GB"/>
        </a:p>
      </dgm:t>
    </dgm:pt>
    <dgm:pt modelId="{4962D6E9-54C7-D846-A800-CEBF408BAFC8}">
      <dgm:prSe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Imaging</a:t>
          </a:r>
        </a:p>
      </dgm:t>
    </dgm:pt>
    <dgm:pt modelId="{AF38E093-3C7B-8140-9FDB-9277F02D3057}" type="parTrans" cxnId="{7BF1DD41-A27F-9646-83AC-42F3A882F203}">
      <dgm:prSet/>
      <dgm:spPr>
        <a:ln>
          <a:solidFill>
            <a:srgbClr val="006060"/>
          </a:solidFill>
        </a:ln>
      </dgm:spPr>
      <dgm:t>
        <a:bodyPr/>
        <a:lstStyle/>
        <a:p>
          <a:endParaRPr lang="en-GB" dirty="0"/>
        </a:p>
      </dgm:t>
    </dgm:pt>
    <dgm:pt modelId="{580C0985-0EB6-244A-9A31-8226400A38E3}" type="sibTrans" cxnId="{7BF1DD41-A27F-9646-83AC-42F3A882F203}">
      <dgm:prSet/>
      <dgm:spPr/>
      <dgm:t>
        <a:bodyPr/>
        <a:lstStyle/>
        <a:p>
          <a:endParaRPr lang="en-GB"/>
        </a:p>
      </dgm:t>
    </dgm:pt>
    <dgm:pt modelId="{292C1EAF-840B-4E56-B9C3-3295634B5A40}">
      <dgm:prSet phldrT="[Text]"/>
      <dgm:spPr>
        <a:solidFill>
          <a:srgbClr val="006060">
            <a:alpha val="30000"/>
          </a:srgbClr>
        </a:solidFill>
      </dgm:spPr>
      <dgm:t>
        <a:bodyPr/>
        <a:lstStyle/>
        <a:p>
          <a:r>
            <a:rPr lang="en-GB" b="1" dirty="0">
              <a:solidFill>
                <a:srgbClr val="F1FB83">
                  <a:alpha val="70000"/>
                </a:srgbClr>
              </a:solidFill>
              <a:latin typeface="Arial" panose="020B0604020202020204" pitchFamily="34" charset="0"/>
              <a:cs typeface="Arial" panose="020B0604020202020204" pitchFamily="34" charset="0"/>
            </a:rPr>
            <a:t>A</a:t>
          </a:r>
          <a:r>
            <a:rPr lang="en-AU" b="1" dirty="0">
              <a:solidFill>
                <a:srgbClr val="F1FB83">
                  <a:alpha val="70000"/>
                </a:srgbClr>
              </a:solidFill>
              <a:latin typeface="Arial" panose="020B0604020202020204" pitchFamily="34" charset="0"/>
              <a:cs typeface="Arial" panose="020B0604020202020204" pitchFamily="34" charset="0"/>
            </a:rPr>
            <a:t>ssess the need for physical, psychological therapies and/or analgesics</a:t>
          </a:r>
          <a:endParaRPr lang="en-GB" b="1" dirty="0">
            <a:solidFill>
              <a:srgbClr val="F1FB83">
                <a:alpha val="70000"/>
              </a:srgbClr>
            </a:solidFill>
            <a:latin typeface="Arial" panose="020B0604020202020204" pitchFamily="34" charset="0"/>
            <a:cs typeface="Arial" panose="020B0604020202020204" pitchFamily="34" charset="0"/>
          </a:endParaRPr>
        </a:p>
      </dgm:t>
    </dgm:pt>
    <dgm:pt modelId="{0DC11716-6CC9-4C2C-8A6A-42F1A9BD5260}" type="parTrans" cxnId="{04A19599-24FB-4C1F-91CD-EF301C5687BF}">
      <dgm:prSet/>
      <dgm:spPr/>
      <dgm:t>
        <a:bodyPr/>
        <a:lstStyle/>
        <a:p>
          <a:endParaRPr lang="en-AU"/>
        </a:p>
      </dgm:t>
    </dgm:pt>
    <dgm:pt modelId="{ACE8F3FC-5545-45DF-8B22-4D47EC401EB7}" type="sibTrans" cxnId="{04A19599-24FB-4C1F-91CD-EF301C5687BF}">
      <dgm:prSet/>
      <dgm:spPr/>
      <dgm:t>
        <a:bodyPr/>
        <a:lstStyle/>
        <a:p>
          <a:endParaRPr lang="en-AU"/>
        </a:p>
      </dgm:t>
    </dgm:pt>
    <dgm:pt modelId="{6E1DE6EB-DA25-6F4C-875B-0B140A48AAE3}" type="pres">
      <dgm:prSet presAssocID="{DB6E25F1-B7B8-4648-BDAD-9BA35873E975}" presName="diagram" presStyleCnt="0">
        <dgm:presLayoutVars>
          <dgm:chPref val="1"/>
          <dgm:dir/>
          <dgm:animOne val="branch"/>
          <dgm:animLvl val="lvl"/>
          <dgm:resizeHandles val="exact"/>
        </dgm:presLayoutVars>
      </dgm:prSet>
      <dgm:spPr/>
    </dgm:pt>
    <dgm:pt modelId="{E272403F-2CED-F943-A142-1DE8DBC703F5}" type="pres">
      <dgm:prSet presAssocID="{F889BCCD-1BC3-AC4F-AB13-08F25972A144}" presName="root1" presStyleCnt="0"/>
      <dgm:spPr/>
    </dgm:pt>
    <dgm:pt modelId="{10D4793A-DBC7-A44F-9ECE-1ACA38ADABFC}" type="pres">
      <dgm:prSet presAssocID="{F889BCCD-1BC3-AC4F-AB13-08F25972A144}" presName="LevelOneTextNode" presStyleLbl="node0" presStyleIdx="0" presStyleCnt="2" custScaleX="141010">
        <dgm:presLayoutVars>
          <dgm:chPref val="3"/>
        </dgm:presLayoutVars>
      </dgm:prSet>
      <dgm:spPr/>
    </dgm:pt>
    <dgm:pt modelId="{8539AD36-DB52-1048-BCAD-54F7060F8717}" type="pres">
      <dgm:prSet presAssocID="{F889BCCD-1BC3-AC4F-AB13-08F25972A144}" presName="level2hierChild" presStyleCnt="0"/>
      <dgm:spPr/>
    </dgm:pt>
    <dgm:pt modelId="{0B583BC8-38F1-4C4D-933C-521EAADFB474}" type="pres">
      <dgm:prSet presAssocID="{B3EAFB1C-5DC8-5A45-9778-3F70FB5C1ADD}" presName="conn2-1" presStyleLbl="parChTrans1D2" presStyleIdx="0" presStyleCnt="3"/>
      <dgm:spPr/>
    </dgm:pt>
    <dgm:pt modelId="{5887C6C3-9DC8-F349-8E82-BA5CE8C3DEC4}" type="pres">
      <dgm:prSet presAssocID="{B3EAFB1C-5DC8-5A45-9778-3F70FB5C1ADD}" presName="connTx" presStyleLbl="parChTrans1D2" presStyleIdx="0" presStyleCnt="3"/>
      <dgm:spPr/>
    </dgm:pt>
    <dgm:pt modelId="{7273408F-045F-DB45-BAC7-018F70E68637}" type="pres">
      <dgm:prSet presAssocID="{27676D21-4CFF-FC4F-9807-0A50C1F546BA}" presName="root2" presStyleCnt="0"/>
      <dgm:spPr/>
    </dgm:pt>
    <dgm:pt modelId="{EE439060-96D2-2848-8F12-759D11657D29}" type="pres">
      <dgm:prSet presAssocID="{27676D21-4CFF-FC4F-9807-0A50C1F546BA}" presName="LevelTwoTextNode" presStyleLbl="node2" presStyleIdx="0" presStyleCnt="3" custScaleX="141010">
        <dgm:presLayoutVars>
          <dgm:chPref val="3"/>
        </dgm:presLayoutVars>
      </dgm:prSet>
      <dgm:spPr/>
    </dgm:pt>
    <dgm:pt modelId="{B30100E3-0217-5F4D-A83C-59867CEF7554}" type="pres">
      <dgm:prSet presAssocID="{27676D21-4CFF-FC4F-9807-0A50C1F546BA}" presName="level3hierChild" presStyleCnt="0"/>
      <dgm:spPr/>
    </dgm:pt>
    <dgm:pt modelId="{10738881-0293-644F-A866-E853DFDE8657}" type="pres">
      <dgm:prSet presAssocID="{7AEC529B-91D3-2E4D-B230-EC147DC8F74F}" presName="conn2-1" presStyleLbl="parChTrans1D3" presStyleIdx="0" presStyleCnt="2"/>
      <dgm:spPr/>
    </dgm:pt>
    <dgm:pt modelId="{0A333EAE-71F8-654E-AD1E-BD909A1B42A2}" type="pres">
      <dgm:prSet presAssocID="{7AEC529B-91D3-2E4D-B230-EC147DC8F74F}" presName="connTx" presStyleLbl="parChTrans1D3" presStyleIdx="0" presStyleCnt="2"/>
      <dgm:spPr/>
    </dgm:pt>
    <dgm:pt modelId="{BC087D5F-457F-2F4C-959A-53CD6D96DB0E}" type="pres">
      <dgm:prSet presAssocID="{A22D1EFF-6322-1742-9B00-C3FFC282473D}" presName="root2" presStyleCnt="0"/>
      <dgm:spPr/>
    </dgm:pt>
    <dgm:pt modelId="{C15E5EE8-9A55-6440-9102-79BB0ADB4B4B}" type="pres">
      <dgm:prSet presAssocID="{A22D1EFF-6322-1742-9B00-C3FFC282473D}" presName="LevelTwoTextNode" presStyleLbl="node3" presStyleIdx="0" presStyleCnt="2" custScaleX="141010">
        <dgm:presLayoutVars>
          <dgm:chPref val="3"/>
        </dgm:presLayoutVars>
      </dgm:prSet>
      <dgm:spPr/>
    </dgm:pt>
    <dgm:pt modelId="{82BFD384-7034-DF45-99EF-5E69518AD148}" type="pres">
      <dgm:prSet presAssocID="{A22D1EFF-6322-1742-9B00-C3FFC282473D}" presName="level3hierChild" presStyleCnt="0"/>
      <dgm:spPr/>
    </dgm:pt>
    <dgm:pt modelId="{5839F315-8214-0A4B-A413-26FA00564EB0}" type="pres">
      <dgm:prSet presAssocID="{AF38E093-3C7B-8140-9FDB-9277F02D3057}" presName="conn2-1" presStyleLbl="parChTrans1D3" presStyleIdx="1" presStyleCnt="2"/>
      <dgm:spPr/>
    </dgm:pt>
    <dgm:pt modelId="{C657D4C4-BA06-6043-A162-6270537687F2}" type="pres">
      <dgm:prSet presAssocID="{AF38E093-3C7B-8140-9FDB-9277F02D3057}" presName="connTx" presStyleLbl="parChTrans1D3" presStyleIdx="1" presStyleCnt="2"/>
      <dgm:spPr/>
    </dgm:pt>
    <dgm:pt modelId="{579E1F9A-473A-4440-BE29-67F35CEBA805}" type="pres">
      <dgm:prSet presAssocID="{4962D6E9-54C7-D846-A800-CEBF408BAFC8}" presName="root2" presStyleCnt="0"/>
      <dgm:spPr/>
    </dgm:pt>
    <dgm:pt modelId="{C8AC4510-3853-C549-9EFA-400C90512C93}" type="pres">
      <dgm:prSet presAssocID="{4962D6E9-54C7-D846-A800-CEBF408BAFC8}" presName="LevelTwoTextNode" presStyleLbl="node3" presStyleIdx="1" presStyleCnt="2" custScaleX="141010">
        <dgm:presLayoutVars>
          <dgm:chPref val="3"/>
        </dgm:presLayoutVars>
      </dgm:prSet>
      <dgm:spPr/>
    </dgm:pt>
    <dgm:pt modelId="{3B90A543-7C0E-BA46-AE3D-C08041045993}" type="pres">
      <dgm:prSet presAssocID="{4962D6E9-54C7-D846-A800-CEBF408BAFC8}" presName="level3hierChild" presStyleCnt="0"/>
      <dgm:spPr/>
    </dgm:pt>
    <dgm:pt modelId="{ED4943B7-3BB6-824B-AD16-FC0156E800E3}" type="pres">
      <dgm:prSet presAssocID="{7A67A37D-82C7-1B45-94E9-8FCEE6BB43EA}" presName="conn2-1" presStyleLbl="parChTrans1D2" presStyleIdx="1" presStyleCnt="3"/>
      <dgm:spPr/>
    </dgm:pt>
    <dgm:pt modelId="{FBB660FB-DD6D-804D-867C-ED6D0D579985}" type="pres">
      <dgm:prSet presAssocID="{7A67A37D-82C7-1B45-94E9-8FCEE6BB43EA}" presName="connTx" presStyleLbl="parChTrans1D2" presStyleIdx="1" presStyleCnt="3"/>
      <dgm:spPr/>
    </dgm:pt>
    <dgm:pt modelId="{41F7BFAE-7390-0E46-A66B-D42ED8D852F2}" type="pres">
      <dgm:prSet presAssocID="{0007C3D3-C7BF-2445-826A-6F9E6DC09B54}" presName="root2" presStyleCnt="0"/>
      <dgm:spPr/>
    </dgm:pt>
    <dgm:pt modelId="{029E859D-39F6-0942-832C-9E36D9B19577}" type="pres">
      <dgm:prSet presAssocID="{0007C3D3-C7BF-2445-826A-6F9E6DC09B54}" presName="LevelTwoTextNode" presStyleLbl="node2" presStyleIdx="1" presStyleCnt="3" custScaleX="141010">
        <dgm:presLayoutVars>
          <dgm:chPref val="3"/>
        </dgm:presLayoutVars>
      </dgm:prSet>
      <dgm:spPr/>
    </dgm:pt>
    <dgm:pt modelId="{EBA2B37B-F44B-FE4F-B498-033C739FF50A}" type="pres">
      <dgm:prSet presAssocID="{0007C3D3-C7BF-2445-826A-6F9E6DC09B54}" presName="level3hierChild" presStyleCnt="0"/>
      <dgm:spPr/>
    </dgm:pt>
    <dgm:pt modelId="{0D354902-D464-B14D-92C2-413C9C3DEA0A}" type="pres">
      <dgm:prSet presAssocID="{E1A83893-DFFA-5B49-B4CA-871100153468}" presName="conn2-1" presStyleLbl="parChTrans1D2" presStyleIdx="2" presStyleCnt="3"/>
      <dgm:spPr/>
    </dgm:pt>
    <dgm:pt modelId="{7CE8D687-53BD-6643-8CB2-A1FC75B64531}" type="pres">
      <dgm:prSet presAssocID="{E1A83893-DFFA-5B49-B4CA-871100153468}" presName="connTx" presStyleLbl="parChTrans1D2" presStyleIdx="2" presStyleCnt="3"/>
      <dgm:spPr/>
    </dgm:pt>
    <dgm:pt modelId="{AE4C6391-C985-9342-82DF-40BE2D120AB2}" type="pres">
      <dgm:prSet presAssocID="{4E1B4CD3-1DB3-364E-83F9-4B987795AEAB}" presName="root2" presStyleCnt="0"/>
      <dgm:spPr/>
    </dgm:pt>
    <dgm:pt modelId="{AE5282FA-06A4-0E4E-8765-8314B5F79214}" type="pres">
      <dgm:prSet presAssocID="{4E1B4CD3-1DB3-364E-83F9-4B987795AEAB}" presName="LevelTwoTextNode" presStyleLbl="node2" presStyleIdx="2" presStyleCnt="3" custScaleX="141010">
        <dgm:presLayoutVars>
          <dgm:chPref val="3"/>
        </dgm:presLayoutVars>
      </dgm:prSet>
      <dgm:spPr/>
    </dgm:pt>
    <dgm:pt modelId="{5D6579D3-3F92-3E45-8915-9D6DCB3119F6}" type="pres">
      <dgm:prSet presAssocID="{4E1B4CD3-1DB3-364E-83F9-4B987795AEAB}" presName="level3hierChild" presStyleCnt="0"/>
      <dgm:spPr/>
    </dgm:pt>
    <dgm:pt modelId="{B8211CEC-69D2-4BAC-8C40-9522A7782D30}" type="pres">
      <dgm:prSet presAssocID="{292C1EAF-840B-4E56-B9C3-3295634B5A40}" presName="root1" presStyleCnt="0"/>
      <dgm:spPr/>
    </dgm:pt>
    <dgm:pt modelId="{30CC90EB-CF41-4735-8ECB-1C6B67440AE0}" type="pres">
      <dgm:prSet presAssocID="{292C1EAF-840B-4E56-B9C3-3295634B5A40}" presName="LevelOneTextNode" presStyleLbl="node0" presStyleIdx="1" presStyleCnt="2" custScaleX="139318" custLinFactX="164136" custLinFactNeighborX="200000" custLinFactNeighborY="-47290">
        <dgm:presLayoutVars>
          <dgm:chPref val="3"/>
        </dgm:presLayoutVars>
      </dgm:prSet>
      <dgm:spPr/>
    </dgm:pt>
    <dgm:pt modelId="{4F1070B9-CBC2-4AE6-975C-17F0A27F06BB}" type="pres">
      <dgm:prSet presAssocID="{292C1EAF-840B-4E56-B9C3-3295634B5A40}" presName="level2hierChild" presStyleCnt="0"/>
      <dgm:spPr/>
    </dgm:pt>
  </dgm:ptLst>
  <dgm:cxnLst>
    <dgm:cxn modelId="{DFBA7509-2870-1840-92D3-51C7C4745DBF}" srcId="{27676D21-4CFF-FC4F-9807-0A50C1F546BA}" destId="{A22D1EFF-6322-1742-9B00-C3FFC282473D}" srcOrd="0" destOrd="0" parTransId="{7AEC529B-91D3-2E4D-B230-EC147DC8F74F}" sibTransId="{2B17F81A-912F-C34F-A14A-04F43BFA163F}"/>
    <dgm:cxn modelId="{08B91413-A114-784E-BAB7-D5BCB6A192A2}" type="presOf" srcId="{B3EAFB1C-5DC8-5A45-9778-3F70FB5C1ADD}" destId="{0B583BC8-38F1-4C4D-933C-521EAADFB474}" srcOrd="0" destOrd="0" presId="urn:microsoft.com/office/officeart/2005/8/layout/hierarchy2"/>
    <dgm:cxn modelId="{8D3B5F14-7408-8B46-B0B8-8D7E4F904766}" type="presOf" srcId="{7AEC529B-91D3-2E4D-B230-EC147DC8F74F}" destId="{10738881-0293-644F-A866-E853DFDE8657}" srcOrd="0" destOrd="0" presId="urn:microsoft.com/office/officeart/2005/8/layout/hierarchy2"/>
    <dgm:cxn modelId="{2CB1C118-F650-D744-9446-60BFB7BA9E0A}" type="presOf" srcId="{0007C3D3-C7BF-2445-826A-6F9E6DC09B54}" destId="{029E859D-39F6-0942-832C-9E36D9B19577}" srcOrd="0" destOrd="0" presId="urn:microsoft.com/office/officeart/2005/8/layout/hierarchy2"/>
    <dgm:cxn modelId="{ADF7902D-2777-1D43-BC95-1A0F89DDB9F4}" type="presOf" srcId="{AF38E093-3C7B-8140-9FDB-9277F02D3057}" destId="{5839F315-8214-0A4B-A413-26FA00564EB0}" srcOrd="0" destOrd="0" presId="urn:microsoft.com/office/officeart/2005/8/layout/hierarchy2"/>
    <dgm:cxn modelId="{7BF1DD41-A27F-9646-83AC-42F3A882F203}" srcId="{27676D21-4CFF-FC4F-9807-0A50C1F546BA}" destId="{4962D6E9-54C7-D846-A800-CEBF408BAFC8}" srcOrd="1" destOrd="0" parTransId="{AF38E093-3C7B-8140-9FDB-9277F02D3057}" sibTransId="{580C0985-0EB6-244A-9A31-8226400A38E3}"/>
    <dgm:cxn modelId="{C4F78D4D-3DD8-194A-9209-AE03E18D4245}" type="presOf" srcId="{7A67A37D-82C7-1B45-94E9-8FCEE6BB43EA}" destId="{FBB660FB-DD6D-804D-867C-ED6D0D579985}" srcOrd="1" destOrd="0" presId="urn:microsoft.com/office/officeart/2005/8/layout/hierarchy2"/>
    <dgm:cxn modelId="{0B09DF4E-723A-F748-9D6C-E55111F9E443}" type="presOf" srcId="{B3EAFB1C-5DC8-5A45-9778-3F70FB5C1ADD}" destId="{5887C6C3-9DC8-F349-8E82-BA5CE8C3DEC4}" srcOrd="1" destOrd="0" presId="urn:microsoft.com/office/officeart/2005/8/layout/hierarchy2"/>
    <dgm:cxn modelId="{1B047953-7AD9-2A46-AC4A-609327B8D3D3}" type="presOf" srcId="{4962D6E9-54C7-D846-A800-CEBF408BAFC8}" destId="{C8AC4510-3853-C549-9EFA-400C90512C93}" srcOrd="0" destOrd="0" presId="urn:microsoft.com/office/officeart/2005/8/layout/hierarchy2"/>
    <dgm:cxn modelId="{C083B057-A5C3-1C45-9476-8DCE64E37E02}" type="presOf" srcId="{7A67A37D-82C7-1B45-94E9-8FCEE6BB43EA}" destId="{ED4943B7-3BB6-824B-AD16-FC0156E800E3}" srcOrd="0" destOrd="0" presId="urn:microsoft.com/office/officeart/2005/8/layout/hierarchy2"/>
    <dgm:cxn modelId="{E092F97A-5D7F-DA46-8905-A48A4C82625F}" type="presOf" srcId="{AF38E093-3C7B-8140-9FDB-9277F02D3057}" destId="{C657D4C4-BA06-6043-A162-6270537687F2}" srcOrd="1" destOrd="0" presId="urn:microsoft.com/office/officeart/2005/8/layout/hierarchy2"/>
    <dgm:cxn modelId="{0529C37E-7E2F-B044-A43F-015A2873D4EC}" type="presOf" srcId="{E1A83893-DFFA-5B49-B4CA-871100153468}" destId="{7CE8D687-53BD-6643-8CB2-A1FC75B64531}" srcOrd="1" destOrd="0" presId="urn:microsoft.com/office/officeart/2005/8/layout/hierarchy2"/>
    <dgm:cxn modelId="{525A3B89-E0D0-5647-AB39-D5C7B352A0C3}" type="presOf" srcId="{F889BCCD-1BC3-AC4F-AB13-08F25972A144}" destId="{10D4793A-DBC7-A44F-9ECE-1ACA38ADABFC}" srcOrd="0" destOrd="0" presId="urn:microsoft.com/office/officeart/2005/8/layout/hierarchy2"/>
    <dgm:cxn modelId="{04A19599-24FB-4C1F-91CD-EF301C5687BF}" srcId="{DB6E25F1-B7B8-4648-BDAD-9BA35873E975}" destId="{292C1EAF-840B-4E56-B9C3-3295634B5A40}" srcOrd="1" destOrd="0" parTransId="{0DC11716-6CC9-4C2C-8A6A-42F1A9BD5260}" sibTransId="{ACE8F3FC-5545-45DF-8B22-4D47EC401EB7}"/>
    <dgm:cxn modelId="{4722389E-B674-4891-ACBD-D71930E08B2C}" type="presOf" srcId="{292C1EAF-840B-4E56-B9C3-3295634B5A40}" destId="{30CC90EB-CF41-4735-8ECB-1C6B67440AE0}" srcOrd="0" destOrd="0" presId="urn:microsoft.com/office/officeart/2005/8/layout/hierarchy2"/>
    <dgm:cxn modelId="{EED099AD-416F-2B41-8478-1C766C1FD853}" type="presOf" srcId="{7AEC529B-91D3-2E4D-B230-EC147DC8F74F}" destId="{0A333EAE-71F8-654E-AD1E-BD909A1B42A2}" srcOrd="1" destOrd="0" presId="urn:microsoft.com/office/officeart/2005/8/layout/hierarchy2"/>
    <dgm:cxn modelId="{50218AB9-CCC8-124A-8F73-6520D39AACAA}" srcId="{F889BCCD-1BC3-AC4F-AB13-08F25972A144}" destId="{4E1B4CD3-1DB3-364E-83F9-4B987795AEAB}" srcOrd="2" destOrd="0" parTransId="{E1A83893-DFFA-5B49-B4CA-871100153468}" sibTransId="{8651E711-4420-D24A-9970-22E162CEEB67}"/>
    <dgm:cxn modelId="{B02097BF-19AA-FD44-8324-A862AEEA76EA}" type="presOf" srcId="{4E1B4CD3-1DB3-364E-83F9-4B987795AEAB}" destId="{AE5282FA-06A4-0E4E-8765-8314B5F79214}" srcOrd="0" destOrd="0" presId="urn:microsoft.com/office/officeart/2005/8/layout/hierarchy2"/>
    <dgm:cxn modelId="{8A6EF9E1-45A4-824D-9F20-0CF2A6D185EF}" type="presOf" srcId="{E1A83893-DFFA-5B49-B4CA-871100153468}" destId="{0D354902-D464-B14D-92C2-413C9C3DEA0A}" srcOrd="0" destOrd="0" presId="urn:microsoft.com/office/officeart/2005/8/layout/hierarchy2"/>
    <dgm:cxn modelId="{68AD96E3-8A0C-A846-8DB9-AE819787EA0F}" type="presOf" srcId="{27676D21-4CFF-FC4F-9807-0A50C1F546BA}" destId="{EE439060-96D2-2848-8F12-759D11657D29}" srcOrd="0" destOrd="0" presId="urn:microsoft.com/office/officeart/2005/8/layout/hierarchy2"/>
    <dgm:cxn modelId="{89BC6EEE-D083-D445-AF08-74659C5E7E59}" type="presOf" srcId="{A22D1EFF-6322-1742-9B00-C3FFC282473D}" destId="{C15E5EE8-9A55-6440-9102-79BB0ADB4B4B}" srcOrd="0" destOrd="0" presId="urn:microsoft.com/office/officeart/2005/8/layout/hierarchy2"/>
    <dgm:cxn modelId="{5861B0F0-38EA-BD4A-BE1E-8D7084551278}" type="presOf" srcId="{DB6E25F1-B7B8-4648-BDAD-9BA35873E975}" destId="{6E1DE6EB-DA25-6F4C-875B-0B140A48AAE3}" srcOrd="0" destOrd="0" presId="urn:microsoft.com/office/officeart/2005/8/layout/hierarchy2"/>
    <dgm:cxn modelId="{7B3E43DB-3CC9-2A40-B267-6D6FC492073B}" srcId="{DB6E25F1-B7B8-4648-BDAD-9BA35873E975}" destId="{F889BCCD-1BC3-AC4F-AB13-08F25972A144}" srcOrd="0" destOrd="0" parTransId="{F7C57EB0-7895-7D48-BE59-A082C6FC0D09}" sibTransId="{9F6AC16E-E820-144E-AEA8-64DCBF2491B6}"/>
    <dgm:cxn modelId="{46BED8FB-12B5-B346-90D8-D27EBD7858A2}" srcId="{F889BCCD-1BC3-AC4F-AB13-08F25972A144}" destId="{27676D21-4CFF-FC4F-9807-0A50C1F546BA}" srcOrd="0" destOrd="0" parTransId="{B3EAFB1C-5DC8-5A45-9778-3F70FB5C1ADD}" sibTransId="{813A9EC3-F0F0-704A-AA2D-3059B6518B3D}"/>
    <dgm:cxn modelId="{2AAF13FF-CE61-8340-8AFB-392D8A929FC2}" srcId="{F889BCCD-1BC3-AC4F-AB13-08F25972A144}" destId="{0007C3D3-C7BF-2445-826A-6F9E6DC09B54}" srcOrd="1" destOrd="0" parTransId="{7A67A37D-82C7-1B45-94E9-8FCEE6BB43EA}" sibTransId="{9BE5F560-C39B-A648-A673-FE46E6EB2B34}"/>
    <dgm:cxn modelId="{396EA2BA-BAFD-E242-92B3-ED845208EE70}" type="presParOf" srcId="{6E1DE6EB-DA25-6F4C-875B-0B140A48AAE3}" destId="{E272403F-2CED-F943-A142-1DE8DBC703F5}" srcOrd="0" destOrd="0" presId="urn:microsoft.com/office/officeart/2005/8/layout/hierarchy2"/>
    <dgm:cxn modelId="{BEB6C76D-666F-6A45-9D3C-A746626658B3}" type="presParOf" srcId="{E272403F-2CED-F943-A142-1DE8DBC703F5}" destId="{10D4793A-DBC7-A44F-9ECE-1ACA38ADABFC}" srcOrd="0" destOrd="0" presId="urn:microsoft.com/office/officeart/2005/8/layout/hierarchy2"/>
    <dgm:cxn modelId="{98271DAA-BE82-7742-8ED9-43969983F0F6}" type="presParOf" srcId="{E272403F-2CED-F943-A142-1DE8DBC703F5}" destId="{8539AD36-DB52-1048-BCAD-54F7060F8717}" srcOrd="1" destOrd="0" presId="urn:microsoft.com/office/officeart/2005/8/layout/hierarchy2"/>
    <dgm:cxn modelId="{73F1BBC3-24ED-594B-9093-7638C2280C94}" type="presParOf" srcId="{8539AD36-DB52-1048-BCAD-54F7060F8717}" destId="{0B583BC8-38F1-4C4D-933C-521EAADFB474}" srcOrd="0" destOrd="0" presId="urn:microsoft.com/office/officeart/2005/8/layout/hierarchy2"/>
    <dgm:cxn modelId="{AD318F4C-90CD-5441-952F-71DA9042DE90}" type="presParOf" srcId="{0B583BC8-38F1-4C4D-933C-521EAADFB474}" destId="{5887C6C3-9DC8-F349-8E82-BA5CE8C3DEC4}" srcOrd="0" destOrd="0" presId="urn:microsoft.com/office/officeart/2005/8/layout/hierarchy2"/>
    <dgm:cxn modelId="{4C3A571D-9095-9D46-8C3D-39AB460E08CF}" type="presParOf" srcId="{8539AD36-DB52-1048-BCAD-54F7060F8717}" destId="{7273408F-045F-DB45-BAC7-018F70E68637}" srcOrd="1" destOrd="0" presId="urn:microsoft.com/office/officeart/2005/8/layout/hierarchy2"/>
    <dgm:cxn modelId="{4834F681-8AC7-AE44-BC9F-92D14885C64C}" type="presParOf" srcId="{7273408F-045F-DB45-BAC7-018F70E68637}" destId="{EE439060-96D2-2848-8F12-759D11657D29}" srcOrd="0" destOrd="0" presId="urn:microsoft.com/office/officeart/2005/8/layout/hierarchy2"/>
    <dgm:cxn modelId="{953216E4-F434-2542-AA55-6EF26093FF07}" type="presParOf" srcId="{7273408F-045F-DB45-BAC7-018F70E68637}" destId="{B30100E3-0217-5F4D-A83C-59867CEF7554}" srcOrd="1" destOrd="0" presId="urn:microsoft.com/office/officeart/2005/8/layout/hierarchy2"/>
    <dgm:cxn modelId="{5BF759D1-04A9-5A47-8581-986A20EE540E}" type="presParOf" srcId="{B30100E3-0217-5F4D-A83C-59867CEF7554}" destId="{10738881-0293-644F-A866-E853DFDE8657}" srcOrd="0" destOrd="0" presId="urn:microsoft.com/office/officeart/2005/8/layout/hierarchy2"/>
    <dgm:cxn modelId="{90B8DD23-B2AA-7943-870B-E71105FA5CA4}" type="presParOf" srcId="{10738881-0293-644F-A866-E853DFDE8657}" destId="{0A333EAE-71F8-654E-AD1E-BD909A1B42A2}" srcOrd="0" destOrd="0" presId="urn:microsoft.com/office/officeart/2005/8/layout/hierarchy2"/>
    <dgm:cxn modelId="{C43ADF1B-5754-EB4F-B5FB-FEB5FF727EF2}" type="presParOf" srcId="{B30100E3-0217-5F4D-A83C-59867CEF7554}" destId="{BC087D5F-457F-2F4C-959A-53CD6D96DB0E}" srcOrd="1" destOrd="0" presId="urn:microsoft.com/office/officeart/2005/8/layout/hierarchy2"/>
    <dgm:cxn modelId="{7A4F2B6B-2004-8F40-8885-74119541A2C4}" type="presParOf" srcId="{BC087D5F-457F-2F4C-959A-53CD6D96DB0E}" destId="{C15E5EE8-9A55-6440-9102-79BB0ADB4B4B}" srcOrd="0" destOrd="0" presId="urn:microsoft.com/office/officeart/2005/8/layout/hierarchy2"/>
    <dgm:cxn modelId="{BA3B8218-C5C2-C947-913F-20C3BFB0D82E}" type="presParOf" srcId="{BC087D5F-457F-2F4C-959A-53CD6D96DB0E}" destId="{82BFD384-7034-DF45-99EF-5E69518AD148}" srcOrd="1" destOrd="0" presId="urn:microsoft.com/office/officeart/2005/8/layout/hierarchy2"/>
    <dgm:cxn modelId="{BBFCAD26-EC65-774A-9BDD-28FAFECB863A}" type="presParOf" srcId="{B30100E3-0217-5F4D-A83C-59867CEF7554}" destId="{5839F315-8214-0A4B-A413-26FA00564EB0}" srcOrd="2" destOrd="0" presId="urn:microsoft.com/office/officeart/2005/8/layout/hierarchy2"/>
    <dgm:cxn modelId="{598F346A-45FF-194E-97D3-1CCFAF83357D}" type="presParOf" srcId="{5839F315-8214-0A4B-A413-26FA00564EB0}" destId="{C657D4C4-BA06-6043-A162-6270537687F2}" srcOrd="0" destOrd="0" presId="urn:microsoft.com/office/officeart/2005/8/layout/hierarchy2"/>
    <dgm:cxn modelId="{9A7D55B4-43D2-2547-94C2-B8542B344808}" type="presParOf" srcId="{B30100E3-0217-5F4D-A83C-59867CEF7554}" destId="{579E1F9A-473A-4440-BE29-67F35CEBA805}" srcOrd="3" destOrd="0" presId="urn:microsoft.com/office/officeart/2005/8/layout/hierarchy2"/>
    <dgm:cxn modelId="{61FB6BC1-0BF2-E546-91CD-AFF7877EDBF1}" type="presParOf" srcId="{579E1F9A-473A-4440-BE29-67F35CEBA805}" destId="{C8AC4510-3853-C549-9EFA-400C90512C93}" srcOrd="0" destOrd="0" presId="urn:microsoft.com/office/officeart/2005/8/layout/hierarchy2"/>
    <dgm:cxn modelId="{8861AB3F-69E2-E34A-BDBD-BEF738E00A87}" type="presParOf" srcId="{579E1F9A-473A-4440-BE29-67F35CEBA805}" destId="{3B90A543-7C0E-BA46-AE3D-C08041045993}" srcOrd="1" destOrd="0" presId="urn:microsoft.com/office/officeart/2005/8/layout/hierarchy2"/>
    <dgm:cxn modelId="{BC955D1B-1843-6C4D-9F30-CCC3BC303C6D}" type="presParOf" srcId="{8539AD36-DB52-1048-BCAD-54F7060F8717}" destId="{ED4943B7-3BB6-824B-AD16-FC0156E800E3}" srcOrd="2" destOrd="0" presId="urn:microsoft.com/office/officeart/2005/8/layout/hierarchy2"/>
    <dgm:cxn modelId="{50BB0F48-1DFD-3343-B7F5-5F6498DB85F1}" type="presParOf" srcId="{ED4943B7-3BB6-824B-AD16-FC0156E800E3}" destId="{FBB660FB-DD6D-804D-867C-ED6D0D579985}" srcOrd="0" destOrd="0" presId="urn:microsoft.com/office/officeart/2005/8/layout/hierarchy2"/>
    <dgm:cxn modelId="{6447CCC6-1C50-8847-BAE7-EECE1877F308}" type="presParOf" srcId="{8539AD36-DB52-1048-BCAD-54F7060F8717}" destId="{41F7BFAE-7390-0E46-A66B-D42ED8D852F2}" srcOrd="3" destOrd="0" presId="urn:microsoft.com/office/officeart/2005/8/layout/hierarchy2"/>
    <dgm:cxn modelId="{8F0C41FF-3E0E-B243-B0B7-AFC4720B5891}" type="presParOf" srcId="{41F7BFAE-7390-0E46-A66B-D42ED8D852F2}" destId="{029E859D-39F6-0942-832C-9E36D9B19577}" srcOrd="0" destOrd="0" presId="urn:microsoft.com/office/officeart/2005/8/layout/hierarchy2"/>
    <dgm:cxn modelId="{3C41C44C-BB1A-E948-B674-341DA8BDEC11}" type="presParOf" srcId="{41F7BFAE-7390-0E46-A66B-D42ED8D852F2}" destId="{EBA2B37B-F44B-FE4F-B498-033C739FF50A}" srcOrd="1" destOrd="0" presId="urn:microsoft.com/office/officeart/2005/8/layout/hierarchy2"/>
    <dgm:cxn modelId="{1BAB291D-468A-0C46-8331-5E1669996E18}" type="presParOf" srcId="{8539AD36-DB52-1048-BCAD-54F7060F8717}" destId="{0D354902-D464-B14D-92C2-413C9C3DEA0A}" srcOrd="4" destOrd="0" presId="urn:microsoft.com/office/officeart/2005/8/layout/hierarchy2"/>
    <dgm:cxn modelId="{C3F5CB45-2CD6-1D45-96E5-0FD914456AD1}" type="presParOf" srcId="{0D354902-D464-B14D-92C2-413C9C3DEA0A}" destId="{7CE8D687-53BD-6643-8CB2-A1FC75B64531}" srcOrd="0" destOrd="0" presId="urn:microsoft.com/office/officeart/2005/8/layout/hierarchy2"/>
    <dgm:cxn modelId="{E8B7851F-2A94-7740-BC42-56680DC55F31}" type="presParOf" srcId="{8539AD36-DB52-1048-BCAD-54F7060F8717}" destId="{AE4C6391-C985-9342-82DF-40BE2D120AB2}" srcOrd="5" destOrd="0" presId="urn:microsoft.com/office/officeart/2005/8/layout/hierarchy2"/>
    <dgm:cxn modelId="{CFCE453E-7CF5-D643-AAE0-CEA784370745}" type="presParOf" srcId="{AE4C6391-C985-9342-82DF-40BE2D120AB2}" destId="{AE5282FA-06A4-0E4E-8765-8314B5F79214}" srcOrd="0" destOrd="0" presId="urn:microsoft.com/office/officeart/2005/8/layout/hierarchy2"/>
    <dgm:cxn modelId="{225D9611-2A50-3544-944D-D70A264D3787}" type="presParOf" srcId="{AE4C6391-C985-9342-82DF-40BE2D120AB2}" destId="{5D6579D3-3F92-3E45-8915-9D6DCB3119F6}" srcOrd="1" destOrd="0" presId="urn:microsoft.com/office/officeart/2005/8/layout/hierarchy2"/>
    <dgm:cxn modelId="{4D6D4C4B-62D4-48AB-8864-1CE4CAA0022F}" type="presParOf" srcId="{6E1DE6EB-DA25-6F4C-875B-0B140A48AAE3}" destId="{B8211CEC-69D2-4BAC-8C40-9522A7782D30}" srcOrd="1" destOrd="0" presId="urn:microsoft.com/office/officeart/2005/8/layout/hierarchy2"/>
    <dgm:cxn modelId="{AE5C3D8A-7BD4-4296-889C-3539441AFC6E}" type="presParOf" srcId="{B8211CEC-69D2-4BAC-8C40-9522A7782D30}" destId="{30CC90EB-CF41-4735-8ECB-1C6B67440AE0}" srcOrd="0" destOrd="0" presId="urn:microsoft.com/office/officeart/2005/8/layout/hierarchy2"/>
    <dgm:cxn modelId="{54555314-DF4F-4D1D-9CD0-B105091C76AD}" type="presParOf" srcId="{B8211CEC-69D2-4BAC-8C40-9522A7782D30}" destId="{4F1070B9-CBC2-4AE6-975C-17F0A27F06BB}"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E25F1-B7B8-4648-BDAD-9BA35873E975}" type="doc">
      <dgm:prSet loTypeId="urn:microsoft.com/office/officeart/2005/8/layout/hierarchy2" loCatId="list" qsTypeId="urn:microsoft.com/office/officeart/2005/8/quickstyle/simple1" qsCatId="simple" csTypeId="urn:microsoft.com/office/officeart/2005/8/colors/accent1_2" csCatId="accent1" phldr="1"/>
      <dgm:spPr/>
      <dgm:t>
        <a:bodyPr/>
        <a:lstStyle/>
        <a:p>
          <a:endParaRPr lang="en-GB"/>
        </a:p>
      </dgm:t>
    </dgm:pt>
    <dgm:pt modelId="{F889BCCD-1BC3-AC4F-AB13-08F25972A144}">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Initial assessment and management</a:t>
          </a:r>
        </a:p>
      </dgm:t>
    </dgm:pt>
    <dgm:pt modelId="{F7C57EB0-7895-7D48-BE59-A082C6FC0D09}" type="par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9F6AC16E-E820-144E-AEA8-64DCBF2491B6}" type="sib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0007C3D3-C7BF-2445-826A-6F9E6DC09B54}">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Consider </a:t>
          </a:r>
          <a:br>
            <a:rPr lang="en-GB" sz="1600" b="1" dirty="0">
              <a:solidFill>
                <a:srgbClr val="F1FB83"/>
              </a:solidFill>
              <a:latin typeface="Arial" panose="020B0604020202020204" pitchFamily="34" charset="0"/>
              <a:cs typeface="Arial" panose="020B0604020202020204" pitchFamily="34" charset="0"/>
            </a:rPr>
          </a:br>
          <a:r>
            <a:rPr lang="en-GB" sz="1600" b="1" dirty="0">
              <a:solidFill>
                <a:srgbClr val="F1FB83"/>
              </a:solidFill>
              <a:latin typeface="Arial" panose="020B0604020202020204" pitchFamily="34" charset="0"/>
              <a:cs typeface="Arial" panose="020B0604020202020204" pitchFamily="34" charset="0"/>
            </a:rPr>
            <a:t>psychosocial factors</a:t>
          </a:r>
        </a:p>
      </dgm:t>
    </dgm:pt>
    <dgm:pt modelId="{7A67A37D-82C7-1B45-94E9-8FCEE6BB43EA}" type="parTrans" cxnId="{2AAF13FF-CE61-8340-8AFB-392D8A929FC2}">
      <dgm:prSet/>
      <dgm:spPr>
        <a:ln>
          <a:solidFill>
            <a:srgbClr val="006060"/>
          </a:solidFill>
        </a:ln>
      </dgm:spPr>
      <dgm:t>
        <a:bodyPr/>
        <a:lstStyle/>
        <a:p>
          <a:endParaRPr lang="en-GB" dirty="0">
            <a:solidFill>
              <a:srgbClr val="006060"/>
            </a:solidFill>
            <a:latin typeface="Arial" panose="020B0604020202020204" pitchFamily="34" charset="0"/>
            <a:cs typeface="Arial" panose="020B0604020202020204" pitchFamily="34" charset="0"/>
          </a:endParaRPr>
        </a:p>
      </dgm:t>
    </dgm:pt>
    <dgm:pt modelId="{9BE5F560-C39B-A648-A673-FE46E6EB2B34}" type="sibTrans" cxnId="{2AAF13FF-CE61-8340-8AFB-392D8A929FC2}">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4E1B4CD3-1DB3-364E-83F9-4B987795AEAB}">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Patient education </a:t>
          </a:r>
          <a:br>
            <a:rPr lang="en-GB" sz="1600" b="1" dirty="0">
              <a:solidFill>
                <a:srgbClr val="F1FB83"/>
              </a:solidFill>
              <a:latin typeface="Arial" panose="020B0604020202020204" pitchFamily="34" charset="0"/>
              <a:cs typeface="Arial" panose="020B0604020202020204" pitchFamily="34" charset="0"/>
            </a:rPr>
          </a:br>
          <a:r>
            <a:rPr lang="en-GB" sz="1600" b="1" dirty="0">
              <a:solidFill>
                <a:srgbClr val="F1FB83"/>
              </a:solidFill>
              <a:latin typeface="Arial" panose="020B0604020202020204" pitchFamily="34" charset="0"/>
              <a:cs typeface="Arial" panose="020B0604020202020204" pitchFamily="34" charset="0"/>
            </a:rPr>
            <a:t>and advice to self-manage</a:t>
          </a:r>
        </a:p>
      </dgm:t>
    </dgm:pt>
    <dgm:pt modelId="{E1A83893-DFFA-5B49-B4CA-871100153468}" type="parTrans" cxnId="{50218AB9-CCC8-124A-8F73-6520D39AACAA}">
      <dgm:prSet/>
      <dgm:spPr>
        <a:ln>
          <a:solidFill>
            <a:srgbClr val="006060"/>
          </a:solidFill>
        </a:ln>
      </dgm:spPr>
      <dgm:t>
        <a:bodyPr/>
        <a:lstStyle/>
        <a:p>
          <a:endParaRPr lang="en-GB" dirty="0">
            <a:solidFill>
              <a:srgbClr val="006060"/>
            </a:solidFill>
            <a:latin typeface="Arial" panose="020B0604020202020204" pitchFamily="34" charset="0"/>
            <a:cs typeface="Arial" panose="020B0604020202020204" pitchFamily="34" charset="0"/>
          </a:endParaRPr>
        </a:p>
      </dgm:t>
    </dgm:pt>
    <dgm:pt modelId="{8651E711-4420-D24A-9970-22E162CEEB67}" type="sibTrans" cxnId="{50218AB9-CCC8-124A-8F73-6520D39AACAA}">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27676D21-4CFF-FC4F-9807-0A50C1F546BA}">
      <dgm:prSet phldrT="[Text]" custT="1"/>
      <dgm:spPr>
        <a:solidFill>
          <a:srgbClr val="006060">
            <a:alpha val="30000"/>
          </a:srgbClr>
        </a:solidFill>
        <a:ln>
          <a:solidFill>
            <a:schemeClr val="lt1">
              <a:hueOff val="0"/>
              <a:satOff val="0"/>
              <a:lumOff val="0"/>
              <a:alpha val="50000"/>
            </a:schemeClr>
          </a:solidFill>
        </a:ln>
      </dgm:spPr>
      <dgm:t>
        <a:bodyPr/>
        <a:lstStyle/>
        <a:p>
          <a:r>
            <a:rPr lang="en-GB" sz="1600" b="1" dirty="0">
              <a:solidFill>
                <a:srgbClr val="F1FB83">
                  <a:alpha val="70000"/>
                </a:srgbClr>
              </a:solidFill>
              <a:latin typeface="Arial" panose="020B0604020202020204" pitchFamily="34" charset="0"/>
              <a:cs typeface="Arial" panose="020B0604020202020204" pitchFamily="34" charset="0"/>
            </a:rPr>
            <a:t>Consider </a:t>
          </a:r>
          <a:br>
            <a:rPr lang="en-GB" sz="1600" b="1" dirty="0">
              <a:solidFill>
                <a:srgbClr val="F1FB83">
                  <a:alpha val="70000"/>
                </a:srgbClr>
              </a:solidFill>
              <a:latin typeface="Arial" panose="020B0604020202020204" pitchFamily="34" charset="0"/>
              <a:cs typeface="Arial" panose="020B0604020202020204" pitchFamily="34" charset="0"/>
            </a:rPr>
          </a:br>
          <a:r>
            <a:rPr lang="en-GB" sz="1600" b="1" dirty="0">
              <a:solidFill>
                <a:srgbClr val="F1FB83">
                  <a:alpha val="70000"/>
                </a:srgbClr>
              </a:solidFill>
              <a:latin typeface="Arial" panose="020B0604020202020204" pitchFamily="34" charset="0"/>
              <a:cs typeface="Arial" panose="020B0604020202020204" pitchFamily="34" charset="0"/>
            </a:rPr>
            <a:t>serious pathology</a:t>
          </a:r>
        </a:p>
      </dgm:t>
    </dgm:pt>
    <dgm:pt modelId="{B3EAFB1C-5DC8-5A45-9778-3F70FB5C1ADD}" type="parTrans" cxnId="{46BED8FB-12B5-B346-90D8-D27EBD7858A2}">
      <dgm:prSet/>
      <dgm:spPr>
        <a:ln>
          <a:solidFill>
            <a:srgbClr val="006060"/>
          </a:solidFill>
        </a:ln>
      </dgm:spPr>
      <dgm:t>
        <a:bodyPr/>
        <a:lstStyle/>
        <a:p>
          <a:endParaRPr lang="en-GB" dirty="0"/>
        </a:p>
      </dgm:t>
    </dgm:pt>
    <dgm:pt modelId="{813A9EC3-F0F0-704A-AA2D-3059B6518B3D}" type="sibTrans" cxnId="{46BED8FB-12B5-B346-90D8-D27EBD7858A2}">
      <dgm:prSet/>
      <dgm:spPr/>
      <dgm:t>
        <a:bodyPr/>
        <a:lstStyle/>
        <a:p>
          <a:endParaRPr lang="en-GB"/>
        </a:p>
      </dgm:t>
    </dgm:pt>
    <dgm:pt modelId="{A22D1EFF-6322-1742-9B00-C3FFC282473D}">
      <dgm:prSet custT="1"/>
      <dgm:spPr>
        <a:solidFill>
          <a:srgbClr val="006060">
            <a:alpha val="30000"/>
          </a:srgbClr>
        </a:solidFill>
        <a:ln>
          <a:solidFill>
            <a:schemeClr val="lt1">
              <a:hueOff val="0"/>
              <a:satOff val="0"/>
              <a:lumOff val="0"/>
              <a:alpha val="50000"/>
            </a:schemeClr>
          </a:solidFill>
        </a:ln>
      </dgm:spPr>
      <dgm:t>
        <a:bodyPr/>
        <a:lstStyle/>
        <a:p>
          <a:r>
            <a:rPr lang="en-GB" sz="1600" b="1" dirty="0">
              <a:solidFill>
                <a:srgbClr val="F1FB83">
                  <a:alpha val="70000"/>
                </a:srgbClr>
              </a:solidFill>
              <a:latin typeface="Arial" panose="020B0604020202020204" pitchFamily="34" charset="0"/>
              <a:cs typeface="Arial" panose="020B0604020202020204" pitchFamily="34" charset="0"/>
            </a:rPr>
            <a:t>Referral</a:t>
          </a:r>
        </a:p>
      </dgm:t>
    </dgm:pt>
    <dgm:pt modelId="{7AEC529B-91D3-2E4D-B230-EC147DC8F74F}" type="parTrans" cxnId="{DFBA7509-2870-1840-92D3-51C7C4745DBF}">
      <dgm:prSet/>
      <dgm:spPr>
        <a:ln>
          <a:solidFill>
            <a:srgbClr val="006060"/>
          </a:solidFill>
        </a:ln>
      </dgm:spPr>
      <dgm:t>
        <a:bodyPr/>
        <a:lstStyle/>
        <a:p>
          <a:endParaRPr lang="en-GB" dirty="0"/>
        </a:p>
      </dgm:t>
    </dgm:pt>
    <dgm:pt modelId="{2B17F81A-912F-C34F-A14A-04F43BFA163F}" type="sibTrans" cxnId="{DFBA7509-2870-1840-92D3-51C7C4745DBF}">
      <dgm:prSet/>
      <dgm:spPr/>
      <dgm:t>
        <a:bodyPr/>
        <a:lstStyle/>
        <a:p>
          <a:endParaRPr lang="en-GB"/>
        </a:p>
      </dgm:t>
    </dgm:pt>
    <dgm:pt modelId="{4962D6E9-54C7-D846-A800-CEBF408BAFC8}">
      <dgm:prSet custT="1"/>
      <dgm:spPr>
        <a:solidFill>
          <a:srgbClr val="006060">
            <a:alpha val="30000"/>
          </a:srgbClr>
        </a:solidFill>
        <a:ln>
          <a:solidFill>
            <a:schemeClr val="lt1">
              <a:hueOff val="0"/>
              <a:satOff val="0"/>
              <a:lumOff val="0"/>
              <a:alpha val="50000"/>
            </a:schemeClr>
          </a:solidFill>
        </a:ln>
      </dgm:spPr>
      <dgm:t>
        <a:bodyPr/>
        <a:lstStyle/>
        <a:p>
          <a:r>
            <a:rPr lang="en-GB" sz="1600" b="1" dirty="0">
              <a:solidFill>
                <a:srgbClr val="F1FB83">
                  <a:alpha val="70000"/>
                </a:srgbClr>
              </a:solidFill>
              <a:latin typeface="Arial" panose="020B0604020202020204" pitchFamily="34" charset="0"/>
              <a:cs typeface="Arial" panose="020B0604020202020204" pitchFamily="34" charset="0"/>
            </a:rPr>
            <a:t>Imaging</a:t>
          </a:r>
        </a:p>
      </dgm:t>
    </dgm:pt>
    <dgm:pt modelId="{AF38E093-3C7B-8140-9FDB-9277F02D3057}" type="parTrans" cxnId="{7BF1DD41-A27F-9646-83AC-42F3A882F203}">
      <dgm:prSet/>
      <dgm:spPr>
        <a:ln>
          <a:solidFill>
            <a:srgbClr val="006060"/>
          </a:solidFill>
        </a:ln>
      </dgm:spPr>
      <dgm:t>
        <a:bodyPr/>
        <a:lstStyle/>
        <a:p>
          <a:endParaRPr lang="en-GB" dirty="0"/>
        </a:p>
      </dgm:t>
    </dgm:pt>
    <dgm:pt modelId="{580C0985-0EB6-244A-9A31-8226400A38E3}" type="sibTrans" cxnId="{7BF1DD41-A27F-9646-83AC-42F3A882F203}">
      <dgm:prSet/>
      <dgm:spPr/>
      <dgm:t>
        <a:bodyPr/>
        <a:lstStyle/>
        <a:p>
          <a:endParaRPr lang="en-GB"/>
        </a:p>
      </dgm:t>
    </dgm:pt>
    <dgm:pt modelId="{292C1EAF-840B-4E56-B9C3-3295634B5A40}">
      <dgm:prSet phldrT="[Text]"/>
      <dgm:spPr>
        <a:solidFill>
          <a:srgbClr val="006060"/>
        </a:solidFill>
      </dgm:spPr>
      <dgm:t>
        <a:bodyPr/>
        <a:lstStyle/>
        <a:p>
          <a:r>
            <a:rPr lang="en-GB" b="1" dirty="0">
              <a:solidFill>
                <a:srgbClr val="F1FB83"/>
              </a:solidFill>
              <a:latin typeface="Arial" panose="020B0604020202020204" pitchFamily="34" charset="0"/>
              <a:cs typeface="Arial" panose="020B0604020202020204" pitchFamily="34" charset="0"/>
            </a:rPr>
            <a:t>A</a:t>
          </a:r>
          <a:r>
            <a:rPr lang="en-AU" b="1" dirty="0" err="1">
              <a:solidFill>
                <a:srgbClr val="F1FB83"/>
              </a:solidFill>
              <a:latin typeface="Arial" panose="020B0604020202020204" pitchFamily="34" charset="0"/>
              <a:cs typeface="Arial" panose="020B0604020202020204" pitchFamily="34" charset="0"/>
            </a:rPr>
            <a:t>ssess</a:t>
          </a:r>
          <a:r>
            <a:rPr lang="en-AU" b="1" dirty="0">
              <a:solidFill>
                <a:srgbClr val="F1FB83"/>
              </a:solidFill>
              <a:latin typeface="Arial" panose="020B0604020202020204" pitchFamily="34" charset="0"/>
              <a:cs typeface="Arial" panose="020B0604020202020204" pitchFamily="34" charset="0"/>
            </a:rPr>
            <a:t> the need for physical, psychological therapies and/or analgesics</a:t>
          </a:r>
          <a:endParaRPr lang="en-GB" b="1" dirty="0">
            <a:solidFill>
              <a:srgbClr val="F1FB83"/>
            </a:solidFill>
            <a:latin typeface="Arial" panose="020B0604020202020204" pitchFamily="34" charset="0"/>
            <a:cs typeface="Arial" panose="020B0604020202020204" pitchFamily="34" charset="0"/>
          </a:endParaRPr>
        </a:p>
      </dgm:t>
    </dgm:pt>
    <dgm:pt modelId="{0DC11716-6CC9-4C2C-8A6A-42F1A9BD5260}" type="parTrans" cxnId="{04A19599-24FB-4C1F-91CD-EF301C5687BF}">
      <dgm:prSet/>
      <dgm:spPr/>
      <dgm:t>
        <a:bodyPr/>
        <a:lstStyle/>
        <a:p>
          <a:endParaRPr lang="en-AU"/>
        </a:p>
      </dgm:t>
    </dgm:pt>
    <dgm:pt modelId="{ACE8F3FC-5545-45DF-8B22-4D47EC401EB7}" type="sibTrans" cxnId="{04A19599-24FB-4C1F-91CD-EF301C5687BF}">
      <dgm:prSet/>
      <dgm:spPr/>
      <dgm:t>
        <a:bodyPr/>
        <a:lstStyle/>
        <a:p>
          <a:endParaRPr lang="en-AU"/>
        </a:p>
      </dgm:t>
    </dgm:pt>
    <dgm:pt modelId="{6E1DE6EB-DA25-6F4C-875B-0B140A48AAE3}" type="pres">
      <dgm:prSet presAssocID="{DB6E25F1-B7B8-4648-BDAD-9BA35873E975}" presName="diagram" presStyleCnt="0">
        <dgm:presLayoutVars>
          <dgm:chPref val="1"/>
          <dgm:dir/>
          <dgm:animOne val="branch"/>
          <dgm:animLvl val="lvl"/>
          <dgm:resizeHandles val="exact"/>
        </dgm:presLayoutVars>
      </dgm:prSet>
      <dgm:spPr/>
    </dgm:pt>
    <dgm:pt modelId="{E272403F-2CED-F943-A142-1DE8DBC703F5}" type="pres">
      <dgm:prSet presAssocID="{F889BCCD-1BC3-AC4F-AB13-08F25972A144}" presName="root1" presStyleCnt="0"/>
      <dgm:spPr/>
    </dgm:pt>
    <dgm:pt modelId="{10D4793A-DBC7-A44F-9ECE-1ACA38ADABFC}" type="pres">
      <dgm:prSet presAssocID="{F889BCCD-1BC3-AC4F-AB13-08F25972A144}" presName="LevelOneTextNode" presStyleLbl="node0" presStyleIdx="0" presStyleCnt="2" custScaleX="141010">
        <dgm:presLayoutVars>
          <dgm:chPref val="3"/>
        </dgm:presLayoutVars>
      </dgm:prSet>
      <dgm:spPr/>
    </dgm:pt>
    <dgm:pt modelId="{8539AD36-DB52-1048-BCAD-54F7060F8717}" type="pres">
      <dgm:prSet presAssocID="{F889BCCD-1BC3-AC4F-AB13-08F25972A144}" presName="level2hierChild" presStyleCnt="0"/>
      <dgm:spPr/>
    </dgm:pt>
    <dgm:pt modelId="{0B583BC8-38F1-4C4D-933C-521EAADFB474}" type="pres">
      <dgm:prSet presAssocID="{B3EAFB1C-5DC8-5A45-9778-3F70FB5C1ADD}" presName="conn2-1" presStyleLbl="parChTrans1D2" presStyleIdx="0" presStyleCnt="3"/>
      <dgm:spPr/>
    </dgm:pt>
    <dgm:pt modelId="{5887C6C3-9DC8-F349-8E82-BA5CE8C3DEC4}" type="pres">
      <dgm:prSet presAssocID="{B3EAFB1C-5DC8-5A45-9778-3F70FB5C1ADD}" presName="connTx" presStyleLbl="parChTrans1D2" presStyleIdx="0" presStyleCnt="3"/>
      <dgm:spPr/>
    </dgm:pt>
    <dgm:pt modelId="{7273408F-045F-DB45-BAC7-018F70E68637}" type="pres">
      <dgm:prSet presAssocID="{27676D21-4CFF-FC4F-9807-0A50C1F546BA}" presName="root2" presStyleCnt="0"/>
      <dgm:spPr/>
    </dgm:pt>
    <dgm:pt modelId="{EE439060-96D2-2848-8F12-759D11657D29}" type="pres">
      <dgm:prSet presAssocID="{27676D21-4CFF-FC4F-9807-0A50C1F546BA}" presName="LevelTwoTextNode" presStyleLbl="node2" presStyleIdx="0" presStyleCnt="3" custScaleX="141010">
        <dgm:presLayoutVars>
          <dgm:chPref val="3"/>
        </dgm:presLayoutVars>
      </dgm:prSet>
      <dgm:spPr/>
    </dgm:pt>
    <dgm:pt modelId="{B30100E3-0217-5F4D-A83C-59867CEF7554}" type="pres">
      <dgm:prSet presAssocID="{27676D21-4CFF-FC4F-9807-0A50C1F546BA}" presName="level3hierChild" presStyleCnt="0"/>
      <dgm:spPr/>
    </dgm:pt>
    <dgm:pt modelId="{10738881-0293-644F-A866-E853DFDE8657}" type="pres">
      <dgm:prSet presAssocID="{7AEC529B-91D3-2E4D-B230-EC147DC8F74F}" presName="conn2-1" presStyleLbl="parChTrans1D3" presStyleIdx="0" presStyleCnt="2"/>
      <dgm:spPr/>
    </dgm:pt>
    <dgm:pt modelId="{0A333EAE-71F8-654E-AD1E-BD909A1B42A2}" type="pres">
      <dgm:prSet presAssocID="{7AEC529B-91D3-2E4D-B230-EC147DC8F74F}" presName="connTx" presStyleLbl="parChTrans1D3" presStyleIdx="0" presStyleCnt="2"/>
      <dgm:spPr/>
    </dgm:pt>
    <dgm:pt modelId="{BC087D5F-457F-2F4C-959A-53CD6D96DB0E}" type="pres">
      <dgm:prSet presAssocID="{A22D1EFF-6322-1742-9B00-C3FFC282473D}" presName="root2" presStyleCnt="0"/>
      <dgm:spPr/>
    </dgm:pt>
    <dgm:pt modelId="{C15E5EE8-9A55-6440-9102-79BB0ADB4B4B}" type="pres">
      <dgm:prSet presAssocID="{A22D1EFF-6322-1742-9B00-C3FFC282473D}" presName="LevelTwoTextNode" presStyleLbl="node3" presStyleIdx="0" presStyleCnt="2" custScaleX="141010">
        <dgm:presLayoutVars>
          <dgm:chPref val="3"/>
        </dgm:presLayoutVars>
      </dgm:prSet>
      <dgm:spPr/>
    </dgm:pt>
    <dgm:pt modelId="{82BFD384-7034-DF45-99EF-5E69518AD148}" type="pres">
      <dgm:prSet presAssocID="{A22D1EFF-6322-1742-9B00-C3FFC282473D}" presName="level3hierChild" presStyleCnt="0"/>
      <dgm:spPr/>
    </dgm:pt>
    <dgm:pt modelId="{5839F315-8214-0A4B-A413-26FA00564EB0}" type="pres">
      <dgm:prSet presAssocID="{AF38E093-3C7B-8140-9FDB-9277F02D3057}" presName="conn2-1" presStyleLbl="parChTrans1D3" presStyleIdx="1" presStyleCnt="2"/>
      <dgm:spPr/>
    </dgm:pt>
    <dgm:pt modelId="{C657D4C4-BA06-6043-A162-6270537687F2}" type="pres">
      <dgm:prSet presAssocID="{AF38E093-3C7B-8140-9FDB-9277F02D3057}" presName="connTx" presStyleLbl="parChTrans1D3" presStyleIdx="1" presStyleCnt="2"/>
      <dgm:spPr/>
    </dgm:pt>
    <dgm:pt modelId="{579E1F9A-473A-4440-BE29-67F35CEBA805}" type="pres">
      <dgm:prSet presAssocID="{4962D6E9-54C7-D846-A800-CEBF408BAFC8}" presName="root2" presStyleCnt="0"/>
      <dgm:spPr/>
    </dgm:pt>
    <dgm:pt modelId="{C8AC4510-3853-C549-9EFA-400C90512C93}" type="pres">
      <dgm:prSet presAssocID="{4962D6E9-54C7-D846-A800-CEBF408BAFC8}" presName="LevelTwoTextNode" presStyleLbl="node3" presStyleIdx="1" presStyleCnt="2" custScaleX="141010">
        <dgm:presLayoutVars>
          <dgm:chPref val="3"/>
        </dgm:presLayoutVars>
      </dgm:prSet>
      <dgm:spPr/>
    </dgm:pt>
    <dgm:pt modelId="{3B90A543-7C0E-BA46-AE3D-C08041045993}" type="pres">
      <dgm:prSet presAssocID="{4962D6E9-54C7-D846-A800-CEBF408BAFC8}" presName="level3hierChild" presStyleCnt="0"/>
      <dgm:spPr/>
    </dgm:pt>
    <dgm:pt modelId="{ED4943B7-3BB6-824B-AD16-FC0156E800E3}" type="pres">
      <dgm:prSet presAssocID="{7A67A37D-82C7-1B45-94E9-8FCEE6BB43EA}" presName="conn2-1" presStyleLbl="parChTrans1D2" presStyleIdx="1" presStyleCnt="3"/>
      <dgm:spPr/>
    </dgm:pt>
    <dgm:pt modelId="{FBB660FB-DD6D-804D-867C-ED6D0D579985}" type="pres">
      <dgm:prSet presAssocID="{7A67A37D-82C7-1B45-94E9-8FCEE6BB43EA}" presName="connTx" presStyleLbl="parChTrans1D2" presStyleIdx="1" presStyleCnt="3"/>
      <dgm:spPr/>
    </dgm:pt>
    <dgm:pt modelId="{41F7BFAE-7390-0E46-A66B-D42ED8D852F2}" type="pres">
      <dgm:prSet presAssocID="{0007C3D3-C7BF-2445-826A-6F9E6DC09B54}" presName="root2" presStyleCnt="0"/>
      <dgm:spPr/>
    </dgm:pt>
    <dgm:pt modelId="{029E859D-39F6-0942-832C-9E36D9B19577}" type="pres">
      <dgm:prSet presAssocID="{0007C3D3-C7BF-2445-826A-6F9E6DC09B54}" presName="LevelTwoTextNode" presStyleLbl="node2" presStyleIdx="1" presStyleCnt="3" custScaleX="141010">
        <dgm:presLayoutVars>
          <dgm:chPref val="3"/>
        </dgm:presLayoutVars>
      </dgm:prSet>
      <dgm:spPr/>
    </dgm:pt>
    <dgm:pt modelId="{EBA2B37B-F44B-FE4F-B498-033C739FF50A}" type="pres">
      <dgm:prSet presAssocID="{0007C3D3-C7BF-2445-826A-6F9E6DC09B54}" presName="level3hierChild" presStyleCnt="0"/>
      <dgm:spPr/>
    </dgm:pt>
    <dgm:pt modelId="{0D354902-D464-B14D-92C2-413C9C3DEA0A}" type="pres">
      <dgm:prSet presAssocID="{E1A83893-DFFA-5B49-B4CA-871100153468}" presName="conn2-1" presStyleLbl="parChTrans1D2" presStyleIdx="2" presStyleCnt="3"/>
      <dgm:spPr/>
    </dgm:pt>
    <dgm:pt modelId="{7CE8D687-53BD-6643-8CB2-A1FC75B64531}" type="pres">
      <dgm:prSet presAssocID="{E1A83893-DFFA-5B49-B4CA-871100153468}" presName="connTx" presStyleLbl="parChTrans1D2" presStyleIdx="2" presStyleCnt="3"/>
      <dgm:spPr/>
    </dgm:pt>
    <dgm:pt modelId="{AE4C6391-C985-9342-82DF-40BE2D120AB2}" type="pres">
      <dgm:prSet presAssocID="{4E1B4CD3-1DB3-364E-83F9-4B987795AEAB}" presName="root2" presStyleCnt="0"/>
      <dgm:spPr/>
    </dgm:pt>
    <dgm:pt modelId="{AE5282FA-06A4-0E4E-8765-8314B5F79214}" type="pres">
      <dgm:prSet presAssocID="{4E1B4CD3-1DB3-364E-83F9-4B987795AEAB}" presName="LevelTwoTextNode" presStyleLbl="node2" presStyleIdx="2" presStyleCnt="3" custScaleX="141010">
        <dgm:presLayoutVars>
          <dgm:chPref val="3"/>
        </dgm:presLayoutVars>
      </dgm:prSet>
      <dgm:spPr/>
    </dgm:pt>
    <dgm:pt modelId="{5D6579D3-3F92-3E45-8915-9D6DCB3119F6}" type="pres">
      <dgm:prSet presAssocID="{4E1B4CD3-1DB3-364E-83F9-4B987795AEAB}" presName="level3hierChild" presStyleCnt="0"/>
      <dgm:spPr/>
    </dgm:pt>
    <dgm:pt modelId="{B8211CEC-69D2-4BAC-8C40-9522A7782D30}" type="pres">
      <dgm:prSet presAssocID="{292C1EAF-840B-4E56-B9C3-3295634B5A40}" presName="root1" presStyleCnt="0"/>
      <dgm:spPr/>
    </dgm:pt>
    <dgm:pt modelId="{30CC90EB-CF41-4735-8ECB-1C6B67440AE0}" type="pres">
      <dgm:prSet presAssocID="{292C1EAF-840B-4E56-B9C3-3295634B5A40}" presName="LevelOneTextNode" presStyleLbl="node0" presStyleIdx="1" presStyleCnt="2" custScaleX="139318" custLinFactX="164136" custLinFactNeighborX="200000" custLinFactNeighborY="-47290">
        <dgm:presLayoutVars>
          <dgm:chPref val="3"/>
        </dgm:presLayoutVars>
      </dgm:prSet>
      <dgm:spPr/>
    </dgm:pt>
    <dgm:pt modelId="{4F1070B9-CBC2-4AE6-975C-17F0A27F06BB}" type="pres">
      <dgm:prSet presAssocID="{292C1EAF-840B-4E56-B9C3-3295634B5A40}" presName="level2hierChild" presStyleCnt="0"/>
      <dgm:spPr/>
    </dgm:pt>
  </dgm:ptLst>
  <dgm:cxnLst>
    <dgm:cxn modelId="{DFBA7509-2870-1840-92D3-51C7C4745DBF}" srcId="{27676D21-4CFF-FC4F-9807-0A50C1F546BA}" destId="{A22D1EFF-6322-1742-9B00-C3FFC282473D}" srcOrd="0" destOrd="0" parTransId="{7AEC529B-91D3-2E4D-B230-EC147DC8F74F}" sibTransId="{2B17F81A-912F-C34F-A14A-04F43BFA163F}"/>
    <dgm:cxn modelId="{08B91413-A114-784E-BAB7-D5BCB6A192A2}" type="presOf" srcId="{B3EAFB1C-5DC8-5A45-9778-3F70FB5C1ADD}" destId="{0B583BC8-38F1-4C4D-933C-521EAADFB474}" srcOrd="0" destOrd="0" presId="urn:microsoft.com/office/officeart/2005/8/layout/hierarchy2"/>
    <dgm:cxn modelId="{8D3B5F14-7408-8B46-B0B8-8D7E4F904766}" type="presOf" srcId="{7AEC529B-91D3-2E4D-B230-EC147DC8F74F}" destId="{10738881-0293-644F-A866-E853DFDE8657}" srcOrd="0" destOrd="0" presId="urn:microsoft.com/office/officeart/2005/8/layout/hierarchy2"/>
    <dgm:cxn modelId="{2CB1C118-F650-D744-9446-60BFB7BA9E0A}" type="presOf" srcId="{0007C3D3-C7BF-2445-826A-6F9E6DC09B54}" destId="{029E859D-39F6-0942-832C-9E36D9B19577}" srcOrd="0" destOrd="0" presId="urn:microsoft.com/office/officeart/2005/8/layout/hierarchy2"/>
    <dgm:cxn modelId="{ADF7902D-2777-1D43-BC95-1A0F89DDB9F4}" type="presOf" srcId="{AF38E093-3C7B-8140-9FDB-9277F02D3057}" destId="{5839F315-8214-0A4B-A413-26FA00564EB0}" srcOrd="0" destOrd="0" presId="urn:microsoft.com/office/officeart/2005/8/layout/hierarchy2"/>
    <dgm:cxn modelId="{7BF1DD41-A27F-9646-83AC-42F3A882F203}" srcId="{27676D21-4CFF-FC4F-9807-0A50C1F546BA}" destId="{4962D6E9-54C7-D846-A800-CEBF408BAFC8}" srcOrd="1" destOrd="0" parTransId="{AF38E093-3C7B-8140-9FDB-9277F02D3057}" sibTransId="{580C0985-0EB6-244A-9A31-8226400A38E3}"/>
    <dgm:cxn modelId="{C4F78D4D-3DD8-194A-9209-AE03E18D4245}" type="presOf" srcId="{7A67A37D-82C7-1B45-94E9-8FCEE6BB43EA}" destId="{FBB660FB-DD6D-804D-867C-ED6D0D579985}" srcOrd="1" destOrd="0" presId="urn:microsoft.com/office/officeart/2005/8/layout/hierarchy2"/>
    <dgm:cxn modelId="{0B09DF4E-723A-F748-9D6C-E55111F9E443}" type="presOf" srcId="{B3EAFB1C-5DC8-5A45-9778-3F70FB5C1ADD}" destId="{5887C6C3-9DC8-F349-8E82-BA5CE8C3DEC4}" srcOrd="1" destOrd="0" presId="urn:microsoft.com/office/officeart/2005/8/layout/hierarchy2"/>
    <dgm:cxn modelId="{1B047953-7AD9-2A46-AC4A-609327B8D3D3}" type="presOf" srcId="{4962D6E9-54C7-D846-A800-CEBF408BAFC8}" destId="{C8AC4510-3853-C549-9EFA-400C90512C93}" srcOrd="0" destOrd="0" presId="urn:microsoft.com/office/officeart/2005/8/layout/hierarchy2"/>
    <dgm:cxn modelId="{C083B057-A5C3-1C45-9476-8DCE64E37E02}" type="presOf" srcId="{7A67A37D-82C7-1B45-94E9-8FCEE6BB43EA}" destId="{ED4943B7-3BB6-824B-AD16-FC0156E800E3}" srcOrd="0" destOrd="0" presId="urn:microsoft.com/office/officeart/2005/8/layout/hierarchy2"/>
    <dgm:cxn modelId="{E092F97A-5D7F-DA46-8905-A48A4C82625F}" type="presOf" srcId="{AF38E093-3C7B-8140-9FDB-9277F02D3057}" destId="{C657D4C4-BA06-6043-A162-6270537687F2}" srcOrd="1" destOrd="0" presId="urn:microsoft.com/office/officeart/2005/8/layout/hierarchy2"/>
    <dgm:cxn modelId="{0529C37E-7E2F-B044-A43F-015A2873D4EC}" type="presOf" srcId="{E1A83893-DFFA-5B49-B4CA-871100153468}" destId="{7CE8D687-53BD-6643-8CB2-A1FC75B64531}" srcOrd="1" destOrd="0" presId="urn:microsoft.com/office/officeart/2005/8/layout/hierarchy2"/>
    <dgm:cxn modelId="{525A3B89-E0D0-5647-AB39-D5C7B352A0C3}" type="presOf" srcId="{F889BCCD-1BC3-AC4F-AB13-08F25972A144}" destId="{10D4793A-DBC7-A44F-9ECE-1ACA38ADABFC}" srcOrd="0" destOrd="0" presId="urn:microsoft.com/office/officeart/2005/8/layout/hierarchy2"/>
    <dgm:cxn modelId="{04A19599-24FB-4C1F-91CD-EF301C5687BF}" srcId="{DB6E25F1-B7B8-4648-BDAD-9BA35873E975}" destId="{292C1EAF-840B-4E56-B9C3-3295634B5A40}" srcOrd="1" destOrd="0" parTransId="{0DC11716-6CC9-4C2C-8A6A-42F1A9BD5260}" sibTransId="{ACE8F3FC-5545-45DF-8B22-4D47EC401EB7}"/>
    <dgm:cxn modelId="{4722389E-B674-4891-ACBD-D71930E08B2C}" type="presOf" srcId="{292C1EAF-840B-4E56-B9C3-3295634B5A40}" destId="{30CC90EB-CF41-4735-8ECB-1C6B67440AE0}" srcOrd="0" destOrd="0" presId="urn:microsoft.com/office/officeart/2005/8/layout/hierarchy2"/>
    <dgm:cxn modelId="{EED099AD-416F-2B41-8478-1C766C1FD853}" type="presOf" srcId="{7AEC529B-91D3-2E4D-B230-EC147DC8F74F}" destId="{0A333EAE-71F8-654E-AD1E-BD909A1B42A2}" srcOrd="1" destOrd="0" presId="urn:microsoft.com/office/officeart/2005/8/layout/hierarchy2"/>
    <dgm:cxn modelId="{50218AB9-CCC8-124A-8F73-6520D39AACAA}" srcId="{F889BCCD-1BC3-AC4F-AB13-08F25972A144}" destId="{4E1B4CD3-1DB3-364E-83F9-4B987795AEAB}" srcOrd="2" destOrd="0" parTransId="{E1A83893-DFFA-5B49-B4CA-871100153468}" sibTransId="{8651E711-4420-D24A-9970-22E162CEEB67}"/>
    <dgm:cxn modelId="{B02097BF-19AA-FD44-8324-A862AEEA76EA}" type="presOf" srcId="{4E1B4CD3-1DB3-364E-83F9-4B987795AEAB}" destId="{AE5282FA-06A4-0E4E-8765-8314B5F79214}" srcOrd="0" destOrd="0" presId="urn:microsoft.com/office/officeart/2005/8/layout/hierarchy2"/>
    <dgm:cxn modelId="{8A6EF9E1-45A4-824D-9F20-0CF2A6D185EF}" type="presOf" srcId="{E1A83893-DFFA-5B49-B4CA-871100153468}" destId="{0D354902-D464-B14D-92C2-413C9C3DEA0A}" srcOrd="0" destOrd="0" presId="urn:microsoft.com/office/officeart/2005/8/layout/hierarchy2"/>
    <dgm:cxn modelId="{68AD96E3-8A0C-A846-8DB9-AE819787EA0F}" type="presOf" srcId="{27676D21-4CFF-FC4F-9807-0A50C1F546BA}" destId="{EE439060-96D2-2848-8F12-759D11657D29}" srcOrd="0" destOrd="0" presId="urn:microsoft.com/office/officeart/2005/8/layout/hierarchy2"/>
    <dgm:cxn modelId="{89BC6EEE-D083-D445-AF08-74659C5E7E59}" type="presOf" srcId="{A22D1EFF-6322-1742-9B00-C3FFC282473D}" destId="{C15E5EE8-9A55-6440-9102-79BB0ADB4B4B}" srcOrd="0" destOrd="0" presId="urn:microsoft.com/office/officeart/2005/8/layout/hierarchy2"/>
    <dgm:cxn modelId="{5861B0F0-38EA-BD4A-BE1E-8D7084551278}" type="presOf" srcId="{DB6E25F1-B7B8-4648-BDAD-9BA35873E975}" destId="{6E1DE6EB-DA25-6F4C-875B-0B140A48AAE3}" srcOrd="0" destOrd="0" presId="urn:microsoft.com/office/officeart/2005/8/layout/hierarchy2"/>
    <dgm:cxn modelId="{7B3E43DB-3CC9-2A40-B267-6D6FC492073B}" srcId="{DB6E25F1-B7B8-4648-BDAD-9BA35873E975}" destId="{F889BCCD-1BC3-AC4F-AB13-08F25972A144}" srcOrd="0" destOrd="0" parTransId="{F7C57EB0-7895-7D48-BE59-A082C6FC0D09}" sibTransId="{9F6AC16E-E820-144E-AEA8-64DCBF2491B6}"/>
    <dgm:cxn modelId="{46BED8FB-12B5-B346-90D8-D27EBD7858A2}" srcId="{F889BCCD-1BC3-AC4F-AB13-08F25972A144}" destId="{27676D21-4CFF-FC4F-9807-0A50C1F546BA}" srcOrd="0" destOrd="0" parTransId="{B3EAFB1C-5DC8-5A45-9778-3F70FB5C1ADD}" sibTransId="{813A9EC3-F0F0-704A-AA2D-3059B6518B3D}"/>
    <dgm:cxn modelId="{2AAF13FF-CE61-8340-8AFB-392D8A929FC2}" srcId="{F889BCCD-1BC3-AC4F-AB13-08F25972A144}" destId="{0007C3D3-C7BF-2445-826A-6F9E6DC09B54}" srcOrd="1" destOrd="0" parTransId="{7A67A37D-82C7-1B45-94E9-8FCEE6BB43EA}" sibTransId="{9BE5F560-C39B-A648-A673-FE46E6EB2B34}"/>
    <dgm:cxn modelId="{396EA2BA-BAFD-E242-92B3-ED845208EE70}" type="presParOf" srcId="{6E1DE6EB-DA25-6F4C-875B-0B140A48AAE3}" destId="{E272403F-2CED-F943-A142-1DE8DBC703F5}" srcOrd="0" destOrd="0" presId="urn:microsoft.com/office/officeart/2005/8/layout/hierarchy2"/>
    <dgm:cxn modelId="{BEB6C76D-666F-6A45-9D3C-A746626658B3}" type="presParOf" srcId="{E272403F-2CED-F943-A142-1DE8DBC703F5}" destId="{10D4793A-DBC7-A44F-9ECE-1ACA38ADABFC}" srcOrd="0" destOrd="0" presId="urn:microsoft.com/office/officeart/2005/8/layout/hierarchy2"/>
    <dgm:cxn modelId="{98271DAA-BE82-7742-8ED9-43969983F0F6}" type="presParOf" srcId="{E272403F-2CED-F943-A142-1DE8DBC703F5}" destId="{8539AD36-DB52-1048-BCAD-54F7060F8717}" srcOrd="1" destOrd="0" presId="urn:microsoft.com/office/officeart/2005/8/layout/hierarchy2"/>
    <dgm:cxn modelId="{73F1BBC3-24ED-594B-9093-7638C2280C94}" type="presParOf" srcId="{8539AD36-DB52-1048-BCAD-54F7060F8717}" destId="{0B583BC8-38F1-4C4D-933C-521EAADFB474}" srcOrd="0" destOrd="0" presId="urn:microsoft.com/office/officeart/2005/8/layout/hierarchy2"/>
    <dgm:cxn modelId="{AD318F4C-90CD-5441-952F-71DA9042DE90}" type="presParOf" srcId="{0B583BC8-38F1-4C4D-933C-521EAADFB474}" destId="{5887C6C3-9DC8-F349-8E82-BA5CE8C3DEC4}" srcOrd="0" destOrd="0" presId="urn:microsoft.com/office/officeart/2005/8/layout/hierarchy2"/>
    <dgm:cxn modelId="{4C3A571D-9095-9D46-8C3D-39AB460E08CF}" type="presParOf" srcId="{8539AD36-DB52-1048-BCAD-54F7060F8717}" destId="{7273408F-045F-DB45-BAC7-018F70E68637}" srcOrd="1" destOrd="0" presId="urn:microsoft.com/office/officeart/2005/8/layout/hierarchy2"/>
    <dgm:cxn modelId="{4834F681-8AC7-AE44-BC9F-92D14885C64C}" type="presParOf" srcId="{7273408F-045F-DB45-BAC7-018F70E68637}" destId="{EE439060-96D2-2848-8F12-759D11657D29}" srcOrd="0" destOrd="0" presId="urn:microsoft.com/office/officeart/2005/8/layout/hierarchy2"/>
    <dgm:cxn modelId="{953216E4-F434-2542-AA55-6EF26093FF07}" type="presParOf" srcId="{7273408F-045F-DB45-BAC7-018F70E68637}" destId="{B30100E3-0217-5F4D-A83C-59867CEF7554}" srcOrd="1" destOrd="0" presId="urn:microsoft.com/office/officeart/2005/8/layout/hierarchy2"/>
    <dgm:cxn modelId="{5BF759D1-04A9-5A47-8581-986A20EE540E}" type="presParOf" srcId="{B30100E3-0217-5F4D-A83C-59867CEF7554}" destId="{10738881-0293-644F-A866-E853DFDE8657}" srcOrd="0" destOrd="0" presId="urn:microsoft.com/office/officeart/2005/8/layout/hierarchy2"/>
    <dgm:cxn modelId="{90B8DD23-B2AA-7943-870B-E71105FA5CA4}" type="presParOf" srcId="{10738881-0293-644F-A866-E853DFDE8657}" destId="{0A333EAE-71F8-654E-AD1E-BD909A1B42A2}" srcOrd="0" destOrd="0" presId="urn:microsoft.com/office/officeart/2005/8/layout/hierarchy2"/>
    <dgm:cxn modelId="{C43ADF1B-5754-EB4F-B5FB-FEB5FF727EF2}" type="presParOf" srcId="{B30100E3-0217-5F4D-A83C-59867CEF7554}" destId="{BC087D5F-457F-2F4C-959A-53CD6D96DB0E}" srcOrd="1" destOrd="0" presId="urn:microsoft.com/office/officeart/2005/8/layout/hierarchy2"/>
    <dgm:cxn modelId="{7A4F2B6B-2004-8F40-8885-74119541A2C4}" type="presParOf" srcId="{BC087D5F-457F-2F4C-959A-53CD6D96DB0E}" destId="{C15E5EE8-9A55-6440-9102-79BB0ADB4B4B}" srcOrd="0" destOrd="0" presId="urn:microsoft.com/office/officeart/2005/8/layout/hierarchy2"/>
    <dgm:cxn modelId="{BA3B8218-C5C2-C947-913F-20C3BFB0D82E}" type="presParOf" srcId="{BC087D5F-457F-2F4C-959A-53CD6D96DB0E}" destId="{82BFD384-7034-DF45-99EF-5E69518AD148}" srcOrd="1" destOrd="0" presId="urn:microsoft.com/office/officeart/2005/8/layout/hierarchy2"/>
    <dgm:cxn modelId="{BBFCAD26-EC65-774A-9BDD-28FAFECB863A}" type="presParOf" srcId="{B30100E3-0217-5F4D-A83C-59867CEF7554}" destId="{5839F315-8214-0A4B-A413-26FA00564EB0}" srcOrd="2" destOrd="0" presId="urn:microsoft.com/office/officeart/2005/8/layout/hierarchy2"/>
    <dgm:cxn modelId="{598F346A-45FF-194E-97D3-1CCFAF83357D}" type="presParOf" srcId="{5839F315-8214-0A4B-A413-26FA00564EB0}" destId="{C657D4C4-BA06-6043-A162-6270537687F2}" srcOrd="0" destOrd="0" presId="urn:microsoft.com/office/officeart/2005/8/layout/hierarchy2"/>
    <dgm:cxn modelId="{9A7D55B4-43D2-2547-94C2-B8542B344808}" type="presParOf" srcId="{B30100E3-0217-5F4D-A83C-59867CEF7554}" destId="{579E1F9A-473A-4440-BE29-67F35CEBA805}" srcOrd="3" destOrd="0" presId="urn:microsoft.com/office/officeart/2005/8/layout/hierarchy2"/>
    <dgm:cxn modelId="{61FB6BC1-0BF2-E546-91CD-AFF7877EDBF1}" type="presParOf" srcId="{579E1F9A-473A-4440-BE29-67F35CEBA805}" destId="{C8AC4510-3853-C549-9EFA-400C90512C93}" srcOrd="0" destOrd="0" presId="urn:microsoft.com/office/officeart/2005/8/layout/hierarchy2"/>
    <dgm:cxn modelId="{8861AB3F-69E2-E34A-BDBD-BEF738E00A87}" type="presParOf" srcId="{579E1F9A-473A-4440-BE29-67F35CEBA805}" destId="{3B90A543-7C0E-BA46-AE3D-C08041045993}" srcOrd="1" destOrd="0" presId="urn:microsoft.com/office/officeart/2005/8/layout/hierarchy2"/>
    <dgm:cxn modelId="{BC955D1B-1843-6C4D-9F30-CCC3BC303C6D}" type="presParOf" srcId="{8539AD36-DB52-1048-BCAD-54F7060F8717}" destId="{ED4943B7-3BB6-824B-AD16-FC0156E800E3}" srcOrd="2" destOrd="0" presId="urn:microsoft.com/office/officeart/2005/8/layout/hierarchy2"/>
    <dgm:cxn modelId="{50BB0F48-1DFD-3343-B7F5-5F6498DB85F1}" type="presParOf" srcId="{ED4943B7-3BB6-824B-AD16-FC0156E800E3}" destId="{FBB660FB-DD6D-804D-867C-ED6D0D579985}" srcOrd="0" destOrd="0" presId="urn:microsoft.com/office/officeart/2005/8/layout/hierarchy2"/>
    <dgm:cxn modelId="{6447CCC6-1C50-8847-BAE7-EECE1877F308}" type="presParOf" srcId="{8539AD36-DB52-1048-BCAD-54F7060F8717}" destId="{41F7BFAE-7390-0E46-A66B-D42ED8D852F2}" srcOrd="3" destOrd="0" presId="urn:microsoft.com/office/officeart/2005/8/layout/hierarchy2"/>
    <dgm:cxn modelId="{8F0C41FF-3E0E-B243-B0B7-AFC4720B5891}" type="presParOf" srcId="{41F7BFAE-7390-0E46-A66B-D42ED8D852F2}" destId="{029E859D-39F6-0942-832C-9E36D9B19577}" srcOrd="0" destOrd="0" presId="urn:microsoft.com/office/officeart/2005/8/layout/hierarchy2"/>
    <dgm:cxn modelId="{3C41C44C-BB1A-E948-B674-341DA8BDEC11}" type="presParOf" srcId="{41F7BFAE-7390-0E46-A66B-D42ED8D852F2}" destId="{EBA2B37B-F44B-FE4F-B498-033C739FF50A}" srcOrd="1" destOrd="0" presId="urn:microsoft.com/office/officeart/2005/8/layout/hierarchy2"/>
    <dgm:cxn modelId="{1BAB291D-468A-0C46-8331-5E1669996E18}" type="presParOf" srcId="{8539AD36-DB52-1048-BCAD-54F7060F8717}" destId="{0D354902-D464-B14D-92C2-413C9C3DEA0A}" srcOrd="4" destOrd="0" presId="urn:microsoft.com/office/officeart/2005/8/layout/hierarchy2"/>
    <dgm:cxn modelId="{C3F5CB45-2CD6-1D45-96E5-0FD914456AD1}" type="presParOf" srcId="{0D354902-D464-B14D-92C2-413C9C3DEA0A}" destId="{7CE8D687-53BD-6643-8CB2-A1FC75B64531}" srcOrd="0" destOrd="0" presId="urn:microsoft.com/office/officeart/2005/8/layout/hierarchy2"/>
    <dgm:cxn modelId="{E8B7851F-2A94-7740-BC42-56680DC55F31}" type="presParOf" srcId="{8539AD36-DB52-1048-BCAD-54F7060F8717}" destId="{AE4C6391-C985-9342-82DF-40BE2D120AB2}" srcOrd="5" destOrd="0" presId="urn:microsoft.com/office/officeart/2005/8/layout/hierarchy2"/>
    <dgm:cxn modelId="{CFCE453E-7CF5-D643-AAE0-CEA784370745}" type="presParOf" srcId="{AE4C6391-C985-9342-82DF-40BE2D120AB2}" destId="{AE5282FA-06A4-0E4E-8765-8314B5F79214}" srcOrd="0" destOrd="0" presId="urn:microsoft.com/office/officeart/2005/8/layout/hierarchy2"/>
    <dgm:cxn modelId="{225D9611-2A50-3544-944D-D70A264D3787}" type="presParOf" srcId="{AE4C6391-C985-9342-82DF-40BE2D120AB2}" destId="{5D6579D3-3F92-3E45-8915-9D6DCB3119F6}" srcOrd="1" destOrd="0" presId="urn:microsoft.com/office/officeart/2005/8/layout/hierarchy2"/>
    <dgm:cxn modelId="{4D6D4C4B-62D4-48AB-8864-1CE4CAA0022F}" type="presParOf" srcId="{6E1DE6EB-DA25-6F4C-875B-0B140A48AAE3}" destId="{B8211CEC-69D2-4BAC-8C40-9522A7782D30}" srcOrd="1" destOrd="0" presId="urn:microsoft.com/office/officeart/2005/8/layout/hierarchy2"/>
    <dgm:cxn modelId="{AE5C3D8A-7BD4-4296-889C-3539441AFC6E}" type="presParOf" srcId="{B8211CEC-69D2-4BAC-8C40-9522A7782D30}" destId="{30CC90EB-CF41-4735-8ECB-1C6B67440AE0}" srcOrd="0" destOrd="0" presId="urn:microsoft.com/office/officeart/2005/8/layout/hierarchy2"/>
    <dgm:cxn modelId="{54555314-DF4F-4D1D-9CD0-B105091C76AD}" type="presParOf" srcId="{B8211CEC-69D2-4BAC-8C40-9522A7782D30}" destId="{4F1070B9-CBC2-4AE6-975C-17F0A27F06BB}"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E25F1-B7B8-4648-BDAD-9BA35873E975}" type="doc">
      <dgm:prSet loTypeId="urn:microsoft.com/office/officeart/2005/8/layout/hierarchy2" loCatId="list" qsTypeId="urn:microsoft.com/office/officeart/2005/8/quickstyle/simple1" qsCatId="simple" csTypeId="urn:microsoft.com/office/officeart/2005/8/colors/accent1_2" csCatId="accent1" phldr="1"/>
      <dgm:spPr/>
      <dgm:t>
        <a:bodyPr/>
        <a:lstStyle/>
        <a:p>
          <a:endParaRPr lang="en-GB"/>
        </a:p>
      </dgm:t>
    </dgm:pt>
    <dgm:pt modelId="{F889BCCD-1BC3-AC4F-AB13-08F25972A144}">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Review progress</a:t>
          </a:r>
        </a:p>
      </dgm:t>
    </dgm:pt>
    <dgm:pt modelId="{F7C57EB0-7895-7D48-BE59-A082C6FC0D09}" type="par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9F6AC16E-E820-144E-AEA8-64DCBF2491B6}" type="sib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27676D21-4CFF-FC4F-9807-0A50C1F546BA}">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Adjust management </a:t>
          </a:r>
          <a:br>
            <a:rPr lang="en-GB" sz="1600" b="1" dirty="0">
              <a:solidFill>
                <a:srgbClr val="F1FB83"/>
              </a:solidFill>
              <a:latin typeface="Arial" panose="020B0604020202020204" pitchFamily="34" charset="0"/>
              <a:cs typeface="Arial" panose="020B0604020202020204" pitchFamily="34" charset="0"/>
            </a:rPr>
          </a:br>
          <a:r>
            <a:rPr lang="en-GB" sz="1600" b="1" dirty="0">
              <a:solidFill>
                <a:srgbClr val="F1FB83"/>
              </a:solidFill>
              <a:latin typeface="Arial" panose="020B0604020202020204" pitchFamily="34" charset="0"/>
              <a:cs typeface="Arial" panose="020B0604020202020204" pitchFamily="34" charset="0"/>
            </a:rPr>
            <a:t>if needed</a:t>
          </a:r>
        </a:p>
      </dgm:t>
    </dgm:pt>
    <dgm:pt modelId="{B3EAFB1C-5DC8-5A45-9778-3F70FB5C1ADD}" type="parTrans" cxnId="{46BED8FB-12B5-B346-90D8-D27EBD7858A2}">
      <dgm:prSet/>
      <dgm:spPr>
        <a:ln>
          <a:solidFill>
            <a:srgbClr val="006060"/>
          </a:solidFill>
        </a:ln>
      </dgm:spPr>
      <dgm:t>
        <a:bodyPr/>
        <a:lstStyle/>
        <a:p>
          <a:endParaRPr lang="en-GB" dirty="0"/>
        </a:p>
      </dgm:t>
    </dgm:pt>
    <dgm:pt modelId="{813A9EC3-F0F0-704A-AA2D-3059B6518B3D}" type="sibTrans" cxnId="{46BED8FB-12B5-B346-90D8-D27EBD7858A2}">
      <dgm:prSet/>
      <dgm:spPr/>
      <dgm:t>
        <a:bodyPr/>
        <a:lstStyle/>
        <a:p>
          <a:endParaRPr lang="en-GB"/>
        </a:p>
      </dgm:t>
    </dgm:pt>
    <dgm:pt modelId="{A22D1EFF-6322-1742-9B00-C3FFC282473D}">
      <dgm:prSe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Consider serious pathology</a:t>
          </a:r>
        </a:p>
      </dgm:t>
    </dgm:pt>
    <dgm:pt modelId="{7AEC529B-91D3-2E4D-B230-EC147DC8F74F}" type="parTrans" cxnId="{DFBA7509-2870-1840-92D3-51C7C4745DBF}">
      <dgm:prSet/>
      <dgm:spPr>
        <a:ln>
          <a:solidFill>
            <a:srgbClr val="006060"/>
          </a:solidFill>
        </a:ln>
      </dgm:spPr>
      <dgm:t>
        <a:bodyPr/>
        <a:lstStyle/>
        <a:p>
          <a:endParaRPr lang="en-GB" dirty="0"/>
        </a:p>
      </dgm:t>
    </dgm:pt>
    <dgm:pt modelId="{2B17F81A-912F-C34F-A14A-04F43BFA163F}" type="sibTrans" cxnId="{DFBA7509-2870-1840-92D3-51C7C4745DBF}">
      <dgm:prSet/>
      <dgm:spPr/>
      <dgm:t>
        <a:bodyPr/>
        <a:lstStyle/>
        <a:p>
          <a:endParaRPr lang="en-GB"/>
        </a:p>
      </dgm:t>
    </dgm:pt>
    <dgm:pt modelId="{4962D6E9-54C7-D846-A800-CEBF408BAFC8}">
      <dgm:prSe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Respond to psychosocial factors</a:t>
          </a:r>
        </a:p>
      </dgm:t>
    </dgm:pt>
    <dgm:pt modelId="{AF38E093-3C7B-8140-9FDB-9277F02D3057}" type="parTrans" cxnId="{7BF1DD41-A27F-9646-83AC-42F3A882F203}">
      <dgm:prSet/>
      <dgm:spPr>
        <a:ln>
          <a:solidFill>
            <a:srgbClr val="006060"/>
          </a:solidFill>
        </a:ln>
      </dgm:spPr>
      <dgm:t>
        <a:bodyPr/>
        <a:lstStyle/>
        <a:p>
          <a:endParaRPr lang="en-GB" dirty="0"/>
        </a:p>
      </dgm:t>
    </dgm:pt>
    <dgm:pt modelId="{580C0985-0EB6-244A-9A31-8226400A38E3}" type="sibTrans" cxnId="{7BF1DD41-A27F-9646-83AC-42F3A882F203}">
      <dgm:prSet/>
      <dgm:spPr/>
      <dgm:t>
        <a:bodyPr/>
        <a:lstStyle/>
        <a:p>
          <a:endParaRPr lang="en-GB"/>
        </a:p>
      </dgm:t>
    </dgm:pt>
    <dgm:pt modelId="{FCA3B89B-D256-0B42-9F2A-A4CD9F639F90}">
      <dgm:prSet custT="1"/>
      <dgm:spPr>
        <a:solidFill>
          <a:srgbClr val="006060"/>
        </a:solidFill>
      </dgm:spPr>
      <dgm:t>
        <a:bodyPr/>
        <a:lstStyle/>
        <a:p>
          <a:r>
            <a:rPr lang="en-AU" sz="1600" b="1" dirty="0">
              <a:solidFill>
                <a:srgbClr val="F1FB83"/>
              </a:solidFill>
              <a:latin typeface="Arial" panose="020B0604020202020204" pitchFamily="34" charset="0"/>
              <a:cs typeface="Arial" panose="020B0604020202020204" pitchFamily="34" charset="0"/>
            </a:rPr>
            <a:t>Adjust physical and/or </a:t>
          </a:r>
          <a:br>
            <a:rPr lang="en-AU" sz="1600" b="1" dirty="0">
              <a:solidFill>
                <a:srgbClr val="F1FB83"/>
              </a:solidFill>
              <a:latin typeface="Arial" panose="020B0604020202020204" pitchFamily="34" charset="0"/>
              <a:cs typeface="Arial" panose="020B0604020202020204" pitchFamily="34" charset="0"/>
            </a:rPr>
          </a:br>
          <a:r>
            <a:rPr lang="en-AU" sz="1600" b="1" dirty="0">
              <a:solidFill>
                <a:srgbClr val="F1FB83"/>
              </a:solidFill>
              <a:latin typeface="Arial" panose="020B0604020202020204" pitchFamily="34" charset="0"/>
              <a:cs typeface="Arial" panose="020B0604020202020204" pitchFamily="34" charset="0"/>
            </a:rPr>
            <a:t>psychological therapies, </a:t>
          </a:r>
          <a:br>
            <a:rPr lang="en-AU" sz="1600" b="1" dirty="0">
              <a:solidFill>
                <a:srgbClr val="F1FB83"/>
              </a:solidFill>
              <a:latin typeface="Arial" panose="020B0604020202020204" pitchFamily="34" charset="0"/>
              <a:cs typeface="Arial" panose="020B0604020202020204" pitchFamily="34" charset="0"/>
            </a:rPr>
          </a:br>
          <a:r>
            <a:rPr lang="en-AU" sz="1600" b="1" dirty="0">
              <a:solidFill>
                <a:srgbClr val="F1FB83"/>
              </a:solidFill>
              <a:latin typeface="Arial" panose="020B0604020202020204" pitchFamily="34" charset="0"/>
              <a:cs typeface="Arial" panose="020B0604020202020204" pitchFamily="34" charset="0"/>
            </a:rPr>
            <a:t>and pain medicines</a:t>
          </a:r>
          <a:endParaRPr lang="en-GB" sz="1600" b="1" dirty="0">
            <a:solidFill>
              <a:srgbClr val="F1FB83"/>
            </a:solidFill>
            <a:latin typeface="Arial" panose="020B0604020202020204" pitchFamily="34" charset="0"/>
            <a:cs typeface="Arial" panose="020B0604020202020204" pitchFamily="34" charset="0"/>
          </a:endParaRPr>
        </a:p>
      </dgm:t>
    </dgm:pt>
    <dgm:pt modelId="{E4ECF75A-BDB1-2442-88D2-D031596F59D4}" type="parTrans" cxnId="{16A41EF6-8E2D-8C46-81F4-B114527279F7}">
      <dgm:prSet/>
      <dgm:spPr>
        <a:ln>
          <a:solidFill>
            <a:srgbClr val="006060"/>
          </a:solidFill>
        </a:ln>
      </dgm:spPr>
      <dgm:t>
        <a:bodyPr/>
        <a:lstStyle/>
        <a:p>
          <a:endParaRPr lang="en-GB" dirty="0"/>
        </a:p>
      </dgm:t>
    </dgm:pt>
    <dgm:pt modelId="{73F23038-7878-C84C-9C77-5B131B83DF88}" type="sibTrans" cxnId="{16A41EF6-8E2D-8C46-81F4-B114527279F7}">
      <dgm:prSet/>
      <dgm:spPr/>
      <dgm:t>
        <a:bodyPr/>
        <a:lstStyle/>
        <a:p>
          <a:endParaRPr lang="en-GB"/>
        </a:p>
      </dgm:t>
    </dgm:pt>
    <dgm:pt modelId="{F1E578B5-7CD1-4536-AD4A-62468A22AB26}">
      <dgm:prSet custT="1"/>
      <dgm:spPr>
        <a:solidFill>
          <a:srgbClr val="006060"/>
        </a:solidFill>
      </dgm:spPr>
      <dgm:t>
        <a:bodyPr/>
        <a:lstStyle/>
        <a:p>
          <a:r>
            <a:rPr lang="en-AU" sz="1600" b="1" dirty="0">
              <a:solidFill>
                <a:srgbClr val="F1FB83"/>
              </a:solidFill>
              <a:latin typeface="Arial" panose="020B0604020202020204" pitchFamily="34" charset="0"/>
              <a:cs typeface="Arial" panose="020B0604020202020204" pitchFamily="34" charset="0"/>
            </a:rPr>
            <a:t>Repeat patient education and advice to self-manage</a:t>
          </a:r>
          <a:endParaRPr lang="en-GB" sz="1600" b="1" dirty="0">
            <a:solidFill>
              <a:srgbClr val="F1FB83"/>
            </a:solidFill>
            <a:latin typeface="Arial" panose="020B0604020202020204" pitchFamily="34" charset="0"/>
            <a:cs typeface="Arial" panose="020B0604020202020204" pitchFamily="34" charset="0"/>
          </a:endParaRPr>
        </a:p>
      </dgm:t>
    </dgm:pt>
    <dgm:pt modelId="{E8E973B7-9601-4845-A688-78A4F271CA5E}" type="parTrans" cxnId="{7E033656-7177-4F84-9363-2BB9F922F1E8}">
      <dgm:prSet/>
      <dgm:spPr/>
      <dgm:t>
        <a:bodyPr/>
        <a:lstStyle/>
        <a:p>
          <a:endParaRPr lang="en-AU"/>
        </a:p>
      </dgm:t>
    </dgm:pt>
    <dgm:pt modelId="{ED5A0C03-8D89-47EB-97FF-811356A00A18}" type="sibTrans" cxnId="{7E033656-7177-4F84-9363-2BB9F922F1E8}">
      <dgm:prSet/>
      <dgm:spPr/>
      <dgm:t>
        <a:bodyPr/>
        <a:lstStyle/>
        <a:p>
          <a:endParaRPr lang="en-AU"/>
        </a:p>
      </dgm:t>
    </dgm:pt>
    <dgm:pt modelId="{6E1DE6EB-DA25-6F4C-875B-0B140A48AAE3}" type="pres">
      <dgm:prSet presAssocID="{DB6E25F1-B7B8-4648-BDAD-9BA35873E975}" presName="diagram" presStyleCnt="0">
        <dgm:presLayoutVars>
          <dgm:chPref val="1"/>
          <dgm:dir/>
          <dgm:animOne val="branch"/>
          <dgm:animLvl val="lvl"/>
          <dgm:resizeHandles val="exact"/>
        </dgm:presLayoutVars>
      </dgm:prSet>
      <dgm:spPr/>
    </dgm:pt>
    <dgm:pt modelId="{E272403F-2CED-F943-A142-1DE8DBC703F5}" type="pres">
      <dgm:prSet presAssocID="{F889BCCD-1BC3-AC4F-AB13-08F25972A144}" presName="root1" presStyleCnt="0"/>
      <dgm:spPr/>
    </dgm:pt>
    <dgm:pt modelId="{10D4793A-DBC7-A44F-9ECE-1ACA38ADABFC}" type="pres">
      <dgm:prSet presAssocID="{F889BCCD-1BC3-AC4F-AB13-08F25972A144}" presName="LevelOneTextNode" presStyleLbl="node0" presStyleIdx="0" presStyleCnt="2" custScaleX="141010">
        <dgm:presLayoutVars>
          <dgm:chPref val="3"/>
        </dgm:presLayoutVars>
      </dgm:prSet>
      <dgm:spPr/>
    </dgm:pt>
    <dgm:pt modelId="{8539AD36-DB52-1048-BCAD-54F7060F8717}" type="pres">
      <dgm:prSet presAssocID="{F889BCCD-1BC3-AC4F-AB13-08F25972A144}" presName="level2hierChild" presStyleCnt="0"/>
      <dgm:spPr/>
    </dgm:pt>
    <dgm:pt modelId="{0B583BC8-38F1-4C4D-933C-521EAADFB474}" type="pres">
      <dgm:prSet presAssocID="{B3EAFB1C-5DC8-5A45-9778-3F70FB5C1ADD}" presName="conn2-1" presStyleLbl="parChTrans1D2" presStyleIdx="0" presStyleCnt="1"/>
      <dgm:spPr/>
    </dgm:pt>
    <dgm:pt modelId="{5887C6C3-9DC8-F349-8E82-BA5CE8C3DEC4}" type="pres">
      <dgm:prSet presAssocID="{B3EAFB1C-5DC8-5A45-9778-3F70FB5C1ADD}" presName="connTx" presStyleLbl="parChTrans1D2" presStyleIdx="0" presStyleCnt="1"/>
      <dgm:spPr/>
    </dgm:pt>
    <dgm:pt modelId="{7273408F-045F-DB45-BAC7-018F70E68637}" type="pres">
      <dgm:prSet presAssocID="{27676D21-4CFF-FC4F-9807-0A50C1F546BA}" presName="root2" presStyleCnt="0"/>
      <dgm:spPr/>
    </dgm:pt>
    <dgm:pt modelId="{EE439060-96D2-2848-8F12-759D11657D29}" type="pres">
      <dgm:prSet presAssocID="{27676D21-4CFF-FC4F-9807-0A50C1F546BA}" presName="LevelTwoTextNode" presStyleLbl="node2" presStyleIdx="0" presStyleCnt="1" custScaleX="141010" custLinFactNeighborX="-15321">
        <dgm:presLayoutVars>
          <dgm:chPref val="3"/>
        </dgm:presLayoutVars>
      </dgm:prSet>
      <dgm:spPr/>
    </dgm:pt>
    <dgm:pt modelId="{B30100E3-0217-5F4D-A83C-59867CEF7554}" type="pres">
      <dgm:prSet presAssocID="{27676D21-4CFF-FC4F-9807-0A50C1F546BA}" presName="level3hierChild" presStyleCnt="0"/>
      <dgm:spPr/>
    </dgm:pt>
    <dgm:pt modelId="{10738881-0293-644F-A866-E853DFDE8657}" type="pres">
      <dgm:prSet presAssocID="{7AEC529B-91D3-2E4D-B230-EC147DC8F74F}" presName="conn2-1" presStyleLbl="parChTrans1D3" presStyleIdx="0" presStyleCnt="3"/>
      <dgm:spPr/>
    </dgm:pt>
    <dgm:pt modelId="{0A333EAE-71F8-654E-AD1E-BD909A1B42A2}" type="pres">
      <dgm:prSet presAssocID="{7AEC529B-91D3-2E4D-B230-EC147DC8F74F}" presName="connTx" presStyleLbl="parChTrans1D3" presStyleIdx="0" presStyleCnt="3"/>
      <dgm:spPr/>
    </dgm:pt>
    <dgm:pt modelId="{BC087D5F-457F-2F4C-959A-53CD6D96DB0E}" type="pres">
      <dgm:prSet presAssocID="{A22D1EFF-6322-1742-9B00-C3FFC282473D}" presName="root2" presStyleCnt="0"/>
      <dgm:spPr/>
    </dgm:pt>
    <dgm:pt modelId="{C15E5EE8-9A55-6440-9102-79BB0ADB4B4B}" type="pres">
      <dgm:prSet presAssocID="{A22D1EFF-6322-1742-9B00-C3FFC282473D}" presName="LevelTwoTextNode" presStyleLbl="node3" presStyleIdx="0" presStyleCnt="3" custScaleX="141010" custLinFactNeighborX="-2381" custLinFactNeighborY="-47962">
        <dgm:presLayoutVars>
          <dgm:chPref val="3"/>
        </dgm:presLayoutVars>
      </dgm:prSet>
      <dgm:spPr/>
    </dgm:pt>
    <dgm:pt modelId="{82BFD384-7034-DF45-99EF-5E69518AD148}" type="pres">
      <dgm:prSet presAssocID="{A22D1EFF-6322-1742-9B00-C3FFC282473D}" presName="level3hierChild" presStyleCnt="0"/>
      <dgm:spPr/>
    </dgm:pt>
    <dgm:pt modelId="{5839F315-8214-0A4B-A413-26FA00564EB0}" type="pres">
      <dgm:prSet presAssocID="{AF38E093-3C7B-8140-9FDB-9277F02D3057}" presName="conn2-1" presStyleLbl="parChTrans1D3" presStyleIdx="1" presStyleCnt="3"/>
      <dgm:spPr/>
    </dgm:pt>
    <dgm:pt modelId="{C657D4C4-BA06-6043-A162-6270537687F2}" type="pres">
      <dgm:prSet presAssocID="{AF38E093-3C7B-8140-9FDB-9277F02D3057}" presName="connTx" presStyleLbl="parChTrans1D3" presStyleIdx="1" presStyleCnt="3"/>
      <dgm:spPr/>
    </dgm:pt>
    <dgm:pt modelId="{579E1F9A-473A-4440-BE29-67F35CEBA805}" type="pres">
      <dgm:prSet presAssocID="{4962D6E9-54C7-D846-A800-CEBF408BAFC8}" presName="root2" presStyleCnt="0"/>
      <dgm:spPr/>
    </dgm:pt>
    <dgm:pt modelId="{C8AC4510-3853-C549-9EFA-400C90512C93}" type="pres">
      <dgm:prSet presAssocID="{4962D6E9-54C7-D846-A800-CEBF408BAFC8}" presName="LevelTwoTextNode" presStyleLbl="node3" presStyleIdx="1" presStyleCnt="3" custScaleX="141010" custLinFactNeighborX="-3812" custLinFactNeighborY="-56218">
        <dgm:presLayoutVars>
          <dgm:chPref val="3"/>
        </dgm:presLayoutVars>
      </dgm:prSet>
      <dgm:spPr/>
    </dgm:pt>
    <dgm:pt modelId="{3B90A543-7C0E-BA46-AE3D-C08041045993}" type="pres">
      <dgm:prSet presAssocID="{4962D6E9-54C7-D846-A800-CEBF408BAFC8}" presName="level3hierChild" presStyleCnt="0"/>
      <dgm:spPr/>
    </dgm:pt>
    <dgm:pt modelId="{0861E429-EC59-7F44-AB79-1797920A7FF3}" type="pres">
      <dgm:prSet presAssocID="{E4ECF75A-BDB1-2442-88D2-D031596F59D4}" presName="conn2-1" presStyleLbl="parChTrans1D3" presStyleIdx="2" presStyleCnt="3"/>
      <dgm:spPr/>
    </dgm:pt>
    <dgm:pt modelId="{ADE0D92B-F235-F94F-8C15-E5211662DEB8}" type="pres">
      <dgm:prSet presAssocID="{E4ECF75A-BDB1-2442-88D2-D031596F59D4}" presName="connTx" presStyleLbl="parChTrans1D3" presStyleIdx="2" presStyleCnt="3"/>
      <dgm:spPr/>
    </dgm:pt>
    <dgm:pt modelId="{8EC164CB-1A59-3B4D-BDC4-8580FFC3AFE2}" type="pres">
      <dgm:prSet presAssocID="{FCA3B89B-D256-0B42-9F2A-A4CD9F639F90}" presName="root2" presStyleCnt="0"/>
      <dgm:spPr/>
    </dgm:pt>
    <dgm:pt modelId="{D1427A4E-8413-904E-8817-465527C9B486}" type="pres">
      <dgm:prSet presAssocID="{FCA3B89B-D256-0B42-9F2A-A4CD9F639F90}" presName="LevelTwoTextNode" presStyleLbl="node3" presStyleIdx="2" presStyleCnt="3" custScaleX="141858" custLinFactNeighborX="-3812" custLinFactNeighborY="-65000">
        <dgm:presLayoutVars>
          <dgm:chPref val="3"/>
        </dgm:presLayoutVars>
      </dgm:prSet>
      <dgm:spPr/>
    </dgm:pt>
    <dgm:pt modelId="{000CE749-D421-7A4F-BD48-EC0CA65F47E6}" type="pres">
      <dgm:prSet presAssocID="{FCA3B89B-D256-0B42-9F2A-A4CD9F639F90}" presName="level3hierChild" presStyleCnt="0"/>
      <dgm:spPr/>
    </dgm:pt>
    <dgm:pt modelId="{EF0EF4DD-0CCA-4512-91A8-AD93CF8A3C03}" type="pres">
      <dgm:prSet presAssocID="{F1E578B5-7CD1-4536-AD4A-62468A22AB26}" presName="root1" presStyleCnt="0"/>
      <dgm:spPr/>
    </dgm:pt>
    <dgm:pt modelId="{40414158-FA14-43BF-8ABC-C64485DB6FA3}" type="pres">
      <dgm:prSet presAssocID="{F1E578B5-7CD1-4536-AD4A-62468A22AB26}" presName="LevelOneTextNode" presStyleLbl="node0" presStyleIdx="1" presStyleCnt="2" custScaleX="141858" custLinFactX="159798" custLinFactNeighborX="200000" custLinFactNeighborY="41218">
        <dgm:presLayoutVars>
          <dgm:chPref val="3"/>
        </dgm:presLayoutVars>
      </dgm:prSet>
      <dgm:spPr/>
    </dgm:pt>
    <dgm:pt modelId="{8094FD15-9E15-44B1-9959-73E507FC6AB9}" type="pres">
      <dgm:prSet presAssocID="{F1E578B5-7CD1-4536-AD4A-62468A22AB26}" presName="level2hierChild" presStyleCnt="0"/>
      <dgm:spPr/>
    </dgm:pt>
  </dgm:ptLst>
  <dgm:cxnLst>
    <dgm:cxn modelId="{DFBA7509-2870-1840-92D3-51C7C4745DBF}" srcId="{27676D21-4CFF-FC4F-9807-0A50C1F546BA}" destId="{A22D1EFF-6322-1742-9B00-C3FFC282473D}" srcOrd="0" destOrd="0" parTransId="{7AEC529B-91D3-2E4D-B230-EC147DC8F74F}" sibTransId="{2B17F81A-912F-C34F-A14A-04F43BFA163F}"/>
    <dgm:cxn modelId="{08B91413-A114-784E-BAB7-D5BCB6A192A2}" type="presOf" srcId="{B3EAFB1C-5DC8-5A45-9778-3F70FB5C1ADD}" destId="{0B583BC8-38F1-4C4D-933C-521EAADFB474}" srcOrd="0" destOrd="0" presId="urn:microsoft.com/office/officeart/2005/8/layout/hierarchy2"/>
    <dgm:cxn modelId="{8D3B5F14-7408-8B46-B0B8-8D7E4F904766}" type="presOf" srcId="{7AEC529B-91D3-2E4D-B230-EC147DC8F74F}" destId="{10738881-0293-644F-A866-E853DFDE8657}" srcOrd="0" destOrd="0" presId="urn:microsoft.com/office/officeart/2005/8/layout/hierarchy2"/>
    <dgm:cxn modelId="{B280FE28-5EBE-4542-BA46-5B55C024DA3E}" type="presOf" srcId="{E4ECF75A-BDB1-2442-88D2-D031596F59D4}" destId="{0861E429-EC59-7F44-AB79-1797920A7FF3}" srcOrd="0" destOrd="0" presId="urn:microsoft.com/office/officeart/2005/8/layout/hierarchy2"/>
    <dgm:cxn modelId="{ADF7902D-2777-1D43-BC95-1A0F89DDB9F4}" type="presOf" srcId="{AF38E093-3C7B-8140-9FDB-9277F02D3057}" destId="{5839F315-8214-0A4B-A413-26FA00564EB0}" srcOrd="0" destOrd="0" presId="urn:microsoft.com/office/officeart/2005/8/layout/hierarchy2"/>
    <dgm:cxn modelId="{65C94733-3532-CE4C-8D47-2BF3CD04985D}" type="presOf" srcId="{FCA3B89B-D256-0B42-9F2A-A4CD9F639F90}" destId="{D1427A4E-8413-904E-8817-465527C9B486}" srcOrd="0" destOrd="0" presId="urn:microsoft.com/office/officeart/2005/8/layout/hierarchy2"/>
    <dgm:cxn modelId="{7BF1DD41-A27F-9646-83AC-42F3A882F203}" srcId="{27676D21-4CFF-FC4F-9807-0A50C1F546BA}" destId="{4962D6E9-54C7-D846-A800-CEBF408BAFC8}" srcOrd="1" destOrd="0" parTransId="{AF38E093-3C7B-8140-9FDB-9277F02D3057}" sibTransId="{580C0985-0EB6-244A-9A31-8226400A38E3}"/>
    <dgm:cxn modelId="{0B09DF4E-723A-F748-9D6C-E55111F9E443}" type="presOf" srcId="{B3EAFB1C-5DC8-5A45-9778-3F70FB5C1ADD}" destId="{5887C6C3-9DC8-F349-8E82-BA5CE8C3DEC4}" srcOrd="1" destOrd="0" presId="urn:microsoft.com/office/officeart/2005/8/layout/hierarchy2"/>
    <dgm:cxn modelId="{1B047953-7AD9-2A46-AC4A-609327B8D3D3}" type="presOf" srcId="{4962D6E9-54C7-D846-A800-CEBF408BAFC8}" destId="{C8AC4510-3853-C549-9EFA-400C90512C93}" srcOrd="0" destOrd="0" presId="urn:microsoft.com/office/officeart/2005/8/layout/hierarchy2"/>
    <dgm:cxn modelId="{7E033656-7177-4F84-9363-2BB9F922F1E8}" srcId="{DB6E25F1-B7B8-4648-BDAD-9BA35873E975}" destId="{F1E578B5-7CD1-4536-AD4A-62468A22AB26}" srcOrd="1" destOrd="0" parTransId="{E8E973B7-9601-4845-A688-78A4F271CA5E}" sibTransId="{ED5A0C03-8D89-47EB-97FF-811356A00A18}"/>
    <dgm:cxn modelId="{03C07659-9450-4BCB-8B0E-4BB4F885EE18}" type="presOf" srcId="{F1E578B5-7CD1-4536-AD4A-62468A22AB26}" destId="{40414158-FA14-43BF-8ABC-C64485DB6FA3}" srcOrd="0" destOrd="0" presId="urn:microsoft.com/office/officeart/2005/8/layout/hierarchy2"/>
    <dgm:cxn modelId="{E092F97A-5D7F-DA46-8905-A48A4C82625F}" type="presOf" srcId="{AF38E093-3C7B-8140-9FDB-9277F02D3057}" destId="{C657D4C4-BA06-6043-A162-6270537687F2}" srcOrd="1" destOrd="0" presId="urn:microsoft.com/office/officeart/2005/8/layout/hierarchy2"/>
    <dgm:cxn modelId="{525A3B89-E0D0-5647-AB39-D5C7B352A0C3}" type="presOf" srcId="{F889BCCD-1BC3-AC4F-AB13-08F25972A144}" destId="{10D4793A-DBC7-A44F-9ECE-1ACA38ADABFC}" srcOrd="0" destOrd="0" presId="urn:microsoft.com/office/officeart/2005/8/layout/hierarchy2"/>
    <dgm:cxn modelId="{B106678F-FC8C-FA49-9F5E-FA8EB8F42744}" type="presOf" srcId="{E4ECF75A-BDB1-2442-88D2-D031596F59D4}" destId="{ADE0D92B-F235-F94F-8C15-E5211662DEB8}" srcOrd="1" destOrd="0" presId="urn:microsoft.com/office/officeart/2005/8/layout/hierarchy2"/>
    <dgm:cxn modelId="{EED099AD-416F-2B41-8478-1C766C1FD853}" type="presOf" srcId="{7AEC529B-91D3-2E4D-B230-EC147DC8F74F}" destId="{0A333EAE-71F8-654E-AD1E-BD909A1B42A2}" srcOrd="1" destOrd="0" presId="urn:microsoft.com/office/officeart/2005/8/layout/hierarchy2"/>
    <dgm:cxn modelId="{68AD96E3-8A0C-A846-8DB9-AE819787EA0F}" type="presOf" srcId="{27676D21-4CFF-FC4F-9807-0A50C1F546BA}" destId="{EE439060-96D2-2848-8F12-759D11657D29}" srcOrd="0" destOrd="0" presId="urn:microsoft.com/office/officeart/2005/8/layout/hierarchy2"/>
    <dgm:cxn modelId="{89BC6EEE-D083-D445-AF08-74659C5E7E59}" type="presOf" srcId="{A22D1EFF-6322-1742-9B00-C3FFC282473D}" destId="{C15E5EE8-9A55-6440-9102-79BB0ADB4B4B}" srcOrd="0" destOrd="0" presId="urn:microsoft.com/office/officeart/2005/8/layout/hierarchy2"/>
    <dgm:cxn modelId="{5861B0F0-38EA-BD4A-BE1E-8D7084551278}" type="presOf" srcId="{DB6E25F1-B7B8-4648-BDAD-9BA35873E975}" destId="{6E1DE6EB-DA25-6F4C-875B-0B140A48AAE3}" srcOrd="0" destOrd="0" presId="urn:microsoft.com/office/officeart/2005/8/layout/hierarchy2"/>
    <dgm:cxn modelId="{16A41EF6-8E2D-8C46-81F4-B114527279F7}" srcId="{27676D21-4CFF-FC4F-9807-0A50C1F546BA}" destId="{FCA3B89B-D256-0B42-9F2A-A4CD9F639F90}" srcOrd="2" destOrd="0" parTransId="{E4ECF75A-BDB1-2442-88D2-D031596F59D4}" sibTransId="{73F23038-7878-C84C-9C77-5B131B83DF88}"/>
    <dgm:cxn modelId="{7B3E43DB-3CC9-2A40-B267-6D6FC492073B}" srcId="{DB6E25F1-B7B8-4648-BDAD-9BA35873E975}" destId="{F889BCCD-1BC3-AC4F-AB13-08F25972A144}" srcOrd="0" destOrd="0" parTransId="{F7C57EB0-7895-7D48-BE59-A082C6FC0D09}" sibTransId="{9F6AC16E-E820-144E-AEA8-64DCBF2491B6}"/>
    <dgm:cxn modelId="{46BED8FB-12B5-B346-90D8-D27EBD7858A2}" srcId="{F889BCCD-1BC3-AC4F-AB13-08F25972A144}" destId="{27676D21-4CFF-FC4F-9807-0A50C1F546BA}" srcOrd="0" destOrd="0" parTransId="{B3EAFB1C-5DC8-5A45-9778-3F70FB5C1ADD}" sibTransId="{813A9EC3-F0F0-704A-AA2D-3059B6518B3D}"/>
    <dgm:cxn modelId="{396EA2BA-BAFD-E242-92B3-ED845208EE70}" type="presParOf" srcId="{6E1DE6EB-DA25-6F4C-875B-0B140A48AAE3}" destId="{E272403F-2CED-F943-A142-1DE8DBC703F5}" srcOrd="0" destOrd="0" presId="urn:microsoft.com/office/officeart/2005/8/layout/hierarchy2"/>
    <dgm:cxn modelId="{BEB6C76D-666F-6A45-9D3C-A746626658B3}" type="presParOf" srcId="{E272403F-2CED-F943-A142-1DE8DBC703F5}" destId="{10D4793A-DBC7-A44F-9ECE-1ACA38ADABFC}" srcOrd="0" destOrd="0" presId="urn:microsoft.com/office/officeart/2005/8/layout/hierarchy2"/>
    <dgm:cxn modelId="{98271DAA-BE82-7742-8ED9-43969983F0F6}" type="presParOf" srcId="{E272403F-2CED-F943-A142-1DE8DBC703F5}" destId="{8539AD36-DB52-1048-BCAD-54F7060F8717}" srcOrd="1" destOrd="0" presId="urn:microsoft.com/office/officeart/2005/8/layout/hierarchy2"/>
    <dgm:cxn modelId="{73F1BBC3-24ED-594B-9093-7638C2280C94}" type="presParOf" srcId="{8539AD36-DB52-1048-BCAD-54F7060F8717}" destId="{0B583BC8-38F1-4C4D-933C-521EAADFB474}" srcOrd="0" destOrd="0" presId="urn:microsoft.com/office/officeart/2005/8/layout/hierarchy2"/>
    <dgm:cxn modelId="{AD318F4C-90CD-5441-952F-71DA9042DE90}" type="presParOf" srcId="{0B583BC8-38F1-4C4D-933C-521EAADFB474}" destId="{5887C6C3-9DC8-F349-8E82-BA5CE8C3DEC4}" srcOrd="0" destOrd="0" presId="urn:microsoft.com/office/officeart/2005/8/layout/hierarchy2"/>
    <dgm:cxn modelId="{4C3A571D-9095-9D46-8C3D-39AB460E08CF}" type="presParOf" srcId="{8539AD36-DB52-1048-BCAD-54F7060F8717}" destId="{7273408F-045F-DB45-BAC7-018F70E68637}" srcOrd="1" destOrd="0" presId="urn:microsoft.com/office/officeart/2005/8/layout/hierarchy2"/>
    <dgm:cxn modelId="{4834F681-8AC7-AE44-BC9F-92D14885C64C}" type="presParOf" srcId="{7273408F-045F-DB45-BAC7-018F70E68637}" destId="{EE439060-96D2-2848-8F12-759D11657D29}" srcOrd="0" destOrd="0" presId="urn:microsoft.com/office/officeart/2005/8/layout/hierarchy2"/>
    <dgm:cxn modelId="{953216E4-F434-2542-AA55-6EF26093FF07}" type="presParOf" srcId="{7273408F-045F-DB45-BAC7-018F70E68637}" destId="{B30100E3-0217-5F4D-A83C-59867CEF7554}" srcOrd="1" destOrd="0" presId="urn:microsoft.com/office/officeart/2005/8/layout/hierarchy2"/>
    <dgm:cxn modelId="{5BF759D1-04A9-5A47-8581-986A20EE540E}" type="presParOf" srcId="{B30100E3-0217-5F4D-A83C-59867CEF7554}" destId="{10738881-0293-644F-A866-E853DFDE8657}" srcOrd="0" destOrd="0" presId="urn:microsoft.com/office/officeart/2005/8/layout/hierarchy2"/>
    <dgm:cxn modelId="{90B8DD23-B2AA-7943-870B-E71105FA5CA4}" type="presParOf" srcId="{10738881-0293-644F-A866-E853DFDE8657}" destId="{0A333EAE-71F8-654E-AD1E-BD909A1B42A2}" srcOrd="0" destOrd="0" presId="urn:microsoft.com/office/officeart/2005/8/layout/hierarchy2"/>
    <dgm:cxn modelId="{C43ADF1B-5754-EB4F-B5FB-FEB5FF727EF2}" type="presParOf" srcId="{B30100E3-0217-5F4D-A83C-59867CEF7554}" destId="{BC087D5F-457F-2F4C-959A-53CD6D96DB0E}" srcOrd="1" destOrd="0" presId="urn:microsoft.com/office/officeart/2005/8/layout/hierarchy2"/>
    <dgm:cxn modelId="{7A4F2B6B-2004-8F40-8885-74119541A2C4}" type="presParOf" srcId="{BC087D5F-457F-2F4C-959A-53CD6D96DB0E}" destId="{C15E5EE8-9A55-6440-9102-79BB0ADB4B4B}" srcOrd="0" destOrd="0" presId="urn:microsoft.com/office/officeart/2005/8/layout/hierarchy2"/>
    <dgm:cxn modelId="{BA3B8218-C5C2-C947-913F-20C3BFB0D82E}" type="presParOf" srcId="{BC087D5F-457F-2F4C-959A-53CD6D96DB0E}" destId="{82BFD384-7034-DF45-99EF-5E69518AD148}" srcOrd="1" destOrd="0" presId="urn:microsoft.com/office/officeart/2005/8/layout/hierarchy2"/>
    <dgm:cxn modelId="{BBFCAD26-EC65-774A-9BDD-28FAFECB863A}" type="presParOf" srcId="{B30100E3-0217-5F4D-A83C-59867CEF7554}" destId="{5839F315-8214-0A4B-A413-26FA00564EB0}" srcOrd="2" destOrd="0" presId="urn:microsoft.com/office/officeart/2005/8/layout/hierarchy2"/>
    <dgm:cxn modelId="{598F346A-45FF-194E-97D3-1CCFAF83357D}" type="presParOf" srcId="{5839F315-8214-0A4B-A413-26FA00564EB0}" destId="{C657D4C4-BA06-6043-A162-6270537687F2}" srcOrd="0" destOrd="0" presId="urn:microsoft.com/office/officeart/2005/8/layout/hierarchy2"/>
    <dgm:cxn modelId="{9A7D55B4-43D2-2547-94C2-B8542B344808}" type="presParOf" srcId="{B30100E3-0217-5F4D-A83C-59867CEF7554}" destId="{579E1F9A-473A-4440-BE29-67F35CEBA805}" srcOrd="3" destOrd="0" presId="urn:microsoft.com/office/officeart/2005/8/layout/hierarchy2"/>
    <dgm:cxn modelId="{61FB6BC1-0BF2-E546-91CD-AFF7877EDBF1}" type="presParOf" srcId="{579E1F9A-473A-4440-BE29-67F35CEBA805}" destId="{C8AC4510-3853-C549-9EFA-400C90512C93}" srcOrd="0" destOrd="0" presId="urn:microsoft.com/office/officeart/2005/8/layout/hierarchy2"/>
    <dgm:cxn modelId="{8861AB3F-69E2-E34A-BDBD-BEF738E00A87}" type="presParOf" srcId="{579E1F9A-473A-4440-BE29-67F35CEBA805}" destId="{3B90A543-7C0E-BA46-AE3D-C08041045993}" srcOrd="1" destOrd="0" presId="urn:microsoft.com/office/officeart/2005/8/layout/hierarchy2"/>
    <dgm:cxn modelId="{C101AD78-C465-2042-8627-B44F18F8F313}" type="presParOf" srcId="{B30100E3-0217-5F4D-A83C-59867CEF7554}" destId="{0861E429-EC59-7F44-AB79-1797920A7FF3}" srcOrd="4" destOrd="0" presId="urn:microsoft.com/office/officeart/2005/8/layout/hierarchy2"/>
    <dgm:cxn modelId="{57891927-9CA9-EC41-BFE1-89812862E871}" type="presParOf" srcId="{0861E429-EC59-7F44-AB79-1797920A7FF3}" destId="{ADE0D92B-F235-F94F-8C15-E5211662DEB8}" srcOrd="0" destOrd="0" presId="urn:microsoft.com/office/officeart/2005/8/layout/hierarchy2"/>
    <dgm:cxn modelId="{C1D58034-16A2-6D44-9CD9-046495B5BF3F}" type="presParOf" srcId="{B30100E3-0217-5F4D-A83C-59867CEF7554}" destId="{8EC164CB-1A59-3B4D-BDC4-8580FFC3AFE2}" srcOrd="5" destOrd="0" presId="urn:microsoft.com/office/officeart/2005/8/layout/hierarchy2"/>
    <dgm:cxn modelId="{15C78925-C08E-1246-AC0B-290D76CB06AA}" type="presParOf" srcId="{8EC164CB-1A59-3B4D-BDC4-8580FFC3AFE2}" destId="{D1427A4E-8413-904E-8817-465527C9B486}" srcOrd="0" destOrd="0" presId="urn:microsoft.com/office/officeart/2005/8/layout/hierarchy2"/>
    <dgm:cxn modelId="{BE230257-E6D3-4A4E-91E3-F0F03F030EFF}" type="presParOf" srcId="{8EC164CB-1A59-3B4D-BDC4-8580FFC3AFE2}" destId="{000CE749-D421-7A4F-BD48-EC0CA65F47E6}" srcOrd="1" destOrd="0" presId="urn:microsoft.com/office/officeart/2005/8/layout/hierarchy2"/>
    <dgm:cxn modelId="{3FAB8C8D-1FC6-4478-9BB4-856D4A1211A8}" type="presParOf" srcId="{6E1DE6EB-DA25-6F4C-875B-0B140A48AAE3}" destId="{EF0EF4DD-0CCA-4512-91A8-AD93CF8A3C03}" srcOrd="1" destOrd="0" presId="urn:microsoft.com/office/officeart/2005/8/layout/hierarchy2"/>
    <dgm:cxn modelId="{6CBF89D4-6A5E-4B15-A108-F0E799C6F9AF}" type="presParOf" srcId="{EF0EF4DD-0CCA-4512-91A8-AD93CF8A3C03}" destId="{40414158-FA14-43BF-8ABC-C64485DB6FA3}" srcOrd="0" destOrd="0" presId="urn:microsoft.com/office/officeart/2005/8/layout/hierarchy2"/>
    <dgm:cxn modelId="{96D5F936-494D-410B-A69A-ED072B9C3B13}" type="presParOf" srcId="{EF0EF4DD-0CCA-4512-91A8-AD93CF8A3C03}" destId="{8094FD15-9E15-44B1-9959-73E507FC6AB9}"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E25F1-B7B8-4648-BDAD-9BA35873E975}" type="doc">
      <dgm:prSet loTypeId="urn:microsoft.com/office/officeart/2005/8/layout/hierarchy2" loCatId="list" qsTypeId="urn:microsoft.com/office/officeart/2005/8/quickstyle/simple1" qsCatId="simple" csTypeId="urn:microsoft.com/office/officeart/2005/8/colors/accent1_2" csCatId="accent1" phldr="1"/>
      <dgm:spPr/>
      <dgm:t>
        <a:bodyPr/>
        <a:lstStyle/>
        <a:p>
          <a:endParaRPr lang="en-GB"/>
        </a:p>
      </dgm:t>
    </dgm:pt>
    <dgm:pt modelId="{F889BCCD-1BC3-AC4F-AB13-08F25972A144}">
      <dgm:prSet phldrT="[Text]" custT="1"/>
      <dgm:spPr>
        <a:solidFill>
          <a:srgbClr val="006060"/>
        </a:solidFill>
      </dgm:spPr>
      <dgm:t>
        <a:bodyPr/>
        <a:lstStyle/>
        <a:p>
          <a:r>
            <a:rPr lang="en-AU" sz="1600" b="1" dirty="0">
              <a:solidFill>
                <a:srgbClr val="F1FB83"/>
              </a:solidFill>
              <a:latin typeface="Arial" panose="020B0604020202020204" pitchFamily="34" charset="0"/>
              <a:cs typeface="Arial" panose="020B0604020202020204" pitchFamily="34" charset="0"/>
            </a:rPr>
            <a:t>Referral for persisting or worsening </a:t>
          </a:r>
          <a:br>
            <a:rPr lang="en-AU" sz="1600" b="1" dirty="0">
              <a:solidFill>
                <a:srgbClr val="F1FB83"/>
              </a:solidFill>
              <a:latin typeface="Arial" panose="020B0604020202020204" pitchFamily="34" charset="0"/>
              <a:cs typeface="Arial" panose="020B0604020202020204" pitchFamily="34" charset="0"/>
            </a:rPr>
          </a:br>
          <a:r>
            <a:rPr lang="en-AU" sz="1600" b="1" dirty="0">
              <a:solidFill>
                <a:srgbClr val="F1FB83"/>
              </a:solidFill>
              <a:latin typeface="Arial" panose="020B0604020202020204" pitchFamily="34" charset="0"/>
              <a:cs typeface="Arial" panose="020B0604020202020204" pitchFamily="34" charset="0"/>
            </a:rPr>
            <a:t>symptoms, or new concerning features </a:t>
          </a:r>
          <a:br>
            <a:rPr lang="en-AU" sz="1600" b="1" dirty="0">
              <a:solidFill>
                <a:srgbClr val="F1FB83"/>
              </a:solidFill>
              <a:latin typeface="Arial" panose="020B0604020202020204" pitchFamily="34" charset="0"/>
              <a:cs typeface="Arial" panose="020B0604020202020204" pitchFamily="34" charset="0"/>
            </a:rPr>
          </a:br>
          <a:br>
            <a:rPr lang="en-AU" sz="1600" b="1" dirty="0">
              <a:solidFill>
                <a:srgbClr val="F1FB83"/>
              </a:solidFill>
              <a:latin typeface="Arial" panose="020B0604020202020204" pitchFamily="34" charset="0"/>
              <a:cs typeface="Arial" panose="020B0604020202020204" pitchFamily="34" charset="0"/>
            </a:rPr>
          </a:br>
          <a:r>
            <a:rPr lang="en-AU" sz="1600" b="1" dirty="0">
              <a:solidFill>
                <a:srgbClr val="F1FB83"/>
              </a:solidFill>
              <a:latin typeface="Arial" panose="020B0604020202020204" pitchFamily="34" charset="0"/>
              <a:cs typeface="Arial" panose="020B0604020202020204" pitchFamily="34" charset="0"/>
            </a:rPr>
            <a:t>(according to individual need)</a:t>
          </a:r>
          <a:endParaRPr lang="en-GB" sz="1600" b="1" dirty="0">
            <a:solidFill>
              <a:srgbClr val="F1FB83"/>
            </a:solidFill>
            <a:latin typeface="Arial" panose="020B0604020202020204" pitchFamily="34" charset="0"/>
            <a:cs typeface="Arial" panose="020B0604020202020204" pitchFamily="34" charset="0"/>
          </a:endParaRPr>
        </a:p>
      </dgm:t>
    </dgm:pt>
    <dgm:pt modelId="{F7C57EB0-7895-7D48-BE59-A082C6FC0D09}" type="par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9F6AC16E-E820-144E-AEA8-64DCBF2491B6}" type="sibTrans" cxnId="{7B3E43DB-3CC9-2A40-B267-6D6FC492073B}">
      <dgm:prSet/>
      <dgm:spPr/>
      <dgm:t>
        <a:bodyPr/>
        <a:lstStyle/>
        <a:p>
          <a:endParaRPr lang="en-GB">
            <a:solidFill>
              <a:srgbClr val="006060"/>
            </a:solidFill>
            <a:latin typeface="Arial" panose="020B0604020202020204" pitchFamily="34" charset="0"/>
            <a:cs typeface="Arial" panose="020B0604020202020204" pitchFamily="34" charset="0"/>
          </a:endParaRPr>
        </a:p>
      </dgm:t>
    </dgm:pt>
    <dgm:pt modelId="{27676D21-4CFF-FC4F-9807-0A50C1F546BA}">
      <dgm:prSet phldrT="[Text]" custT="1"/>
      <dgm:spPr>
        <a:solidFill>
          <a:srgbClr val="006060"/>
        </a:solidFill>
      </dgm:spPr>
      <dgm:t>
        <a:bodyPr/>
        <a:lstStyle/>
        <a:p>
          <a:r>
            <a:rPr lang="en-GB" sz="1600" b="1" dirty="0">
              <a:solidFill>
                <a:srgbClr val="F1FB83"/>
              </a:solidFill>
              <a:latin typeface="Arial" panose="020B0604020202020204" pitchFamily="34" charset="0"/>
              <a:cs typeface="Arial" panose="020B0604020202020204" pitchFamily="34" charset="0"/>
            </a:rPr>
            <a:t>Integrated multidisciplinary approach </a:t>
          </a:r>
        </a:p>
        <a:p>
          <a:endParaRPr lang="en-GB" sz="1600" b="1" dirty="0">
            <a:solidFill>
              <a:srgbClr val="F1FB83"/>
            </a:solidFill>
            <a:latin typeface="Arial" panose="020B0604020202020204" pitchFamily="34" charset="0"/>
            <a:cs typeface="Arial" panose="020B0604020202020204" pitchFamily="34" charset="0"/>
          </a:endParaRPr>
        </a:p>
        <a:p>
          <a:r>
            <a:rPr lang="en-GB" sz="1600" b="1" dirty="0">
              <a:solidFill>
                <a:srgbClr val="F1FB83"/>
              </a:solidFill>
              <a:latin typeface="Arial" panose="020B0604020202020204" pitchFamily="34" charset="0"/>
              <a:cs typeface="Arial" panose="020B0604020202020204" pitchFamily="34" charset="0"/>
            </a:rPr>
            <a:t>(e.g. multidisc pain clinic)</a:t>
          </a:r>
        </a:p>
      </dgm:t>
    </dgm:pt>
    <dgm:pt modelId="{B3EAFB1C-5DC8-5A45-9778-3F70FB5C1ADD}" type="parTrans" cxnId="{46BED8FB-12B5-B346-90D8-D27EBD7858A2}">
      <dgm:prSet/>
      <dgm:spPr>
        <a:ln>
          <a:solidFill>
            <a:srgbClr val="006060"/>
          </a:solidFill>
        </a:ln>
      </dgm:spPr>
      <dgm:t>
        <a:bodyPr/>
        <a:lstStyle/>
        <a:p>
          <a:endParaRPr lang="en-GB" dirty="0"/>
        </a:p>
      </dgm:t>
    </dgm:pt>
    <dgm:pt modelId="{813A9EC3-F0F0-704A-AA2D-3059B6518B3D}" type="sibTrans" cxnId="{46BED8FB-12B5-B346-90D8-D27EBD7858A2}">
      <dgm:prSet/>
      <dgm:spPr/>
      <dgm:t>
        <a:bodyPr/>
        <a:lstStyle/>
        <a:p>
          <a:endParaRPr lang="en-GB"/>
        </a:p>
      </dgm:t>
    </dgm:pt>
    <dgm:pt modelId="{FCA3B89B-D256-0B42-9F2A-A4CD9F639F90}">
      <dgm:prSet custT="1"/>
      <dgm:spPr>
        <a:solidFill>
          <a:srgbClr val="006060"/>
        </a:solidFill>
      </dgm:spPr>
      <dgm:t>
        <a:bodyPr/>
        <a:lstStyle/>
        <a:p>
          <a:r>
            <a:rPr lang="en-AU" sz="1600" b="1" dirty="0">
              <a:solidFill>
                <a:srgbClr val="F1FB83"/>
              </a:solidFill>
              <a:latin typeface="Arial" panose="020B0604020202020204" pitchFamily="34" charset="0"/>
              <a:cs typeface="Arial" panose="020B0604020202020204" pitchFamily="34" charset="0"/>
            </a:rPr>
            <a:t>Appropriate medical, surgical </a:t>
          </a:r>
          <a:br>
            <a:rPr lang="en-AU" sz="1600" b="1" dirty="0">
              <a:solidFill>
                <a:srgbClr val="F1FB83"/>
              </a:solidFill>
              <a:latin typeface="Arial" panose="020B0604020202020204" pitchFamily="34" charset="0"/>
              <a:cs typeface="Arial" panose="020B0604020202020204" pitchFamily="34" charset="0"/>
            </a:rPr>
          </a:br>
          <a:r>
            <a:rPr lang="en-AU" sz="1600" b="1" dirty="0">
              <a:solidFill>
                <a:srgbClr val="F1FB83"/>
              </a:solidFill>
              <a:latin typeface="Arial" panose="020B0604020202020204" pitchFamily="34" charset="0"/>
              <a:cs typeface="Arial" panose="020B0604020202020204" pitchFamily="34" charset="0"/>
            </a:rPr>
            <a:t>or allied health referral</a:t>
          </a:r>
          <a:endParaRPr lang="en-GB" sz="1600" b="1" dirty="0">
            <a:solidFill>
              <a:srgbClr val="F1FB83"/>
            </a:solidFill>
            <a:latin typeface="Arial" panose="020B0604020202020204" pitchFamily="34" charset="0"/>
            <a:cs typeface="Arial" panose="020B0604020202020204" pitchFamily="34" charset="0"/>
          </a:endParaRPr>
        </a:p>
      </dgm:t>
    </dgm:pt>
    <dgm:pt modelId="{E4ECF75A-BDB1-2442-88D2-D031596F59D4}" type="parTrans" cxnId="{16A41EF6-8E2D-8C46-81F4-B114527279F7}">
      <dgm:prSet/>
      <dgm:spPr>
        <a:ln>
          <a:solidFill>
            <a:srgbClr val="006060"/>
          </a:solidFill>
        </a:ln>
      </dgm:spPr>
      <dgm:t>
        <a:bodyPr/>
        <a:lstStyle/>
        <a:p>
          <a:endParaRPr lang="en-GB" dirty="0"/>
        </a:p>
      </dgm:t>
    </dgm:pt>
    <dgm:pt modelId="{73F23038-7878-C84C-9C77-5B131B83DF88}" type="sibTrans" cxnId="{16A41EF6-8E2D-8C46-81F4-B114527279F7}">
      <dgm:prSet/>
      <dgm:spPr/>
      <dgm:t>
        <a:bodyPr/>
        <a:lstStyle/>
        <a:p>
          <a:endParaRPr lang="en-GB"/>
        </a:p>
      </dgm:t>
    </dgm:pt>
    <dgm:pt modelId="{6E1DE6EB-DA25-6F4C-875B-0B140A48AAE3}" type="pres">
      <dgm:prSet presAssocID="{DB6E25F1-B7B8-4648-BDAD-9BA35873E975}" presName="diagram" presStyleCnt="0">
        <dgm:presLayoutVars>
          <dgm:chPref val="1"/>
          <dgm:dir/>
          <dgm:animOne val="branch"/>
          <dgm:animLvl val="lvl"/>
          <dgm:resizeHandles val="exact"/>
        </dgm:presLayoutVars>
      </dgm:prSet>
      <dgm:spPr/>
    </dgm:pt>
    <dgm:pt modelId="{E272403F-2CED-F943-A142-1DE8DBC703F5}" type="pres">
      <dgm:prSet presAssocID="{F889BCCD-1BC3-AC4F-AB13-08F25972A144}" presName="root1" presStyleCnt="0"/>
      <dgm:spPr/>
    </dgm:pt>
    <dgm:pt modelId="{10D4793A-DBC7-A44F-9ECE-1ACA38ADABFC}" type="pres">
      <dgm:prSet presAssocID="{F889BCCD-1BC3-AC4F-AB13-08F25972A144}" presName="LevelOneTextNode" presStyleLbl="node0" presStyleIdx="0" presStyleCnt="1" custScaleX="141010">
        <dgm:presLayoutVars>
          <dgm:chPref val="3"/>
        </dgm:presLayoutVars>
      </dgm:prSet>
      <dgm:spPr/>
    </dgm:pt>
    <dgm:pt modelId="{8539AD36-DB52-1048-BCAD-54F7060F8717}" type="pres">
      <dgm:prSet presAssocID="{F889BCCD-1BC3-AC4F-AB13-08F25972A144}" presName="level2hierChild" presStyleCnt="0"/>
      <dgm:spPr/>
    </dgm:pt>
    <dgm:pt modelId="{0B583BC8-38F1-4C4D-933C-521EAADFB474}" type="pres">
      <dgm:prSet presAssocID="{B3EAFB1C-5DC8-5A45-9778-3F70FB5C1ADD}" presName="conn2-1" presStyleLbl="parChTrans1D2" presStyleIdx="0" presStyleCnt="2"/>
      <dgm:spPr/>
    </dgm:pt>
    <dgm:pt modelId="{5887C6C3-9DC8-F349-8E82-BA5CE8C3DEC4}" type="pres">
      <dgm:prSet presAssocID="{B3EAFB1C-5DC8-5A45-9778-3F70FB5C1ADD}" presName="connTx" presStyleLbl="parChTrans1D2" presStyleIdx="0" presStyleCnt="2"/>
      <dgm:spPr/>
    </dgm:pt>
    <dgm:pt modelId="{7273408F-045F-DB45-BAC7-018F70E68637}" type="pres">
      <dgm:prSet presAssocID="{27676D21-4CFF-FC4F-9807-0A50C1F546BA}" presName="root2" presStyleCnt="0"/>
      <dgm:spPr/>
    </dgm:pt>
    <dgm:pt modelId="{EE439060-96D2-2848-8F12-759D11657D29}" type="pres">
      <dgm:prSet presAssocID="{27676D21-4CFF-FC4F-9807-0A50C1F546BA}" presName="LevelTwoTextNode" presStyleLbl="node2" presStyleIdx="0" presStyleCnt="2" custScaleX="141010">
        <dgm:presLayoutVars>
          <dgm:chPref val="3"/>
        </dgm:presLayoutVars>
      </dgm:prSet>
      <dgm:spPr/>
    </dgm:pt>
    <dgm:pt modelId="{B30100E3-0217-5F4D-A83C-59867CEF7554}" type="pres">
      <dgm:prSet presAssocID="{27676D21-4CFF-FC4F-9807-0A50C1F546BA}" presName="level3hierChild" presStyleCnt="0"/>
      <dgm:spPr/>
    </dgm:pt>
    <dgm:pt modelId="{0861E429-EC59-7F44-AB79-1797920A7FF3}" type="pres">
      <dgm:prSet presAssocID="{E4ECF75A-BDB1-2442-88D2-D031596F59D4}" presName="conn2-1" presStyleLbl="parChTrans1D2" presStyleIdx="1" presStyleCnt="2"/>
      <dgm:spPr/>
    </dgm:pt>
    <dgm:pt modelId="{ADE0D92B-F235-F94F-8C15-E5211662DEB8}" type="pres">
      <dgm:prSet presAssocID="{E4ECF75A-BDB1-2442-88D2-D031596F59D4}" presName="connTx" presStyleLbl="parChTrans1D2" presStyleIdx="1" presStyleCnt="2"/>
      <dgm:spPr/>
    </dgm:pt>
    <dgm:pt modelId="{8EC164CB-1A59-3B4D-BDC4-8580FFC3AFE2}" type="pres">
      <dgm:prSet presAssocID="{FCA3B89B-D256-0B42-9F2A-A4CD9F639F90}" presName="root2" presStyleCnt="0"/>
      <dgm:spPr/>
    </dgm:pt>
    <dgm:pt modelId="{D1427A4E-8413-904E-8817-465527C9B486}" type="pres">
      <dgm:prSet presAssocID="{FCA3B89B-D256-0B42-9F2A-A4CD9F639F90}" presName="LevelTwoTextNode" presStyleLbl="node2" presStyleIdx="1" presStyleCnt="2" custScaleX="141858">
        <dgm:presLayoutVars>
          <dgm:chPref val="3"/>
        </dgm:presLayoutVars>
      </dgm:prSet>
      <dgm:spPr/>
    </dgm:pt>
    <dgm:pt modelId="{000CE749-D421-7A4F-BD48-EC0CA65F47E6}" type="pres">
      <dgm:prSet presAssocID="{FCA3B89B-D256-0B42-9F2A-A4CD9F639F90}" presName="level3hierChild" presStyleCnt="0"/>
      <dgm:spPr/>
    </dgm:pt>
  </dgm:ptLst>
  <dgm:cxnLst>
    <dgm:cxn modelId="{7F5EAB2C-A31E-B24A-96DF-53A93839A67D}" type="presOf" srcId="{FCA3B89B-D256-0B42-9F2A-A4CD9F639F90}" destId="{D1427A4E-8413-904E-8817-465527C9B486}" srcOrd="0" destOrd="0" presId="urn:microsoft.com/office/officeart/2005/8/layout/hierarchy2"/>
    <dgm:cxn modelId="{7EA79469-AD1A-C144-A938-1EA4FFEC7A92}" type="presOf" srcId="{B3EAFB1C-5DC8-5A45-9778-3F70FB5C1ADD}" destId="{0B583BC8-38F1-4C4D-933C-521EAADFB474}" srcOrd="0" destOrd="0" presId="urn:microsoft.com/office/officeart/2005/8/layout/hierarchy2"/>
    <dgm:cxn modelId="{4AC54180-1761-7F40-8A23-09C62150AE48}" type="presOf" srcId="{B3EAFB1C-5DC8-5A45-9778-3F70FB5C1ADD}" destId="{5887C6C3-9DC8-F349-8E82-BA5CE8C3DEC4}" srcOrd="1" destOrd="0" presId="urn:microsoft.com/office/officeart/2005/8/layout/hierarchy2"/>
    <dgm:cxn modelId="{525A3B89-E0D0-5647-AB39-D5C7B352A0C3}" type="presOf" srcId="{F889BCCD-1BC3-AC4F-AB13-08F25972A144}" destId="{10D4793A-DBC7-A44F-9ECE-1ACA38ADABFC}" srcOrd="0" destOrd="0" presId="urn:microsoft.com/office/officeart/2005/8/layout/hierarchy2"/>
    <dgm:cxn modelId="{47A8F19B-F513-AC46-938F-7B47EEB4A57E}" type="presOf" srcId="{E4ECF75A-BDB1-2442-88D2-D031596F59D4}" destId="{0861E429-EC59-7F44-AB79-1797920A7FF3}" srcOrd="0" destOrd="0" presId="urn:microsoft.com/office/officeart/2005/8/layout/hierarchy2"/>
    <dgm:cxn modelId="{024BD6C2-A347-7940-BA82-0BBF83BA9381}" type="presOf" srcId="{E4ECF75A-BDB1-2442-88D2-D031596F59D4}" destId="{ADE0D92B-F235-F94F-8C15-E5211662DEB8}" srcOrd="1" destOrd="0" presId="urn:microsoft.com/office/officeart/2005/8/layout/hierarchy2"/>
    <dgm:cxn modelId="{5861B0F0-38EA-BD4A-BE1E-8D7084551278}" type="presOf" srcId="{DB6E25F1-B7B8-4648-BDAD-9BA35873E975}" destId="{6E1DE6EB-DA25-6F4C-875B-0B140A48AAE3}" srcOrd="0" destOrd="0" presId="urn:microsoft.com/office/officeart/2005/8/layout/hierarchy2"/>
    <dgm:cxn modelId="{16A41EF6-8E2D-8C46-81F4-B114527279F7}" srcId="{F889BCCD-1BC3-AC4F-AB13-08F25972A144}" destId="{FCA3B89B-D256-0B42-9F2A-A4CD9F639F90}" srcOrd="1" destOrd="0" parTransId="{E4ECF75A-BDB1-2442-88D2-D031596F59D4}" sibTransId="{73F23038-7878-C84C-9C77-5B131B83DF88}"/>
    <dgm:cxn modelId="{7BBD0DFA-400D-1747-89DF-C67F21A48BB5}" type="presOf" srcId="{27676D21-4CFF-FC4F-9807-0A50C1F546BA}" destId="{EE439060-96D2-2848-8F12-759D11657D29}" srcOrd="0" destOrd="0" presId="urn:microsoft.com/office/officeart/2005/8/layout/hierarchy2"/>
    <dgm:cxn modelId="{7B3E43DB-3CC9-2A40-B267-6D6FC492073B}" srcId="{DB6E25F1-B7B8-4648-BDAD-9BA35873E975}" destId="{F889BCCD-1BC3-AC4F-AB13-08F25972A144}" srcOrd="0" destOrd="0" parTransId="{F7C57EB0-7895-7D48-BE59-A082C6FC0D09}" sibTransId="{9F6AC16E-E820-144E-AEA8-64DCBF2491B6}"/>
    <dgm:cxn modelId="{46BED8FB-12B5-B346-90D8-D27EBD7858A2}" srcId="{F889BCCD-1BC3-AC4F-AB13-08F25972A144}" destId="{27676D21-4CFF-FC4F-9807-0A50C1F546BA}" srcOrd="0" destOrd="0" parTransId="{B3EAFB1C-5DC8-5A45-9778-3F70FB5C1ADD}" sibTransId="{813A9EC3-F0F0-704A-AA2D-3059B6518B3D}"/>
    <dgm:cxn modelId="{396EA2BA-BAFD-E242-92B3-ED845208EE70}" type="presParOf" srcId="{6E1DE6EB-DA25-6F4C-875B-0B140A48AAE3}" destId="{E272403F-2CED-F943-A142-1DE8DBC703F5}" srcOrd="0" destOrd="0" presId="urn:microsoft.com/office/officeart/2005/8/layout/hierarchy2"/>
    <dgm:cxn modelId="{BEB6C76D-666F-6A45-9D3C-A746626658B3}" type="presParOf" srcId="{E272403F-2CED-F943-A142-1DE8DBC703F5}" destId="{10D4793A-DBC7-A44F-9ECE-1ACA38ADABFC}" srcOrd="0" destOrd="0" presId="urn:microsoft.com/office/officeart/2005/8/layout/hierarchy2"/>
    <dgm:cxn modelId="{98271DAA-BE82-7742-8ED9-43969983F0F6}" type="presParOf" srcId="{E272403F-2CED-F943-A142-1DE8DBC703F5}" destId="{8539AD36-DB52-1048-BCAD-54F7060F8717}" srcOrd="1" destOrd="0" presId="urn:microsoft.com/office/officeart/2005/8/layout/hierarchy2"/>
    <dgm:cxn modelId="{53FB24F0-67CD-DA47-9578-D5A8336983BB}" type="presParOf" srcId="{8539AD36-DB52-1048-BCAD-54F7060F8717}" destId="{0B583BC8-38F1-4C4D-933C-521EAADFB474}" srcOrd="0" destOrd="0" presId="urn:microsoft.com/office/officeart/2005/8/layout/hierarchy2"/>
    <dgm:cxn modelId="{B17AD1C5-B05B-6843-9313-7092E23C3F4B}" type="presParOf" srcId="{0B583BC8-38F1-4C4D-933C-521EAADFB474}" destId="{5887C6C3-9DC8-F349-8E82-BA5CE8C3DEC4}" srcOrd="0" destOrd="0" presId="urn:microsoft.com/office/officeart/2005/8/layout/hierarchy2"/>
    <dgm:cxn modelId="{02B79201-917C-9548-870F-785E3FA6E821}" type="presParOf" srcId="{8539AD36-DB52-1048-BCAD-54F7060F8717}" destId="{7273408F-045F-DB45-BAC7-018F70E68637}" srcOrd="1" destOrd="0" presId="urn:microsoft.com/office/officeart/2005/8/layout/hierarchy2"/>
    <dgm:cxn modelId="{2B4302E0-4BAA-AF4F-95E4-15975B9A90BE}" type="presParOf" srcId="{7273408F-045F-DB45-BAC7-018F70E68637}" destId="{EE439060-96D2-2848-8F12-759D11657D29}" srcOrd="0" destOrd="0" presId="urn:microsoft.com/office/officeart/2005/8/layout/hierarchy2"/>
    <dgm:cxn modelId="{9BBCDEA5-FFB5-C249-B4BA-C4CF5A690A80}" type="presParOf" srcId="{7273408F-045F-DB45-BAC7-018F70E68637}" destId="{B30100E3-0217-5F4D-A83C-59867CEF7554}" srcOrd="1" destOrd="0" presId="urn:microsoft.com/office/officeart/2005/8/layout/hierarchy2"/>
    <dgm:cxn modelId="{A6C228D6-D451-3042-A147-5D95899EB62E}" type="presParOf" srcId="{8539AD36-DB52-1048-BCAD-54F7060F8717}" destId="{0861E429-EC59-7F44-AB79-1797920A7FF3}" srcOrd="2" destOrd="0" presId="urn:microsoft.com/office/officeart/2005/8/layout/hierarchy2"/>
    <dgm:cxn modelId="{84CCA10D-03C5-F94B-9039-2F1250E0439D}" type="presParOf" srcId="{0861E429-EC59-7F44-AB79-1797920A7FF3}" destId="{ADE0D92B-F235-F94F-8C15-E5211662DEB8}" srcOrd="0" destOrd="0" presId="urn:microsoft.com/office/officeart/2005/8/layout/hierarchy2"/>
    <dgm:cxn modelId="{99F7937F-D59C-0A47-A3CB-687ACD605F07}" type="presParOf" srcId="{8539AD36-DB52-1048-BCAD-54F7060F8717}" destId="{8EC164CB-1A59-3B4D-BDC4-8580FFC3AFE2}" srcOrd="3" destOrd="0" presId="urn:microsoft.com/office/officeart/2005/8/layout/hierarchy2"/>
    <dgm:cxn modelId="{32FC1AE9-A569-BC45-B07E-97505F664FF4}" type="presParOf" srcId="{8EC164CB-1A59-3B4D-BDC4-8580FFC3AFE2}" destId="{D1427A4E-8413-904E-8817-465527C9B486}" srcOrd="0" destOrd="0" presId="urn:microsoft.com/office/officeart/2005/8/layout/hierarchy2"/>
    <dgm:cxn modelId="{0EF310B0-5835-4046-98FC-B064E4AE6C7B}" type="presParOf" srcId="{8EC164CB-1A59-3B4D-BDC4-8580FFC3AFE2}" destId="{000CE749-D421-7A4F-BD48-EC0CA65F47E6}"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793A-DBC7-A44F-9ECE-1ACA38ADABFC}">
      <dsp:nvSpPr>
        <dsp:cNvPr id="0" name=""/>
        <dsp:cNvSpPr/>
      </dsp:nvSpPr>
      <dsp:spPr>
        <a:xfrm>
          <a:off x="669046" y="1863064"/>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Initial assessment and management</a:t>
          </a:r>
        </a:p>
      </dsp:txBody>
      <dsp:txXfrm>
        <a:off x="700644" y="1894662"/>
        <a:ext cx="2979384" cy="1015656"/>
      </dsp:txXfrm>
    </dsp:sp>
    <dsp:sp modelId="{0B583BC8-38F1-4C4D-933C-521EAADFB474}">
      <dsp:nvSpPr>
        <dsp:cNvPr id="0" name=""/>
        <dsp:cNvSpPr/>
      </dsp:nvSpPr>
      <dsp:spPr>
        <a:xfrm rot="18289469">
          <a:off x="3387490" y="1758947"/>
          <a:ext cx="1511356" cy="46406"/>
        </a:xfrm>
        <a:custGeom>
          <a:avLst/>
          <a:gdLst/>
          <a:ahLst/>
          <a:cxnLst/>
          <a:rect l="0" t="0" r="0" b="0"/>
          <a:pathLst>
            <a:path>
              <a:moveTo>
                <a:pt x="0" y="23203"/>
              </a:moveTo>
              <a:lnTo>
                <a:pt x="1511356"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105384" y="1744366"/>
        <a:ext cx="75567" cy="75567"/>
      </dsp:txXfrm>
    </dsp:sp>
    <dsp:sp modelId="{EE439060-96D2-2848-8F12-759D11657D29}">
      <dsp:nvSpPr>
        <dsp:cNvPr id="0" name=""/>
        <dsp:cNvSpPr/>
      </dsp:nvSpPr>
      <dsp:spPr>
        <a:xfrm>
          <a:off x="4574709" y="622383"/>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Consider </a:t>
          </a:r>
          <a:br>
            <a:rPr lang="en-GB" sz="1600" b="1" kern="1200" dirty="0">
              <a:solidFill>
                <a:srgbClr val="F1FB83"/>
              </a:solidFill>
              <a:latin typeface="Arial" panose="020B0604020202020204" pitchFamily="34" charset="0"/>
              <a:cs typeface="Arial" panose="020B0604020202020204" pitchFamily="34" charset="0"/>
            </a:rPr>
          </a:br>
          <a:r>
            <a:rPr lang="en-GB" sz="1600" b="1" kern="1200" dirty="0">
              <a:solidFill>
                <a:srgbClr val="F1FB83"/>
              </a:solidFill>
              <a:latin typeface="Arial" panose="020B0604020202020204" pitchFamily="34" charset="0"/>
              <a:cs typeface="Arial" panose="020B0604020202020204" pitchFamily="34" charset="0"/>
            </a:rPr>
            <a:t>serious pathology</a:t>
          </a:r>
        </a:p>
      </dsp:txBody>
      <dsp:txXfrm>
        <a:off x="4606307" y="653981"/>
        <a:ext cx="2979384" cy="1015656"/>
      </dsp:txXfrm>
    </dsp:sp>
    <dsp:sp modelId="{10738881-0293-644F-A866-E853DFDE8657}">
      <dsp:nvSpPr>
        <dsp:cNvPr id="0" name=""/>
        <dsp:cNvSpPr/>
      </dsp:nvSpPr>
      <dsp:spPr>
        <a:xfrm rot="19457599">
          <a:off x="7517386" y="828436"/>
          <a:ext cx="1062889" cy="46406"/>
        </a:xfrm>
        <a:custGeom>
          <a:avLst/>
          <a:gdLst/>
          <a:ahLst/>
          <a:cxnLst/>
          <a:rect l="0" t="0" r="0" b="0"/>
          <a:pathLst>
            <a:path>
              <a:moveTo>
                <a:pt x="0" y="23203"/>
              </a:moveTo>
              <a:lnTo>
                <a:pt x="1062889"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8022259" y="825067"/>
        <a:ext cx="53144" cy="53144"/>
      </dsp:txXfrm>
    </dsp:sp>
    <dsp:sp modelId="{C15E5EE8-9A55-6440-9102-79BB0ADB4B4B}">
      <dsp:nvSpPr>
        <dsp:cNvPr id="0" name=""/>
        <dsp:cNvSpPr/>
      </dsp:nvSpPr>
      <dsp:spPr>
        <a:xfrm>
          <a:off x="8480372" y="2043"/>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Referral</a:t>
          </a:r>
        </a:p>
      </dsp:txBody>
      <dsp:txXfrm>
        <a:off x="8511970" y="33641"/>
        <a:ext cx="2979384" cy="1015656"/>
      </dsp:txXfrm>
    </dsp:sp>
    <dsp:sp modelId="{5839F315-8214-0A4B-A413-26FA00564EB0}">
      <dsp:nvSpPr>
        <dsp:cNvPr id="0" name=""/>
        <dsp:cNvSpPr/>
      </dsp:nvSpPr>
      <dsp:spPr>
        <a:xfrm rot="2142401">
          <a:off x="7517386" y="1448777"/>
          <a:ext cx="1062889" cy="46406"/>
        </a:xfrm>
        <a:custGeom>
          <a:avLst/>
          <a:gdLst/>
          <a:ahLst/>
          <a:cxnLst/>
          <a:rect l="0" t="0" r="0" b="0"/>
          <a:pathLst>
            <a:path>
              <a:moveTo>
                <a:pt x="0" y="23203"/>
              </a:moveTo>
              <a:lnTo>
                <a:pt x="1062889"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8022259" y="1445407"/>
        <a:ext cx="53144" cy="53144"/>
      </dsp:txXfrm>
    </dsp:sp>
    <dsp:sp modelId="{C8AC4510-3853-C549-9EFA-400C90512C93}">
      <dsp:nvSpPr>
        <dsp:cNvPr id="0" name=""/>
        <dsp:cNvSpPr/>
      </dsp:nvSpPr>
      <dsp:spPr>
        <a:xfrm>
          <a:off x="8480372" y="1242723"/>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Imaging</a:t>
          </a:r>
        </a:p>
      </dsp:txBody>
      <dsp:txXfrm>
        <a:off x="8511970" y="1274321"/>
        <a:ext cx="2979384" cy="1015656"/>
      </dsp:txXfrm>
    </dsp:sp>
    <dsp:sp modelId="{ED4943B7-3BB6-824B-AD16-FC0156E800E3}">
      <dsp:nvSpPr>
        <dsp:cNvPr id="0" name=""/>
        <dsp:cNvSpPr/>
      </dsp:nvSpPr>
      <dsp:spPr>
        <a:xfrm>
          <a:off x="3711627" y="2379287"/>
          <a:ext cx="863082" cy="46406"/>
        </a:xfrm>
        <a:custGeom>
          <a:avLst/>
          <a:gdLst/>
          <a:ahLst/>
          <a:cxnLst/>
          <a:rect l="0" t="0" r="0" b="0"/>
          <a:pathLst>
            <a:path>
              <a:moveTo>
                <a:pt x="0" y="23203"/>
              </a:moveTo>
              <a:lnTo>
                <a:pt x="863082"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006060"/>
            </a:solidFill>
            <a:latin typeface="Arial" panose="020B0604020202020204" pitchFamily="34" charset="0"/>
            <a:cs typeface="Arial" panose="020B0604020202020204" pitchFamily="34" charset="0"/>
          </a:endParaRPr>
        </a:p>
      </dsp:txBody>
      <dsp:txXfrm>
        <a:off x="4121591" y="2380913"/>
        <a:ext cx="43154" cy="43154"/>
      </dsp:txXfrm>
    </dsp:sp>
    <dsp:sp modelId="{029E859D-39F6-0942-832C-9E36D9B19577}">
      <dsp:nvSpPr>
        <dsp:cNvPr id="0" name=""/>
        <dsp:cNvSpPr/>
      </dsp:nvSpPr>
      <dsp:spPr>
        <a:xfrm>
          <a:off x="4574709" y="1863064"/>
          <a:ext cx="3042580" cy="1078852"/>
        </a:xfrm>
        <a:prstGeom prst="roundRect">
          <a:avLst>
            <a:gd name="adj" fmla="val 10000"/>
          </a:avLst>
        </a:prstGeom>
        <a:solidFill>
          <a:srgbClr val="00606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alpha val="70000"/>
                </a:srgbClr>
              </a:solidFill>
              <a:latin typeface="Arial" panose="020B0604020202020204" pitchFamily="34" charset="0"/>
              <a:cs typeface="Arial" panose="020B0604020202020204" pitchFamily="34" charset="0"/>
            </a:rPr>
            <a:t>Consider </a:t>
          </a:r>
          <a:br>
            <a:rPr lang="en-GB" sz="1600" b="1" kern="1200" dirty="0">
              <a:solidFill>
                <a:srgbClr val="F1FB83">
                  <a:alpha val="70000"/>
                </a:srgbClr>
              </a:solidFill>
              <a:latin typeface="Arial" panose="020B0604020202020204" pitchFamily="34" charset="0"/>
              <a:cs typeface="Arial" panose="020B0604020202020204" pitchFamily="34" charset="0"/>
            </a:rPr>
          </a:br>
          <a:r>
            <a:rPr lang="en-GB" sz="1600" b="1" kern="1200" dirty="0">
              <a:solidFill>
                <a:srgbClr val="F1FB83">
                  <a:alpha val="70000"/>
                </a:srgbClr>
              </a:solidFill>
              <a:latin typeface="Arial" panose="020B0604020202020204" pitchFamily="34" charset="0"/>
              <a:cs typeface="Arial" panose="020B0604020202020204" pitchFamily="34" charset="0"/>
            </a:rPr>
            <a:t>psychosocial factors</a:t>
          </a:r>
        </a:p>
      </dsp:txBody>
      <dsp:txXfrm>
        <a:off x="4606307" y="1894662"/>
        <a:ext cx="2979384" cy="1015656"/>
      </dsp:txXfrm>
    </dsp:sp>
    <dsp:sp modelId="{0D354902-D464-B14D-92C2-413C9C3DEA0A}">
      <dsp:nvSpPr>
        <dsp:cNvPr id="0" name=""/>
        <dsp:cNvSpPr/>
      </dsp:nvSpPr>
      <dsp:spPr>
        <a:xfrm rot="3310531">
          <a:off x="3387490" y="2999627"/>
          <a:ext cx="1511356" cy="46406"/>
        </a:xfrm>
        <a:custGeom>
          <a:avLst/>
          <a:gdLst/>
          <a:ahLst/>
          <a:cxnLst/>
          <a:rect l="0" t="0" r="0" b="0"/>
          <a:pathLst>
            <a:path>
              <a:moveTo>
                <a:pt x="0" y="23203"/>
              </a:moveTo>
              <a:lnTo>
                <a:pt x="1511356"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006060"/>
            </a:solidFill>
            <a:latin typeface="Arial" panose="020B0604020202020204" pitchFamily="34" charset="0"/>
            <a:cs typeface="Arial" panose="020B0604020202020204" pitchFamily="34" charset="0"/>
          </a:endParaRPr>
        </a:p>
      </dsp:txBody>
      <dsp:txXfrm>
        <a:off x="4105384" y="2985047"/>
        <a:ext cx="75567" cy="75567"/>
      </dsp:txXfrm>
    </dsp:sp>
    <dsp:sp modelId="{AE5282FA-06A4-0E4E-8765-8314B5F79214}">
      <dsp:nvSpPr>
        <dsp:cNvPr id="0" name=""/>
        <dsp:cNvSpPr/>
      </dsp:nvSpPr>
      <dsp:spPr>
        <a:xfrm>
          <a:off x="4574709" y="3103744"/>
          <a:ext cx="3042580" cy="1078852"/>
        </a:xfrm>
        <a:prstGeom prst="roundRect">
          <a:avLst>
            <a:gd name="adj" fmla="val 10000"/>
          </a:avLst>
        </a:prstGeom>
        <a:solidFill>
          <a:srgbClr val="00606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alpha val="70000"/>
                </a:srgbClr>
              </a:solidFill>
              <a:latin typeface="Arial" panose="020B0604020202020204" pitchFamily="34" charset="0"/>
              <a:cs typeface="Arial" panose="020B0604020202020204" pitchFamily="34" charset="0"/>
            </a:rPr>
            <a:t>Patient education </a:t>
          </a:r>
          <a:br>
            <a:rPr lang="en-GB" sz="1600" b="1" kern="1200" dirty="0">
              <a:solidFill>
                <a:srgbClr val="F1FB83">
                  <a:alpha val="70000"/>
                </a:srgbClr>
              </a:solidFill>
              <a:latin typeface="Arial" panose="020B0604020202020204" pitchFamily="34" charset="0"/>
              <a:cs typeface="Arial" panose="020B0604020202020204" pitchFamily="34" charset="0"/>
            </a:rPr>
          </a:br>
          <a:r>
            <a:rPr lang="en-GB" sz="1600" b="1" kern="1200" dirty="0">
              <a:solidFill>
                <a:srgbClr val="F1FB83">
                  <a:alpha val="70000"/>
                </a:srgbClr>
              </a:solidFill>
              <a:latin typeface="Arial" panose="020B0604020202020204" pitchFamily="34" charset="0"/>
              <a:cs typeface="Arial" panose="020B0604020202020204" pitchFamily="34" charset="0"/>
            </a:rPr>
            <a:t>and advice to self-manage</a:t>
          </a:r>
        </a:p>
      </dsp:txBody>
      <dsp:txXfrm>
        <a:off x="4606307" y="3135342"/>
        <a:ext cx="2979384" cy="1015656"/>
      </dsp:txXfrm>
    </dsp:sp>
    <dsp:sp modelId="{30CC90EB-CF41-4735-8ECB-1C6B67440AE0}">
      <dsp:nvSpPr>
        <dsp:cNvPr id="0" name=""/>
        <dsp:cNvSpPr/>
      </dsp:nvSpPr>
      <dsp:spPr>
        <a:xfrm>
          <a:off x="8526029" y="2593555"/>
          <a:ext cx="3006072" cy="1078852"/>
        </a:xfrm>
        <a:prstGeom prst="roundRect">
          <a:avLst>
            <a:gd name="adj" fmla="val 10000"/>
          </a:avLst>
        </a:prstGeom>
        <a:solidFill>
          <a:srgbClr val="00606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rgbClr val="F1FB83">
                  <a:alpha val="70000"/>
                </a:srgbClr>
              </a:solidFill>
              <a:latin typeface="Arial" panose="020B0604020202020204" pitchFamily="34" charset="0"/>
              <a:cs typeface="Arial" panose="020B0604020202020204" pitchFamily="34" charset="0"/>
            </a:rPr>
            <a:t>A</a:t>
          </a:r>
          <a:r>
            <a:rPr lang="en-AU" sz="1700" b="1" kern="1200" dirty="0">
              <a:solidFill>
                <a:srgbClr val="F1FB83">
                  <a:alpha val="70000"/>
                </a:srgbClr>
              </a:solidFill>
              <a:latin typeface="Arial" panose="020B0604020202020204" pitchFamily="34" charset="0"/>
              <a:cs typeface="Arial" panose="020B0604020202020204" pitchFamily="34" charset="0"/>
            </a:rPr>
            <a:t>ssess the need for physical, psychological therapies and/or analgesics</a:t>
          </a:r>
          <a:endParaRPr lang="en-GB" sz="1700" b="1" kern="1200" dirty="0">
            <a:solidFill>
              <a:srgbClr val="F1FB83">
                <a:alpha val="70000"/>
              </a:srgbClr>
            </a:solidFill>
            <a:latin typeface="Arial" panose="020B0604020202020204" pitchFamily="34" charset="0"/>
            <a:cs typeface="Arial" panose="020B0604020202020204" pitchFamily="34" charset="0"/>
          </a:endParaRPr>
        </a:p>
      </dsp:txBody>
      <dsp:txXfrm>
        <a:off x="8557627" y="2625153"/>
        <a:ext cx="2942876" cy="1015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793A-DBC7-A44F-9ECE-1ACA38ADABFC}">
      <dsp:nvSpPr>
        <dsp:cNvPr id="0" name=""/>
        <dsp:cNvSpPr/>
      </dsp:nvSpPr>
      <dsp:spPr>
        <a:xfrm>
          <a:off x="669046" y="1863064"/>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Initial assessment and management</a:t>
          </a:r>
        </a:p>
      </dsp:txBody>
      <dsp:txXfrm>
        <a:off x="700644" y="1894662"/>
        <a:ext cx="2979384" cy="1015656"/>
      </dsp:txXfrm>
    </dsp:sp>
    <dsp:sp modelId="{0B583BC8-38F1-4C4D-933C-521EAADFB474}">
      <dsp:nvSpPr>
        <dsp:cNvPr id="0" name=""/>
        <dsp:cNvSpPr/>
      </dsp:nvSpPr>
      <dsp:spPr>
        <a:xfrm rot="18289469">
          <a:off x="3387490" y="1758947"/>
          <a:ext cx="1511356" cy="46406"/>
        </a:xfrm>
        <a:custGeom>
          <a:avLst/>
          <a:gdLst/>
          <a:ahLst/>
          <a:cxnLst/>
          <a:rect l="0" t="0" r="0" b="0"/>
          <a:pathLst>
            <a:path>
              <a:moveTo>
                <a:pt x="0" y="23203"/>
              </a:moveTo>
              <a:lnTo>
                <a:pt x="1511356"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105384" y="1744366"/>
        <a:ext cx="75567" cy="75567"/>
      </dsp:txXfrm>
    </dsp:sp>
    <dsp:sp modelId="{EE439060-96D2-2848-8F12-759D11657D29}">
      <dsp:nvSpPr>
        <dsp:cNvPr id="0" name=""/>
        <dsp:cNvSpPr/>
      </dsp:nvSpPr>
      <dsp:spPr>
        <a:xfrm>
          <a:off x="4574709" y="622383"/>
          <a:ext cx="3042580" cy="1078852"/>
        </a:xfrm>
        <a:prstGeom prst="roundRect">
          <a:avLst>
            <a:gd name="adj" fmla="val 10000"/>
          </a:avLst>
        </a:prstGeom>
        <a:solidFill>
          <a:srgbClr val="006060">
            <a:alpha val="30000"/>
          </a:srgbClr>
        </a:solidFill>
        <a:ln w="12700" cap="flat" cmpd="sng" algn="ctr">
          <a:solidFill>
            <a:schemeClr val="lt1">
              <a:hueOff val="0"/>
              <a:satOff val="0"/>
              <a:lumOff val="0"/>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alpha val="70000"/>
                </a:srgbClr>
              </a:solidFill>
              <a:latin typeface="Arial" panose="020B0604020202020204" pitchFamily="34" charset="0"/>
              <a:cs typeface="Arial" panose="020B0604020202020204" pitchFamily="34" charset="0"/>
            </a:rPr>
            <a:t>Consider </a:t>
          </a:r>
          <a:br>
            <a:rPr lang="en-GB" sz="1600" b="1" kern="1200" dirty="0">
              <a:solidFill>
                <a:srgbClr val="F1FB83">
                  <a:alpha val="70000"/>
                </a:srgbClr>
              </a:solidFill>
              <a:latin typeface="Arial" panose="020B0604020202020204" pitchFamily="34" charset="0"/>
              <a:cs typeface="Arial" panose="020B0604020202020204" pitchFamily="34" charset="0"/>
            </a:rPr>
          </a:br>
          <a:r>
            <a:rPr lang="en-GB" sz="1600" b="1" kern="1200" dirty="0">
              <a:solidFill>
                <a:srgbClr val="F1FB83">
                  <a:alpha val="70000"/>
                </a:srgbClr>
              </a:solidFill>
              <a:latin typeface="Arial" panose="020B0604020202020204" pitchFamily="34" charset="0"/>
              <a:cs typeface="Arial" panose="020B0604020202020204" pitchFamily="34" charset="0"/>
            </a:rPr>
            <a:t>serious pathology</a:t>
          </a:r>
        </a:p>
      </dsp:txBody>
      <dsp:txXfrm>
        <a:off x="4606307" y="653981"/>
        <a:ext cx="2979384" cy="1015656"/>
      </dsp:txXfrm>
    </dsp:sp>
    <dsp:sp modelId="{10738881-0293-644F-A866-E853DFDE8657}">
      <dsp:nvSpPr>
        <dsp:cNvPr id="0" name=""/>
        <dsp:cNvSpPr/>
      </dsp:nvSpPr>
      <dsp:spPr>
        <a:xfrm rot="19457599">
          <a:off x="7517386" y="828436"/>
          <a:ext cx="1062889" cy="46406"/>
        </a:xfrm>
        <a:custGeom>
          <a:avLst/>
          <a:gdLst/>
          <a:ahLst/>
          <a:cxnLst/>
          <a:rect l="0" t="0" r="0" b="0"/>
          <a:pathLst>
            <a:path>
              <a:moveTo>
                <a:pt x="0" y="23203"/>
              </a:moveTo>
              <a:lnTo>
                <a:pt x="1062889"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8022259" y="825067"/>
        <a:ext cx="53144" cy="53144"/>
      </dsp:txXfrm>
    </dsp:sp>
    <dsp:sp modelId="{C15E5EE8-9A55-6440-9102-79BB0ADB4B4B}">
      <dsp:nvSpPr>
        <dsp:cNvPr id="0" name=""/>
        <dsp:cNvSpPr/>
      </dsp:nvSpPr>
      <dsp:spPr>
        <a:xfrm>
          <a:off x="8480372" y="2043"/>
          <a:ext cx="3042580" cy="1078852"/>
        </a:xfrm>
        <a:prstGeom prst="roundRect">
          <a:avLst>
            <a:gd name="adj" fmla="val 10000"/>
          </a:avLst>
        </a:prstGeom>
        <a:solidFill>
          <a:srgbClr val="006060">
            <a:alpha val="30000"/>
          </a:srgbClr>
        </a:solidFill>
        <a:ln w="12700" cap="flat" cmpd="sng" algn="ctr">
          <a:solidFill>
            <a:schemeClr val="lt1">
              <a:hueOff val="0"/>
              <a:satOff val="0"/>
              <a:lumOff val="0"/>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alpha val="70000"/>
                </a:srgbClr>
              </a:solidFill>
              <a:latin typeface="Arial" panose="020B0604020202020204" pitchFamily="34" charset="0"/>
              <a:cs typeface="Arial" panose="020B0604020202020204" pitchFamily="34" charset="0"/>
            </a:rPr>
            <a:t>Referral</a:t>
          </a:r>
        </a:p>
      </dsp:txBody>
      <dsp:txXfrm>
        <a:off x="8511970" y="33641"/>
        <a:ext cx="2979384" cy="1015656"/>
      </dsp:txXfrm>
    </dsp:sp>
    <dsp:sp modelId="{5839F315-8214-0A4B-A413-26FA00564EB0}">
      <dsp:nvSpPr>
        <dsp:cNvPr id="0" name=""/>
        <dsp:cNvSpPr/>
      </dsp:nvSpPr>
      <dsp:spPr>
        <a:xfrm rot="2142401">
          <a:off x="7517386" y="1448777"/>
          <a:ext cx="1062889" cy="46406"/>
        </a:xfrm>
        <a:custGeom>
          <a:avLst/>
          <a:gdLst/>
          <a:ahLst/>
          <a:cxnLst/>
          <a:rect l="0" t="0" r="0" b="0"/>
          <a:pathLst>
            <a:path>
              <a:moveTo>
                <a:pt x="0" y="23203"/>
              </a:moveTo>
              <a:lnTo>
                <a:pt x="1062889"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8022259" y="1445407"/>
        <a:ext cx="53144" cy="53144"/>
      </dsp:txXfrm>
    </dsp:sp>
    <dsp:sp modelId="{C8AC4510-3853-C549-9EFA-400C90512C93}">
      <dsp:nvSpPr>
        <dsp:cNvPr id="0" name=""/>
        <dsp:cNvSpPr/>
      </dsp:nvSpPr>
      <dsp:spPr>
        <a:xfrm>
          <a:off x="8480372" y="1242723"/>
          <a:ext cx="3042580" cy="1078852"/>
        </a:xfrm>
        <a:prstGeom prst="roundRect">
          <a:avLst>
            <a:gd name="adj" fmla="val 10000"/>
          </a:avLst>
        </a:prstGeom>
        <a:solidFill>
          <a:srgbClr val="006060">
            <a:alpha val="30000"/>
          </a:srgbClr>
        </a:solidFill>
        <a:ln w="12700" cap="flat" cmpd="sng" algn="ctr">
          <a:solidFill>
            <a:schemeClr val="lt1">
              <a:hueOff val="0"/>
              <a:satOff val="0"/>
              <a:lumOff val="0"/>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alpha val="70000"/>
                </a:srgbClr>
              </a:solidFill>
              <a:latin typeface="Arial" panose="020B0604020202020204" pitchFamily="34" charset="0"/>
              <a:cs typeface="Arial" panose="020B0604020202020204" pitchFamily="34" charset="0"/>
            </a:rPr>
            <a:t>Imaging</a:t>
          </a:r>
        </a:p>
      </dsp:txBody>
      <dsp:txXfrm>
        <a:off x="8511970" y="1274321"/>
        <a:ext cx="2979384" cy="1015656"/>
      </dsp:txXfrm>
    </dsp:sp>
    <dsp:sp modelId="{ED4943B7-3BB6-824B-AD16-FC0156E800E3}">
      <dsp:nvSpPr>
        <dsp:cNvPr id="0" name=""/>
        <dsp:cNvSpPr/>
      </dsp:nvSpPr>
      <dsp:spPr>
        <a:xfrm>
          <a:off x="3711627" y="2379287"/>
          <a:ext cx="863082" cy="46406"/>
        </a:xfrm>
        <a:custGeom>
          <a:avLst/>
          <a:gdLst/>
          <a:ahLst/>
          <a:cxnLst/>
          <a:rect l="0" t="0" r="0" b="0"/>
          <a:pathLst>
            <a:path>
              <a:moveTo>
                <a:pt x="0" y="23203"/>
              </a:moveTo>
              <a:lnTo>
                <a:pt x="863082"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006060"/>
            </a:solidFill>
            <a:latin typeface="Arial" panose="020B0604020202020204" pitchFamily="34" charset="0"/>
            <a:cs typeface="Arial" panose="020B0604020202020204" pitchFamily="34" charset="0"/>
          </a:endParaRPr>
        </a:p>
      </dsp:txBody>
      <dsp:txXfrm>
        <a:off x="4121591" y="2380913"/>
        <a:ext cx="43154" cy="43154"/>
      </dsp:txXfrm>
    </dsp:sp>
    <dsp:sp modelId="{029E859D-39F6-0942-832C-9E36D9B19577}">
      <dsp:nvSpPr>
        <dsp:cNvPr id="0" name=""/>
        <dsp:cNvSpPr/>
      </dsp:nvSpPr>
      <dsp:spPr>
        <a:xfrm>
          <a:off x="4574709" y="1863064"/>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Consider </a:t>
          </a:r>
          <a:br>
            <a:rPr lang="en-GB" sz="1600" b="1" kern="1200" dirty="0">
              <a:solidFill>
                <a:srgbClr val="F1FB83"/>
              </a:solidFill>
              <a:latin typeface="Arial" panose="020B0604020202020204" pitchFamily="34" charset="0"/>
              <a:cs typeface="Arial" panose="020B0604020202020204" pitchFamily="34" charset="0"/>
            </a:rPr>
          </a:br>
          <a:r>
            <a:rPr lang="en-GB" sz="1600" b="1" kern="1200" dirty="0">
              <a:solidFill>
                <a:srgbClr val="F1FB83"/>
              </a:solidFill>
              <a:latin typeface="Arial" panose="020B0604020202020204" pitchFamily="34" charset="0"/>
              <a:cs typeface="Arial" panose="020B0604020202020204" pitchFamily="34" charset="0"/>
            </a:rPr>
            <a:t>psychosocial factors</a:t>
          </a:r>
        </a:p>
      </dsp:txBody>
      <dsp:txXfrm>
        <a:off x="4606307" y="1894662"/>
        <a:ext cx="2979384" cy="1015656"/>
      </dsp:txXfrm>
    </dsp:sp>
    <dsp:sp modelId="{0D354902-D464-B14D-92C2-413C9C3DEA0A}">
      <dsp:nvSpPr>
        <dsp:cNvPr id="0" name=""/>
        <dsp:cNvSpPr/>
      </dsp:nvSpPr>
      <dsp:spPr>
        <a:xfrm rot="3310531">
          <a:off x="3387490" y="2999627"/>
          <a:ext cx="1511356" cy="46406"/>
        </a:xfrm>
        <a:custGeom>
          <a:avLst/>
          <a:gdLst/>
          <a:ahLst/>
          <a:cxnLst/>
          <a:rect l="0" t="0" r="0" b="0"/>
          <a:pathLst>
            <a:path>
              <a:moveTo>
                <a:pt x="0" y="23203"/>
              </a:moveTo>
              <a:lnTo>
                <a:pt x="1511356" y="23203"/>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006060"/>
            </a:solidFill>
            <a:latin typeface="Arial" panose="020B0604020202020204" pitchFamily="34" charset="0"/>
            <a:cs typeface="Arial" panose="020B0604020202020204" pitchFamily="34" charset="0"/>
          </a:endParaRPr>
        </a:p>
      </dsp:txBody>
      <dsp:txXfrm>
        <a:off x="4105384" y="2985047"/>
        <a:ext cx="75567" cy="75567"/>
      </dsp:txXfrm>
    </dsp:sp>
    <dsp:sp modelId="{AE5282FA-06A4-0E4E-8765-8314B5F79214}">
      <dsp:nvSpPr>
        <dsp:cNvPr id="0" name=""/>
        <dsp:cNvSpPr/>
      </dsp:nvSpPr>
      <dsp:spPr>
        <a:xfrm>
          <a:off x="4574709" y="3103744"/>
          <a:ext cx="3042580"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Patient education </a:t>
          </a:r>
          <a:br>
            <a:rPr lang="en-GB" sz="1600" b="1" kern="1200" dirty="0">
              <a:solidFill>
                <a:srgbClr val="F1FB83"/>
              </a:solidFill>
              <a:latin typeface="Arial" panose="020B0604020202020204" pitchFamily="34" charset="0"/>
              <a:cs typeface="Arial" panose="020B0604020202020204" pitchFamily="34" charset="0"/>
            </a:rPr>
          </a:br>
          <a:r>
            <a:rPr lang="en-GB" sz="1600" b="1" kern="1200" dirty="0">
              <a:solidFill>
                <a:srgbClr val="F1FB83"/>
              </a:solidFill>
              <a:latin typeface="Arial" panose="020B0604020202020204" pitchFamily="34" charset="0"/>
              <a:cs typeface="Arial" panose="020B0604020202020204" pitchFamily="34" charset="0"/>
            </a:rPr>
            <a:t>and advice to self-manage</a:t>
          </a:r>
        </a:p>
      </dsp:txBody>
      <dsp:txXfrm>
        <a:off x="4606307" y="3135342"/>
        <a:ext cx="2979384" cy="1015656"/>
      </dsp:txXfrm>
    </dsp:sp>
    <dsp:sp modelId="{30CC90EB-CF41-4735-8ECB-1C6B67440AE0}">
      <dsp:nvSpPr>
        <dsp:cNvPr id="0" name=""/>
        <dsp:cNvSpPr/>
      </dsp:nvSpPr>
      <dsp:spPr>
        <a:xfrm>
          <a:off x="8526029" y="2593555"/>
          <a:ext cx="3006072" cy="1078852"/>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rgbClr val="F1FB83"/>
              </a:solidFill>
              <a:latin typeface="Arial" panose="020B0604020202020204" pitchFamily="34" charset="0"/>
              <a:cs typeface="Arial" panose="020B0604020202020204" pitchFamily="34" charset="0"/>
            </a:rPr>
            <a:t>A</a:t>
          </a:r>
          <a:r>
            <a:rPr lang="en-AU" sz="1700" b="1" kern="1200" dirty="0" err="1">
              <a:solidFill>
                <a:srgbClr val="F1FB83"/>
              </a:solidFill>
              <a:latin typeface="Arial" panose="020B0604020202020204" pitchFamily="34" charset="0"/>
              <a:cs typeface="Arial" panose="020B0604020202020204" pitchFamily="34" charset="0"/>
            </a:rPr>
            <a:t>ssess</a:t>
          </a:r>
          <a:r>
            <a:rPr lang="en-AU" sz="1700" b="1" kern="1200" dirty="0">
              <a:solidFill>
                <a:srgbClr val="F1FB83"/>
              </a:solidFill>
              <a:latin typeface="Arial" panose="020B0604020202020204" pitchFamily="34" charset="0"/>
              <a:cs typeface="Arial" panose="020B0604020202020204" pitchFamily="34" charset="0"/>
            </a:rPr>
            <a:t> the need for physical, psychological therapies and/or analgesics</a:t>
          </a:r>
          <a:endParaRPr lang="en-GB" sz="1700" b="1" kern="1200" dirty="0">
            <a:solidFill>
              <a:srgbClr val="F1FB83"/>
            </a:solidFill>
            <a:latin typeface="Arial" panose="020B0604020202020204" pitchFamily="34" charset="0"/>
            <a:cs typeface="Arial" panose="020B0604020202020204" pitchFamily="34" charset="0"/>
          </a:endParaRPr>
        </a:p>
      </dsp:txBody>
      <dsp:txXfrm>
        <a:off x="8557627" y="2625153"/>
        <a:ext cx="2942876" cy="1015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793A-DBC7-A44F-9ECE-1ACA38ADABFC}">
      <dsp:nvSpPr>
        <dsp:cNvPr id="0" name=""/>
        <dsp:cNvSpPr/>
      </dsp:nvSpPr>
      <dsp:spPr>
        <a:xfrm>
          <a:off x="6001" y="1761913"/>
          <a:ext cx="3059029"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Review progress</a:t>
          </a:r>
        </a:p>
      </dsp:txBody>
      <dsp:txXfrm>
        <a:off x="37770" y="1793682"/>
        <a:ext cx="2995491" cy="1021147"/>
      </dsp:txXfrm>
    </dsp:sp>
    <dsp:sp modelId="{0B583BC8-38F1-4C4D-933C-521EAADFB474}">
      <dsp:nvSpPr>
        <dsp:cNvPr id="0" name=""/>
        <dsp:cNvSpPr/>
      </dsp:nvSpPr>
      <dsp:spPr>
        <a:xfrm>
          <a:off x="3065030" y="2283073"/>
          <a:ext cx="535378" cy="42365"/>
        </a:xfrm>
        <a:custGeom>
          <a:avLst/>
          <a:gdLst/>
          <a:ahLst/>
          <a:cxnLst/>
          <a:rect l="0" t="0" r="0" b="0"/>
          <a:pathLst>
            <a:path>
              <a:moveTo>
                <a:pt x="0" y="21182"/>
              </a:moveTo>
              <a:lnTo>
                <a:pt x="535378" y="21182"/>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319335" y="2290871"/>
        <a:ext cx="26768" cy="26768"/>
      </dsp:txXfrm>
    </dsp:sp>
    <dsp:sp modelId="{EE439060-96D2-2848-8F12-759D11657D29}">
      <dsp:nvSpPr>
        <dsp:cNvPr id="0" name=""/>
        <dsp:cNvSpPr/>
      </dsp:nvSpPr>
      <dsp:spPr>
        <a:xfrm>
          <a:off x="3600409" y="1761913"/>
          <a:ext cx="3059029"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Adjust management </a:t>
          </a:r>
          <a:br>
            <a:rPr lang="en-GB" sz="1600" b="1" kern="1200" dirty="0">
              <a:solidFill>
                <a:srgbClr val="F1FB83"/>
              </a:solidFill>
              <a:latin typeface="Arial" panose="020B0604020202020204" pitchFamily="34" charset="0"/>
              <a:cs typeface="Arial" panose="020B0604020202020204" pitchFamily="34" charset="0"/>
            </a:rPr>
          </a:br>
          <a:r>
            <a:rPr lang="en-GB" sz="1600" b="1" kern="1200" dirty="0">
              <a:solidFill>
                <a:srgbClr val="F1FB83"/>
              </a:solidFill>
              <a:latin typeface="Arial" panose="020B0604020202020204" pitchFamily="34" charset="0"/>
              <a:cs typeface="Arial" panose="020B0604020202020204" pitchFamily="34" charset="0"/>
            </a:rPr>
            <a:t>if needed</a:t>
          </a:r>
        </a:p>
      </dsp:txBody>
      <dsp:txXfrm>
        <a:off x="3632178" y="1793682"/>
        <a:ext cx="2995491" cy="1021147"/>
      </dsp:txXfrm>
    </dsp:sp>
    <dsp:sp modelId="{10738881-0293-644F-A866-E853DFDE8657}">
      <dsp:nvSpPr>
        <dsp:cNvPr id="0" name=""/>
        <dsp:cNvSpPr/>
      </dsp:nvSpPr>
      <dsp:spPr>
        <a:xfrm rot="18185847">
          <a:off x="6182088" y="1402116"/>
          <a:ext cx="2103166" cy="42365"/>
        </a:xfrm>
        <a:custGeom>
          <a:avLst/>
          <a:gdLst/>
          <a:ahLst/>
          <a:cxnLst/>
          <a:rect l="0" t="0" r="0" b="0"/>
          <a:pathLst>
            <a:path>
              <a:moveTo>
                <a:pt x="0" y="21182"/>
              </a:moveTo>
              <a:lnTo>
                <a:pt x="2103166" y="21182"/>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a:off x="7181092" y="1370720"/>
        <a:ext cx="105158" cy="105158"/>
      </dsp:txXfrm>
    </dsp:sp>
    <dsp:sp modelId="{C15E5EE8-9A55-6440-9102-79BB0ADB4B4B}">
      <dsp:nvSpPr>
        <dsp:cNvPr id="0" name=""/>
        <dsp:cNvSpPr/>
      </dsp:nvSpPr>
      <dsp:spPr>
        <a:xfrm>
          <a:off x="7807904" y="0"/>
          <a:ext cx="3059029"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Consider serious pathology</a:t>
          </a:r>
        </a:p>
      </dsp:txBody>
      <dsp:txXfrm>
        <a:off x="7839673" y="31769"/>
        <a:ext cx="2995491" cy="1021147"/>
      </dsp:txXfrm>
    </dsp:sp>
    <dsp:sp modelId="{5839F315-8214-0A4B-A413-26FA00564EB0}">
      <dsp:nvSpPr>
        <dsp:cNvPr id="0" name=""/>
        <dsp:cNvSpPr/>
      </dsp:nvSpPr>
      <dsp:spPr>
        <a:xfrm rot="19882694">
          <a:off x="6581661" y="1978178"/>
          <a:ext cx="1272977" cy="42365"/>
        </a:xfrm>
        <a:custGeom>
          <a:avLst/>
          <a:gdLst/>
          <a:ahLst/>
          <a:cxnLst/>
          <a:rect l="0" t="0" r="0" b="0"/>
          <a:pathLst>
            <a:path>
              <a:moveTo>
                <a:pt x="0" y="21182"/>
              </a:moveTo>
              <a:lnTo>
                <a:pt x="1272977" y="21182"/>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7186325" y="1967537"/>
        <a:ext cx="63648" cy="63648"/>
      </dsp:txXfrm>
    </dsp:sp>
    <dsp:sp modelId="{C8AC4510-3853-C549-9EFA-400C90512C93}">
      <dsp:nvSpPr>
        <dsp:cNvPr id="0" name=""/>
        <dsp:cNvSpPr/>
      </dsp:nvSpPr>
      <dsp:spPr>
        <a:xfrm>
          <a:off x="7776860" y="1152124"/>
          <a:ext cx="3059029"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Respond to psychosocial factors</a:t>
          </a:r>
        </a:p>
      </dsp:txBody>
      <dsp:txXfrm>
        <a:off x="7808629" y="1183893"/>
        <a:ext cx="2995491" cy="1021147"/>
      </dsp:txXfrm>
    </dsp:sp>
    <dsp:sp modelId="{0861E429-EC59-7F44-AB79-1797920A7FF3}">
      <dsp:nvSpPr>
        <dsp:cNvPr id="0" name=""/>
        <dsp:cNvSpPr/>
      </dsp:nvSpPr>
      <dsp:spPr>
        <a:xfrm rot="1553383">
          <a:off x="6597109" y="2554244"/>
          <a:ext cx="1242081" cy="42365"/>
        </a:xfrm>
        <a:custGeom>
          <a:avLst/>
          <a:gdLst/>
          <a:ahLst/>
          <a:cxnLst/>
          <a:rect l="0" t="0" r="0" b="0"/>
          <a:pathLst>
            <a:path>
              <a:moveTo>
                <a:pt x="0" y="21182"/>
              </a:moveTo>
              <a:lnTo>
                <a:pt x="1242081" y="21182"/>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7187097" y="2544375"/>
        <a:ext cx="62104" cy="62104"/>
      </dsp:txXfrm>
    </dsp:sp>
    <dsp:sp modelId="{D1427A4E-8413-904E-8817-465527C9B486}">
      <dsp:nvSpPr>
        <dsp:cNvPr id="0" name=""/>
        <dsp:cNvSpPr/>
      </dsp:nvSpPr>
      <dsp:spPr>
        <a:xfrm>
          <a:off x="7776860" y="2304256"/>
          <a:ext cx="3077425"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1FB83"/>
              </a:solidFill>
              <a:latin typeface="Arial" panose="020B0604020202020204" pitchFamily="34" charset="0"/>
              <a:cs typeface="Arial" panose="020B0604020202020204" pitchFamily="34" charset="0"/>
            </a:rPr>
            <a:t>Adjust physical and/or </a:t>
          </a:r>
          <a:br>
            <a:rPr lang="en-AU" sz="1600" b="1" kern="1200" dirty="0">
              <a:solidFill>
                <a:srgbClr val="F1FB83"/>
              </a:solidFill>
              <a:latin typeface="Arial" panose="020B0604020202020204" pitchFamily="34" charset="0"/>
              <a:cs typeface="Arial" panose="020B0604020202020204" pitchFamily="34" charset="0"/>
            </a:rPr>
          </a:br>
          <a:r>
            <a:rPr lang="en-AU" sz="1600" b="1" kern="1200" dirty="0">
              <a:solidFill>
                <a:srgbClr val="F1FB83"/>
              </a:solidFill>
              <a:latin typeface="Arial" panose="020B0604020202020204" pitchFamily="34" charset="0"/>
              <a:cs typeface="Arial" panose="020B0604020202020204" pitchFamily="34" charset="0"/>
            </a:rPr>
            <a:t>psychological therapies, </a:t>
          </a:r>
          <a:br>
            <a:rPr lang="en-AU" sz="1600" b="1" kern="1200" dirty="0">
              <a:solidFill>
                <a:srgbClr val="F1FB83"/>
              </a:solidFill>
              <a:latin typeface="Arial" panose="020B0604020202020204" pitchFamily="34" charset="0"/>
              <a:cs typeface="Arial" panose="020B0604020202020204" pitchFamily="34" charset="0"/>
            </a:rPr>
          </a:br>
          <a:r>
            <a:rPr lang="en-AU" sz="1600" b="1" kern="1200" dirty="0">
              <a:solidFill>
                <a:srgbClr val="F1FB83"/>
              </a:solidFill>
              <a:latin typeface="Arial" panose="020B0604020202020204" pitchFamily="34" charset="0"/>
              <a:cs typeface="Arial" panose="020B0604020202020204" pitchFamily="34" charset="0"/>
            </a:rPr>
            <a:t>and pain medicines</a:t>
          </a:r>
          <a:endParaRPr lang="en-GB" sz="1600" b="1" kern="1200" dirty="0">
            <a:solidFill>
              <a:srgbClr val="F1FB83"/>
            </a:solidFill>
            <a:latin typeface="Arial" panose="020B0604020202020204" pitchFamily="34" charset="0"/>
            <a:cs typeface="Arial" panose="020B0604020202020204" pitchFamily="34" charset="0"/>
          </a:endParaRPr>
        </a:p>
      </dsp:txBody>
      <dsp:txXfrm>
        <a:off x="7808629" y="2336025"/>
        <a:ext cx="3013887" cy="1021147"/>
      </dsp:txXfrm>
    </dsp:sp>
    <dsp:sp modelId="{40414158-FA14-43BF-8ABC-C64485DB6FA3}">
      <dsp:nvSpPr>
        <dsp:cNvPr id="0" name=""/>
        <dsp:cNvSpPr/>
      </dsp:nvSpPr>
      <dsp:spPr>
        <a:xfrm>
          <a:off x="7811353" y="3456387"/>
          <a:ext cx="3077425" cy="1084685"/>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1FB83"/>
              </a:solidFill>
              <a:latin typeface="Arial" panose="020B0604020202020204" pitchFamily="34" charset="0"/>
              <a:cs typeface="Arial" panose="020B0604020202020204" pitchFamily="34" charset="0"/>
            </a:rPr>
            <a:t>Repeat patient education and advice to self-manage</a:t>
          </a:r>
          <a:endParaRPr lang="en-GB" sz="1600" b="1" kern="1200" dirty="0">
            <a:solidFill>
              <a:srgbClr val="F1FB83"/>
            </a:solidFill>
            <a:latin typeface="Arial" panose="020B0604020202020204" pitchFamily="34" charset="0"/>
            <a:cs typeface="Arial" panose="020B0604020202020204" pitchFamily="34" charset="0"/>
          </a:endParaRPr>
        </a:p>
      </dsp:txBody>
      <dsp:txXfrm>
        <a:off x="7843122" y="3488156"/>
        <a:ext cx="3013887" cy="102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793A-DBC7-A44F-9ECE-1ACA38ADABFC}">
      <dsp:nvSpPr>
        <dsp:cNvPr id="0" name=""/>
        <dsp:cNvSpPr/>
      </dsp:nvSpPr>
      <dsp:spPr>
        <a:xfrm>
          <a:off x="2493" y="1245380"/>
          <a:ext cx="4777081" cy="1693880"/>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1FB83"/>
              </a:solidFill>
              <a:latin typeface="Arial" panose="020B0604020202020204" pitchFamily="34" charset="0"/>
              <a:cs typeface="Arial" panose="020B0604020202020204" pitchFamily="34" charset="0"/>
            </a:rPr>
            <a:t>Referral for persisting or worsening </a:t>
          </a:r>
          <a:br>
            <a:rPr lang="en-AU" sz="1600" b="1" kern="1200" dirty="0">
              <a:solidFill>
                <a:srgbClr val="F1FB83"/>
              </a:solidFill>
              <a:latin typeface="Arial" panose="020B0604020202020204" pitchFamily="34" charset="0"/>
              <a:cs typeface="Arial" panose="020B0604020202020204" pitchFamily="34" charset="0"/>
            </a:rPr>
          </a:br>
          <a:r>
            <a:rPr lang="en-AU" sz="1600" b="1" kern="1200" dirty="0">
              <a:solidFill>
                <a:srgbClr val="F1FB83"/>
              </a:solidFill>
              <a:latin typeface="Arial" panose="020B0604020202020204" pitchFamily="34" charset="0"/>
              <a:cs typeface="Arial" panose="020B0604020202020204" pitchFamily="34" charset="0"/>
            </a:rPr>
            <a:t>symptoms, or new concerning features </a:t>
          </a:r>
          <a:br>
            <a:rPr lang="en-AU" sz="1600" b="1" kern="1200" dirty="0">
              <a:solidFill>
                <a:srgbClr val="F1FB83"/>
              </a:solidFill>
              <a:latin typeface="Arial" panose="020B0604020202020204" pitchFamily="34" charset="0"/>
              <a:cs typeface="Arial" panose="020B0604020202020204" pitchFamily="34" charset="0"/>
            </a:rPr>
          </a:br>
          <a:br>
            <a:rPr lang="en-AU" sz="1600" b="1" kern="1200" dirty="0">
              <a:solidFill>
                <a:srgbClr val="F1FB83"/>
              </a:solidFill>
              <a:latin typeface="Arial" panose="020B0604020202020204" pitchFamily="34" charset="0"/>
              <a:cs typeface="Arial" panose="020B0604020202020204" pitchFamily="34" charset="0"/>
            </a:rPr>
          </a:br>
          <a:r>
            <a:rPr lang="en-AU" sz="1600" b="1" kern="1200" dirty="0">
              <a:solidFill>
                <a:srgbClr val="F1FB83"/>
              </a:solidFill>
              <a:latin typeface="Arial" panose="020B0604020202020204" pitchFamily="34" charset="0"/>
              <a:cs typeface="Arial" panose="020B0604020202020204" pitchFamily="34" charset="0"/>
            </a:rPr>
            <a:t>(according to individual need)</a:t>
          </a:r>
          <a:endParaRPr lang="en-GB" sz="1600" b="1" kern="1200" dirty="0">
            <a:solidFill>
              <a:srgbClr val="F1FB83"/>
            </a:solidFill>
            <a:latin typeface="Arial" panose="020B0604020202020204" pitchFamily="34" charset="0"/>
            <a:cs typeface="Arial" panose="020B0604020202020204" pitchFamily="34" charset="0"/>
          </a:endParaRPr>
        </a:p>
      </dsp:txBody>
      <dsp:txXfrm>
        <a:off x="52105" y="1294992"/>
        <a:ext cx="4677857" cy="1594656"/>
      </dsp:txXfrm>
    </dsp:sp>
    <dsp:sp modelId="{0B583BC8-38F1-4C4D-933C-521EAADFB474}">
      <dsp:nvSpPr>
        <dsp:cNvPr id="0" name=""/>
        <dsp:cNvSpPr/>
      </dsp:nvSpPr>
      <dsp:spPr>
        <a:xfrm rot="19457599">
          <a:off x="4622719" y="1568899"/>
          <a:ext cx="1668816" cy="72861"/>
        </a:xfrm>
        <a:custGeom>
          <a:avLst/>
          <a:gdLst/>
          <a:ahLst/>
          <a:cxnLst/>
          <a:rect l="0" t="0" r="0" b="0"/>
          <a:pathLst>
            <a:path>
              <a:moveTo>
                <a:pt x="0" y="36430"/>
              </a:moveTo>
              <a:lnTo>
                <a:pt x="1668816" y="36430"/>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15407" y="1563609"/>
        <a:ext cx="83440" cy="83440"/>
      </dsp:txXfrm>
    </dsp:sp>
    <dsp:sp modelId="{EE439060-96D2-2848-8F12-759D11657D29}">
      <dsp:nvSpPr>
        <dsp:cNvPr id="0" name=""/>
        <dsp:cNvSpPr/>
      </dsp:nvSpPr>
      <dsp:spPr>
        <a:xfrm>
          <a:off x="6134680" y="271398"/>
          <a:ext cx="4777081" cy="1693880"/>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Integrated multidisciplinary approach </a:t>
          </a:r>
        </a:p>
        <a:p>
          <a:pPr marL="0" lvl="0" indent="0" algn="ctr" defTabSz="711200">
            <a:lnSpc>
              <a:spcPct val="90000"/>
            </a:lnSpc>
            <a:spcBef>
              <a:spcPct val="0"/>
            </a:spcBef>
            <a:spcAft>
              <a:spcPct val="35000"/>
            </a:spcAft>
            <a:buNone/>
          </a:pPr>
          <a:endParaRPr lang="en-GB" sz="1600" b="1" kern="1200" dirty="0">
            <a:solidFill>
              <a:srgbClr val="F1FB83"/>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kern="1200" dirty="0">
              <a:solidFill>
                <a:srgbClr val="F1FB83"/>
              </a:solidFill>
              <a:latin typeface="Arial" panose="020B0604020202020204" pitchFamily="34" charset="0"/>
              <a:cs typeface="Arial" panose="020B0604020202020204" pitchFamily="34" charset="0"/>
            </a:rPr>
            <a:t>(e.g. multidisc pain clinic)</a:t>
          </a:r>
        </a:p>
      </dsp:txBody>
      <dsp:txXfrm>
        <a:off x="6184292" y="321010"/>
        <a:ext cx="4677857" cy="1594656"/>
      </dsp:txXfrm>
    </dsp:sp>
    <dsp:sp modelId="{0861E429-EC59-7F44-AB79-1797920A7FF3}">
      <dsp:nvSpPr>
        <dsp:cNvPr id="0" name=""/>
        <dsp:cNvSpPr/>
      </dsp:nvSpPr>
      <dsp:spPr>
        <a:xfrm rot="2142401">
          <a:off x="4622719" y="2542880"/>
          <a:ext cx="1668816" cy="72861"/>
        </a:xfrm>
        <a:custGeom>
          <a:avLst/>
          <a:gdLst/>
          <a:ahLst/>
          <a:cxnLst/>
          <a:rect l="0" t="0" r="0" b="0"/>
          <a:pathLst>
            <a:path>
              <a:moveTo>
                <a:pt x="0" y="36430"/>
              </a:moveTo>
              <a:lnTo>
                <a:pt x="1668816" y="36430"/>
              </a:lnTo>
            </a:path>
          </a:pathLst>
        </a:custGeom>
        <a:noFill/>
        <a:ln w="12700" cap="flat" cmpd="sng" algn="ctr">
          <a:solidFill>
            <a:srgbClr val="006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15407" y="2537590"/>
        <a:ext cx="83440" cy="83440"/>
      </dsp:txXfrm>
    </dsp:sp>
    <dsp:sp modelId="{D1427A4E-8413-904E-8817-465527C9B486}">
      <dsp:nvSpPr>
        <dsp:cNvPr id="0" name=""/>
        <dsp:cNvSpPr/>
      </dsp:nvSpPr>
      <dsp:spPr>
        <a:xfrm>
          <a:off x="6134680" y="2219361"/>
          <a:ext cx="4805810" cy="1693880"/>
        </a:xfrm>
        <a:prstGeom prst="roundRect">
          <a:avLst>
            <a:gd name="adj" fmla="val 10000"/>
          </a:avLst>
        </a:prstGeom>
        <a:solidFill>
          <a:srgbClr val="006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1FB83"/>
              </a:solidFill>
              <a:latin typeface="Arial" panose="020B0604020202020204" pitchFamily="34" charset="0"/>
              <a:cs typeface="Arial" panose="020B0604020202020204" pitchFamily="34" charset="0"/>
            </a:rPr>
            <a:t>Appropriate medical, surgical </a:t>
          </a:r>
          <a:br>
            <a:rPr lang="en-AU" sz="1600" b="1" kern="1200" dirty="0">
              <a:solidFill>
                <a:srgbClr val="F1FB83"/>
              </a:solidFill>
              <a:latin typeface="Arial" panose="020B0604020202020204" pitchFamily="34" charset="0"/>
              <a:cs typeface="Arial" panose="020B0604020202020204" pitchFamily="34" charset="0"/>
            </a:rPr>
          </a:br>
          <a:r>
            <a:rPr lang="en-AU" sz="1600" b="1" kern="1200" dirty="0">
              <a:solidFill>
                <a:srgbClr val="F1FB83"/>
              </a:solidFill>
              <a:latin typeface="Arial" panose="020B0604020202020204" pitchFamily="34" charset="0"/>
              <a:cs typeface="Arial" panose="020B0604020202020204" pitchFamily="34" charset="0"/>
            </a:rPr>
            <a:t>or allied health referral</a:t>
          </a:r>
          <a:endParaRPr lang="en-GB" sz="1600" b="1" kern="1200" dirty="0">
            <a:solidFill>
              <a:srgbClr val="F1FB83"/>
            </a:solidFill>
            <a:latin typeface="Arial" panose="020B0604020202020204" pitchFamily="34" charset="0"/>
            <a:cs typeface="Arial" panose="020B0604020202020204" pitchFamily="34" charset="0"/>
          </a:endParaRPr>
        </a:p>
      </dsp:txBody>
      <dsp:txXfrm>
        <a:off x="6184292" y="2268973"/>
        <a:ext cx="4706586" cy="15946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D4C03B5-7D07-6142-87B9-5C6E10C52C29}" type="datetimeFigureOut">
              <a:rPr lang="en-US" smtClean="0"/>
              <a:t>3/15/2023</a:t>
            </a:fld>
            <a:endParaRPr lang="en-US" dirty="0"/>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dirty="0"/>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15/03/2023</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Trebuchet MS Regular" panose="020B0603020202020204" pitchFamily="34" charset="0"/>
        <a:ea typeface="+mn-ea"/>
        <a:cs typeface="+mn-cs"/>
      </a:defRPr>
    </a:lvl1pPr>
    <a:lvl2pPr marL="609585" algn="l" defTabSz="1219170" rtl="0" eaLnBrk="1" latinLnBrk="0" hangingPunct="1">
      <a:defRPr sz="1600" b="0" i="0" kern="1200">
        <a:solidFill>
          <a:schemeClr val="tx1"/>
        </a:solidFill>
        <a:latin typeface="Trebuchet MS Regular" panose="020B0603020202020204" pitchFamily="34" charset="0"/>
        <a:ea typeface="+mn-ea"/>
        <a:cs typeface="+mn-cs"/>
      </a:defRPr>
    </a:lvl2pPr>
    <a:lvl3pPr marL="1219170" algn="l" defTabSz="1219170" rtl="0" eaLnBrk="1" latinLnBrk="0" hangingPunct="1">
      <a:defRPr sz="1600" b="0" i="0" kern="1200">
        <a:solidFill>
          <a:schemeClr val="tx1"/>
        </a:solidFill>
        <a:latin typeface="Trebuchet MS Regular" panose="020B0603020202020204" pitchFamily="34" charset="0"/>
        <a:ea typeface="+mn-ea"/>
        <a:cs typeface="+mn-cs"/>
      </a:defRPr>
    </a:lvl3pPr>
    <a:lvl4pPr marL="1828754" algn="l" defTabSz="1219170" rtl="0" eaLnBrk="1" latinLnBrk="0" hangingPunct="1">
      <a:defRPr sz="1600" b="0" i="0" kern="1200">
        <a:solidFill>
          <a:schemeClr val="tx1"/>
        </a:solidFill>
        <a:latin typeface="Trebuchet MS Regular" panose="020B0603020202020204" pitchFamily="34" charset="0"/>
        <a:ea typeface="+mn-ea"/>
        <a:cs typeface="+mn-cs"/>
      </a:defRPr>
    </a:lvl4pPr>
    <a:lvl5pPr marL="2438339" algn="l" defTabSz="1219170" rtl="0" eaLnBrk="1" latinLnBrk="0" hangingPunct="1">
      <a:defRPr sz="1600" b="0" i="0" kern="1200">
        <a:solidFill>
          <a:schemeClr val="tx1"/>
        </a:solidFill>
        <a:latin typeface="Trebuchet MS Regular" panose="020B0603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Rw9AiJC2Ck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3ksWhg5btM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uXL0uum_qo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48utqu_xeC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000" b="0" dirty="0"/>
              <a:t>In September 2022, the Australian Commission on Safety and Quality in Health Care (the Commission) released the </a:t>
            </a:r>
            <a:r>
              <a:rPr lang="en-AU" sz="1000" b="0" i="1" dirty="0"/>
              <a:t>Low Back Pain Clinical Care Standard.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000"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000" b="0" dirty="0"/>
              <a:t>This PowerPoint </a:t>
            </a:r>
            <a:r>
              <a:rPr lang="en-AU" sz="1100" b="0" baseline="0" dirty="0">
                <a:latin typeface="Arial" panose="020B0604020202020204" pitchFamily="34" charset="0"/>
              </a:rPr>
              <a:t>has</a:t>
            </a:r>
            <a:r>
              <a:rPr lang="en-AU" sz="1000" b="0" dirty="0"/>
              <a:t> been developed to raise awareness of the new </a:t>
            </a:r>
            <a:r>
              <a:rPr lang="en-AU" sz="1000" b="0" i="0" dirty="0"/>
              <a:t>Standard</a:t>
            </a:r>
            <a:r>
              <a:rPr lang="en-AU" sz="1000" b="0" i="1" dirty="0"/>
              <a:t> </a:t>
            </a:r>
            <a:r>
              <a:rPr lang="en-AU" sz="1000" b="0" dirty="0"/>
              <a:t>and support Primary Health Networks to facilitate multidisciplinary education sessions on low back pain.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000"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000" b="0" dirty="0"/>
              <a:t>Slides and notes can be adapted to reflect local priorities and audience interests. Incorporating information on local pathways and services may increase relevance and engagement.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b="0"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427578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The Low Back Pain Clinical Care Standard includes 8 quality statements with indicators to help clinicians and healthcare services with quality improvement activities</a:t>
            </a:r>
            <a:r>
              <a:rPr lang="en-AU" sz="1100" b="0" i="0" kern="1200" dirty="0">
                <a:solidFill>
                  <a:schemeClr val="tx1"/>
                </a:solidFill>
                <a:effectLst/>
                <a:latin typeface="Arial" panose="020B0604020202020204" pitchFamily="34" charset="0"/>
                <a:ea typeface="+mn-ea"/>
                <a:cs typeface="Arial" panose="020B0604020202020204" pitchFamily="34" charset="0"/>
              </a:rPr>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Note </a:t>
            </a:r>
            <a:r>
              <a:rPr lang="en-AU" sz="1100" b="0" i="0" kern="1200" dirty="0">
                <a:solidFill>
                  <a:schemeClr val="tx1"/>
                </a:solidFill>
                <a:effectLst/>
                <a:latin typeface="Arial" panose="020B0604020202020204" pitchFamily="34" charset="0"/>
                <a:ea typeface="+mn-ea"/>
                <a:cs typeface="Arial" panose="020B0604020202020204" pitchFamily="34" charset="0"/>
              </a:rPr>
              <a:t>– The quality statements are provided as optional additional slides 24 – 32 if you would like to go into any of the components of care in more detail.</a:t>
            </a: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23045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quality statements cover three key areas</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Firstly, clinicians need to confidently identify </a:t>
            </a:r>
            <a:r>
              <a:rPr lang="en-AU" sz="1100" b="1" dirty="0">
                <a:effectLst/>
                <a:latin typeface="Arial" panose="020B0604020202020204" pitchFamily="34" charset="0"/>
                <a:ea typeface="Calibri" panose="020F0502020204030204" pitchFamily="34" charset="0"/>
                <a:cs typeface="Arial" panose="020B0604020202020204" pitchFamily="34" charset="0"/>
              </a:rPr>
              <a:t>signs of serious underlying pathology</a:t>
            </a:r>
            <a:r>
              <a:rPr lang="en-AU" sz="1100" dirty="0">
                <a:effectLst/>
                <a:latin typeface="Arial" panose="020B0604020202020204" pitchFamily="34" charset="0"/>
                <a:ea typeface="Calibri" panose="020F0502020204030204" pitchFamily="34" charset="0"/>
                <a:cs typeface="Arial" panose="020B0604020202020204" pitchFamily="34" charset="0"/>
              </a:rPr>
              <a:t> and know when to act on these - this is where imaging and referral may be appropriate</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cs typeface="Arial" panose="020B0604020202020204" pitchFamily="34" charset="0"/>
              </a:rPr>
              <a:t>But it is important to remember that more than 95% of cases of low back pain do not have a serious underlying cause.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3799082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To support clinicians to identify or rule out serious pathology, the Standard includes quality statements</a:t>
            </a:r>
            <a:r>
              <a:rPr lang="en-AU" sz="1100" b="1" dirty="0">
                <a:effectLst/>
                <a:latin typeface="Arial" panose="020B0604020202020204" pitchFamily="34" charset="0"/>
                <a:ea typeface="Calibri" panose="020F050202020403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outlining: </a:t>
            </a:r>
          </a:p>
          <a:p>
            <a:pPr marL="742950" lvl="1" indent="-285750">
              <a:lnSpc>
                <a:spcPct val="107000"/>
              </a:lnSpc>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initial clinical assessment to screen for serious pathology – including a targeted history</a:t>
            </a:r>
          </a:p>
          <a:p>
            <a:pPr marL="742950" lvl="1" indent="-285750">
              <a:lnSpc>
                <a:spcPct val="107000"/>
              </a:lnSpc>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need for early and appropriate referral for imaging for patients with suspected serious pathology </a:t>
            </a:r>
          </a:p>
          <a:p>
            <a:pPr marL="742950" lvl="1" indent="-285750">
              <a:lnSpc>
                <a:spcPct val="107000"/>
              </a:lnSpc>
              <a:spcAft>
                <a:spcPts val="800"/>
              </a:spcAft>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indications for emergency assessment or referral.</a:t>
            </a:r>
          </a:p>
          <a:p>
            <a:pPr marL="457200" lvl="1" indent="0">
              <a:lnSpc>
                <a:spcPct val="107000"/>
              </a:lnSpc>
              <a:spcAft>
                <a:spcPts val="800"/>
              </a:spcAft>
              <a:buFont typeface="Calibri" panose="020F0502020204030204" pitchFamily="34" charset="0"/>
              <a:buNone/>
            </a:pP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alibri" panose="020F0502020204030204" pitchFamily="34" charset="0"/>
              <a:buNone/>
            </a:pPr>
            <a:r>
              <a:rPr lang="en-AU" sz="1100" b="1" dirty="0">
                <a:effectLst/>
                <a:latin typeface="Arial" panose="020B0604020202020204" pitchFamily="34" charset="0"/>
                <a:ea typeface="Calibri" panose="020F0502020204030204" pitchFamily="34" charset="0"/>
                <a:cs typeface="Arial" panose="020B0604020202020204" pitchFamily="34" charset="0"/>
              </a:rPr>
              <a:t>Note - </a:t>
            </a:r>
            <a:r>
              <a:rPr lang="en-AU" sz="1100" b="0" dirty="0">
                <a:effectLst/>
                <a:latin typeface="Arial" panose="020B0604020202020204" pitchFamily="34" charset="0"/>
                <a:ea typeface="Calibri" panose="020F0502020204030204" pitchFamily="34" charset="0"/>
                <a:cs typeface="Arial" panose="020B0604020202020204" pitchFamily="34" charset="0"/>
              </a:rPr>
              <a:t>T</a:t>
            </a:r>
            <a:r>
              <a:rPr lang="en-AU" sz="1100" dirty="0">
                <a:effectLst/>
                <a:latin typeface="Arial" panose="020B0604020202020204" pitchFamily="34" charset="0"/>
                <a:ea typeface="Calibri" panose="020F0502020204030204" pitchFamily="34" charset="0"/>
                <a:cs typeface="Arial" panose="020B0604020202020204" pitchFamily="34" charset="0"/>
              </a:rPr>
              <a:t>o explore related quality statements in more detail, move slides 24 (Quality Statement 1) and slide 26 (Quality Statement 3) here. </a:t>
            </a:r>
          </a:p>
          <a:p>
            <a:endParaRPr lang="en-AU" sz="1200" b="0" i="0" kern="1200" dirty="0">
              <a:solidFill>
                <a:schemeClr val="tx1"/>
              </a:solidFill>
              <a:effectLst/>
              <a:latin typeface="Trebuchet MS Regular" panose="020B0603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427621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latin typeface="Arial" panose="020B0604020202020204" pitchFamily="34" charset="0"/>
                <a:cs typeface="Arial" panose="020B0604020202020204" pitchFamily="34" charset="0"/>
              </a:rPr>
              <a:t>OPTIONAL VIDEO (1.46 minutes)</a:t>
            </a:r>
          </a:p>
          <a:p>
            <a:endParaRPr lang="en-AU" sz="1100" b="1" dirty="0">
              <a:latin typeface="Arial" panose="020B0604020202020204" pitchFamily="34" charset="0"/>
              <a:cs typeface="Arial" panose="020B0604020202020204" pitchFamily="34" charset="0"/>
            </a:endParaRPr>
          </a:p>
          <a:p>
            <a:r>
              <a:rPr lang="en-AU" sz="1100" b="0" dirty="0">
                <a:latin typeface="Arial" panose="020B0604020202020204" pitchFamily="34" charset="0"/>
                <a:cs typeface="Arial" panose="020B0604020202020204" pitchFamily="34" charset="0"/>
              </a:rPr>
              <a:t>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the image (or follow the link below) to hear Musculoskeletal Physiotherapist Professor Peter O’Sullivan discuss some of the risks associated with inappropriate use of imaging for patients without signs of serious pathology.</a:t>
            </a:r>
          </a:p>
          <a:p>
            <a:endParaRPr lang="en-AU" sz="11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https://youtu.be/Rw9AiJC2Ckw</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13</a:t>
            </a:fld>
            <a:endParaRPr lang="en-AU" dirty="0"/>
          </a:p>
        </p:txBody>
      </p:sp>
    </p:spTree>
    <p:extLst>
      <p:ext uri="{BB962C8B-B14F-4D97-AF65-F5344CB8AC3E}">
        <p14:creationId xmlns:p14="http://schemas.microsoft.com/office/powerpoint/2010/main" val="61368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Once a potentially serious cause has been ruled out, the Standard recommends adopting a more conservative approach with relatively simple measures</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evidence shows us that good patient education, reassurance and advice to stay active</a:t>
            </a:r>
            <a:r>
              <a:rPr lang="en-AU" sz="1100" b="1" dirty="0">
                <a:effectLst/>
                <a:latin typeface="Arial" panose="020B0604020202020204" pitchFamily="34" charset="0"/>
                <a:ea typeface="Calibri" panose="020F0502020204030204" pitchFamily="34" charset="0"/>
                <a:cs typeface="Arial" panose="020B0604020202020204" pitchFamily="34" charset="0"/>
              </a:rPr>
              <a:t> </a:t>
            </a:r>
            <a:r>
              <a:rPr lang="en-AU" sz="1100" b="0" dirty="0">
                <a:effectLst/>
                <a:latin typeface="Arial" panose="020B0604020202020204" pitchFamily="34" charset="0"/>
                <a:ea typeface="Calibri" panose="020F0502020204030204" pitchFamily="34" charset="0"/>
                <a:cs typeface="Arial" panose="020B0604020202020204" pitchFamily="34" charset="0"/>
              </a:rPr>
              <a:t>are vital</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Many patients will need little more than education and advice, but it is important to consider their individual situation including any psychosocial factors that may affect their recovery</a:t>
            </a:r>
          </a:p>
        </p:txBody>
      </p:sp>
      <p:sp>
        <p:nvSpPr>
          <p:cNvPr id="4" name="Slide Number Placeholder 3"/>
          <p:cNvSpPr>
            <a:spLocks noGrp="1"/>
          </p:cNvSpPr>
          <p:nvPr>
            <p:ph type="sldNum" sz="quarter" idx="5"/>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45205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AU" sz="1100" dirty="0">
                <a:effectLst/>
                <a:latin typeface="Arial" panose="020B0604020202020204" pitchFamily="34" charset="0"/>
                <a:ea typeface="Calibri" panose="020F0502020204030204" pitchFamily="34" charset="0"/>
                <a:cs typeface="Arial" panose="020B0604020202020204" pitchFamily="34" charset="0"/>
              </a:rPr>
              <a:t>The Standard outlines: </a:t>
            </a:r>
          </a:p>
          <a:p>
            <a:pPr marL="171450" lvl="0" indent="-171450">
              <a:lnSpc>
                <a:spcPct val="107000"/>
              </a:lnSpc>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need to support</a:t>
            </a:r>
            <a:r>
              <a:rPr lang="en-AU" sz="1100" b="1" dirty="0">
                <a:effectLst/>
                <a:latin typeface="Arial" panose="020B0604020202020204" pitchFamily="34" charset="0"/>
                <a:ea typeface="Calibri" panose="020F050202020403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patients to stay active, maximise function, and limit the impact of pain on their daily life  </a:t>
            </a:r>
          </a:p>
          <a:p>
            <a:pPr marL="171450" lvl="0" indent="-171450">
              <a:lnSpc>
                <a:spcPct val="107000"/>
              </a:lnSpc>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importance of psychosocial assessment to help identify risk of poor functional outcomes </a:t>
            </a:r>
          </a:p>
          <a:p>
            <a:pPr marL="171450" lvl="0" indent="-171450">
              <a:lnSpc>
                <a:spcPct val="107000"/>
              </a:lnSpc>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The need for individualised information, advice and</a:t>
            </a:r>
            <a:r>
              <a:rPr lang="en-AU" sz="1100" b="1" dirty="0">
                <a:effectLst/>
                <a:latin typeface="Arial" panose="020B0604020202020204" pitchFamily="34" charset="0"/>
                <a:ea typeface="Calibri" panose="020F050202020403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reassurance so that people feel confident about managing their pain and getting the support they need.</a:t>
            </a:r>
          </a:p>
          <a:p>
            <a:endParaRPr lang="en-AU" sz="1200" b="0" i="0" kern="1200" dirty="0">
              <a:solidFill>
                <a:schemeClr val="tx1"/>
              </a:solidFill>
              <a:effectLst/>
              <a:latin typeface="Trebuchet MS Regular" panose="020B060302020202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100" b="1" dirty="0">
                <a:effectLst/>
                <a:latin typeface="Arial" panose="020B0604020202020204" pitchFamily="34" charset="0"/>
                <a:ea typeface="Calibri" panose="020F0502020204030204" pitchFamily="34" charset="0"/>
                <a:cs typeface="Arial" panose="020B0604020202020204" pitchFamily="34" charset="0"/>
              </a:rPr>
              <a:t>Note - </a:t>
            </a:r>
            <a:r>
              <a:rPr lang="en-AU" sz="1100" dirty="0">
                <a:effectLst/>
                <a:latin typeface="Arial" panose="020B0604020202020204" pitchFamily="34" charset="0"/>
                <a:ea typeface="Calibri" panose="020F0502020204030204" pitchFamily="34" charset="0"/>
                <a:cs typeface="Arial" panose="020B0604020202020204" pitchFamily="34" charset="0"/>
              </a:rPr>
              <a:t>To explore related quality statements in more detail, move slides 25 (Quality Statement 2), slide 27 (Quality Statement 4), slide 28 (Quality Statement 5) and slide 29 (Quality Statement 6) here.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45481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latin typeface="Arial" panose="020B0604020202020204" pitchFamily="34" charset="0"/>
                <a:cs typeface="Arial" panose="020B0604020202020204" pitchFamily="34" charset="0"/>
              </a:rPr>
              <a:t>OPTIONAL VIDEO (2.22 minutes)</a:t>
            </a:r>
          </a:p>
          <a:p>
            <a:endParaRPr lang="en-AU" sz="1100" b="1" dirty="0">
              <a:latin typeface="Arial" panose="020B0604020202020204" pitchFamily="34" charset="0"/>
              <a:cs typeface="Arial" panose="020B0604020202020204" pitchFamily="34" charset="0"/>
            </a:endParaRPr>
          </a:p>
          <a:p>
            <a:r>
              <a:rPr lang="en-AU" sz="1100" b="0" dirty="0">
                <a:latin typeface="Arial" panose="020B0604020202020204" pitchFamily="34" charset="0"/>
                <a:cs typeface="Arial" panose="020B0604020202020204" pitchFamily="34" charset="0"/>
              </a:rPr>
              <a:t>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the image (or follow the link below) to hear Clinical Psychologist Professor Michael Nicholas explain the importance of psychosocial assessment and management of low back pain.</a:t>
            </a:r>
          </a:p>
          <a:p>
            <a:endParaRPr lang="en-AU" sz="11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https://youtu.be/3ksWhg5btMA</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endParaRPr lang="en-AU" sz="1100" b="0" dirty="0">
              <a:latin typeface="Arial" panose="020B0604020202020204" pitchFamily="34" charset="0"/>
              <a:cs typeface="Arial" panose="020B0604020202020204" pitchFamily="34" charset="0"/>
            </a:endParaRPr>
          </a:p>
          <a:p>
            <a:endParaRPr lang="en-AU" b="1"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16</a:t>
            </a:fld>
            <a:endParaRPr lang="en-AU" dirty="0"/>
          </a:p>
        </p:txBody>
      </p:sp>
    </p:spTree>
    <p:extLst>
      <p:ext uri="{BB962C8B-B14F-4D97-AF65-F5344CB8AC3E}">
        <p14:creationId xmlns:p14="http://schemas.microsoft.com/office/powerpoint/2010/main" val="353137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The Standard also covers the need to arrange follow-up to review and reassess patients that aren’t improving - reassuring patients that they will be checked again for serious causes if their symptoms progress.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a:effectLst/>
                <a:latin typeface="Arial" panose="020B0604020202020204" pitchFamily="34" charset="0"/>
                <a:ea typeface="Calibri" panose="020F0502020204030204" pitchFamily="34" charset="0"/>
                <a:cs typeface="Arial" panose="020B0604020202020204" pitchFamily="34" charset="0"/>
              </a:rPr>
              <a:t>Note - </a:t>
            </a:r>
            <a:r>
              <a:rPr lang="en-AU" sz="1100" dirty="0">
                <a:effectLst/>
                <a:latin typeface="Arial" panose="020B0604020202020204" pitchFamily="34" charset="0"/>
                <a:ea typeface="Calibri" panose="020F0502020204030204" pitchFamily="34" charset="0"/>
                <a:cs typeface="Arial" panose="020B0604020202020204" pitchFamily="34" charset="0"/>
              </a:rPr>
              <a:t>To explore related quality statements in more detail, move slides 31 (Quality Statement 8).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17</a:t>
            </a:fld>
            <a:endParaRPr lang="en-AU" dirty="0"/>
          </a:p>
        </p:txBody>
      </p:sp>
    </p:spTree>
    <p:extLst>
      <p:ext uri="{BB962C8B-B14F-4D97-AF65-F5344CB8AC3E}">
        <p14:creationId xmlns:p14="http://schemas.microsoft.com/office/powerpoint/2010/main" val="32389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AU" sz="1100" dirty="0">
                <a:effectLst/>
                <a:latin typeface="Arial" panose="020B0604020202020204" pitchFamily="34" charset="0"/>
                <a:ea typeface="Calibri" panose="020F0502020204030204" pitchFamily="34" charset="0"/>
                <a:cs typeface="Arial" panose="020B0604020202020204" pitchFamily="34" charset="0"/>
              </a:rPr>
              <a:t>And that the appropriate referral will be made for patients with persisting or worsening symptoms, or new concerning features.</a:t>
            </a: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18</a:t>
            </a:fld>
            <a:endParaRPr lang="en-AU" dirty="0"/>
          </a:p>
        </p:txBody>
      </p:sp>
    </p:spTree>
    <p:extLst>
      <p:ext uri="{BB962C8B-B14F-4D97-AF65-F5344CB8AC3E}">
        <p14:creationId xmlns:p14="http://schemas.microsoft.com/office/powerpoint/2010/main" val="175608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defTabSz="1219170" rtl="0" eaLnBrk="1" latinLnBrk="0" hangingPunct="1">
              <a:lnSpc>
                <a:spcPct val="107000"/>
              </a:lnSpc>
              <a:spcAft>
                <a:spcPts val="800"/>
              </a:spcAft>
              <a:buFont typeface="Arial" panose="020B0604020202020204" pitchFamily="34" charset="0"/>
              <a:buChar char="•"/>
            </a:pPr>
            <a:r>
              <a:rPr lang="en-AU"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One of the goals of the Standard is to reduce the use of unnecessary interventions</a:t>
            </a:r>
          </a:p>
          <a:p>
            <a:pPr marL="171450" lvl="0" indent="-171450" algn="l" defTabSz="1219170" rtl="0" eaLnBrk="1" latinLnBrk="0" hangingPunct="1">
              <a:lnSpc>
                <a:spcPct val="107000"/>
              </a:lnSpc>
              <a:spcAft>
                <a:spcPts val="800"/>
              </a:spcAft>
              <a:buFont typeface="Arial" panose="020B0604020202020204" pitchFamily="34" charset="0"/>
              <a:buChar char="•"/>
            </a:pPr>
            <a:r>
              <a:rPr lang="en-AU"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increasing evidence of the unintended consequences and harms of unnecessary interventions, such as imaging and high-risk pain medicines</a:t>
            </a:r>
          </a:p>
          <a:p>
            <a:pPr marL="171450" lvl="0" indent="-171450" algn="l" defTabSz="1219170" rtl="0" eaLnBrk="1" latinLnBrk="0" hangingPunct="1">
              <a:lnSpc>
                <a:spcPct val="107000"/>
              </a:lnSpc>
              <a:spcAft>
                <a:spcPts val="800"/>
              </a:spcAft>
              <a:buFont typeface="Arial" panose="020B0604020202020204" pitchFamily="34" charset="0"/>
              <a:buChar char="•"/>
            </a:pPr>
            <a:r>
              <a:rPr lang="en-AU"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Standard emphasises the need to:</a:t>
            </a:r>
          </a:p>
          <a:p>
            <a:pPr marL="742950" lvl="1" indent="-285750">
              <a:lnSpc>
                <a:spcPct val="107000"/>
              </a:lnSpc>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Support patients in shared decision making</a:t>
            </a:r>
          </a:p>
          <a:p>
            <a:pPr marL="742950" lvl="1" indent="-285750">
              <a:lnSpc>
                <a:spcPct val="107000"/>
              </a:lnSpc>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Limit the routine use of imaging unless serious pathology is suspected. Not only are findings often poorly correlated with symptoms, they can contribute to unhelpful beliefs and behaviours</a:t>
            </a:r>
          </a:p>
          <a:p>
            <a:pPr marL="742950" lvl="1" indent="-285750">
              <a:lnSpc>
                <a:spcPct val="107000"/>
              </a:lnSpc>
              <a:spcAft>
                <a:spcPts val="600"/>
              </a:spcAft>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Ensure that pain medicines are used appropriately to avoid unnecessary side effects and the risk of dependence.</a:t>
            </a:r>
          </a:p>
          <a:p>
            <a:pPr marL="171450" indent="-17145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If we do these things well, we can prevent this very common and sometimes debilitating condition from becoming a long-term problem</a:t>
            </a:r>
            <a:r>
              <a:rPr lang="en-AU" sz="1200" dirty="0">
                <a:effectLst/>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endParaRPr lang="en-AU" sz="1200" dirty="0">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dirty="0">
                <a:solidFill>
                  <a:srgbClr val="00999E"/>
                </a:solidFill>
                <a:effectLst/>
                <a:highlight>
                  <a:srgbClr val="C0C0C0"/>
                </a:highlight>
                <a:latin typeface="Arial" panose="020B0604020202020204" pitchFamily="34" charset="0"/>
                <a:ea typeface="Calibri" panose="020F0502020204030204" pitchFamily="34" charset="0"/>
                <a:cs typeface="Arial" panose="020B0604020202020204" pitchFamily="34" charset="0"/>
              </a:rPr>
              <a:t>To explore related quality statements in more detail, move slide 25 (Quality Statement 2) and slide 30 (Quality Statement 7) here.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428957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Back pain is a problem experienced by a lot of people and encountered by many clinicians</a:t>
            </a:r>
            <a:endParaRPr lang="en-AU" sz="1100" dirty="0">
              <a:effectLst/>
              <a:latin typeface="Arial" panose="020B0604020202020204" pitchFamily="34" charset="0"/>
              <a:ea typeface="Calibri" panose="020F0502020204030204" pitchFamily="34" charset="0"/>
              <a:cs typeface="Calibri" panose="020F0502020204030204" pitchFamily="34" charset="0"/>
            </a:endParaRPr>
          </a:p>
          <a:p>
            <a:pPr marL="285750" lvl="0" indent="-285750">
              <a:lnSpc>
                <a:spcPct val="107000"/>
              </a:lnSpc>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Calibri" panose="020F0502020204030204" pitchFamily="34" charset="0"/>
              </a:rPr>
              <a:t>It is the leading cause of d</a:t>
            </a:r>
            <a:r>
              <a:rPr lang="en-AU" sz="1100" b="0" i="0" kern="1200" dirty="0">
                <a:solidFill>
                  <a:schemeClr val="tx1"/>
                </a:solidFill>
                <a:effectLst/>
                <a:latin typeface="Arial" panose="020B0604020202020204" pitchFamily="34" charset="0"/>
                <a:ea typeface="Calibri" panose="020F0502020204030204" pitchFamily="34" charset="0"/>
                <a:cs typeface="Calibri" panose="020F0502020204030204" pitchFamily="34" charset="0"/>
              </a:rPr>
              <a:t>isability worldwide, and that burden is increasing</a:t>
            </a:r>
          </a:p>
          <a:p>
            <a:pPr marL="285750" lvl="0" indent="-285750">
              <a:lnSpc>
                <a:spcPct val="107000"/>
              </a:lnSpc>
              <a:buFont typeface="Arial" panose="020B0604020202020204" pitchFamily="34" charset="0"/>
              <a:buChar char="•"/>
            </a:pPr>
            <a:r>
              <a:rPr lang="en-AU" sz="1100" b="0" i="0" kern="1200" dirty="0">
                <a:solidFill>
                  <a:schemeClr val="tx1"/>
                </a:solidFill>
                <a:effectLst/>
                <a:latin typeface="Arial" panose="020B0604020202020204" pitchFamily="34" charset="0"/>
                <a:ea typeface="Calibri" panose="020F0502020204030204" pitchFamily="34" charset="0"/>
                <a:cs typeface="Calibri" panose="020F0502020204030204" pitchFamily="34" charset="0"/>
              </a:rPr>
              <a:t>And in Australia, back pain is the number one cause of lost work productivity, e</a:t>
            </a:r>
            <a:r>
              <a:rPr lang="en-AU" sz="1100" dirty="0">
                <a:effectLst/>
                <a:latin typeface="Arial" panose="020B0604020202020204" pitchFamily="34" charset="0"/>
                <a:ea typeface="Calibri" panose="020F0502020204030204" pitchFamily="34" charset="0"/>
                <a:cs typeface="Calibri" panose="020F0502020204030204" pitchFamily="34" charset="0"/>
              </a:rPr>
              <a:t>arly retirement and income poverty.</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200553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latin typeface="Arial" panose="020B0604020202020204" pitchFamily="34" charset="0"/>
                <a:cs typeface="Arial" panose="020B0604020202020204" pitchFamily="34" charset="0"/>
              </a:rPr>
              <a:t>OPTIONAL VIDEO (0.58 minutes)</a:t>
            </a:r>
          </a:p>
          <a:p>
            <a:endParaRPr lang="en-AU" sz="1100" b="1" dirty="0">
              <a:latin typeface="Arial" panose="020B0604020202020204" pitchFamily="34" charset="0"/>
              <a:cs typeface="Arial" panose="020B0604020202020204" pitchFamily="34" charset="0"/>
            </a:endParaRPr>
          </a:p>
          <a:p>
            <a:r>
              <a:rPr lang="en-AU" sz="1100" b="0" dirty="0">
                <a:latin typeface="Arial" panose="020B0604020202020204" pitchFamily="34" charset="0"/>
                <a:cs typeface="Arial" panose="020B0604020202020204" pitchFamily="34" charset="0"/>
              </a:rPr>
              <a:t>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the image (or follow the link below) to hear General Practitioner Associate Professor Liz Marles discuss the use of pain medicines including opioid analgesics for low back pain and how they can be used effectively and safely to support recovery.</a:t>
            </a:r>
          </a:p>
          <a:p>
            <a:endParaRPr lang="en-AU" sz="11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https://youtu.be/uXL0uum_qos</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20</a:t>
            </a:fld>
            <a:endParaRPr lang="en-AU" dirty="0"/>
          </a:p>
        </p:txBody>
      </p:sp>
    </p:spTree>
    <p:extLst>
      <p:ext uri="{BB962C8B-B14F-4D97-AF65-F5344CB8AC3E}">
        <p14:creationId xmlns:p14="http://schemas.microsoft.com/office/powerpoint/2010/main" val="705059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
        <p:nvSpPr>
          <p:cNvPr id="5" name="Notes Placeholder 4"/>
          <p:cNvSpPr>
            <a:spLocks noGrp="1"/>
          </p:cNvSpPr>
          <p:nvPr>
            <p:ph type="body" sz="quarter" idx="11"/>
          </p:nvPr>
        </p:nvSpPr>
        <p:spPr/>
        <p:txBody>
          <a:bodyPr/>
          <a:lstStyle/>
          <a:p>
            <a:r>
              <a:rPr lang="en-AU" sz="1100" dirty="0">
                <a:latin typeface="Arial" panose="020B0604020202020204" pitchFamily="34" charset="0"/>
                <a:cs typeface="Arial" panose="020B0604020202020204" pitchFamily="34" charset="0"/>
              </a:rPr>
              <a:t>The Commission has developed a suite of resources to support implementation of the Standard including:</a:t>
            </a:r>
          </a:p>
          <a:p>
            <a:pPr marL="285750"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Fact sheets for clinicians, healthcare services and consumers</a:t>
            </a:r>
          </a:p>
          <a:p>
            <a:pPr marL="285750"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Quick guides for general practitioners and emergency department physicians</a:t>
            </a:r>
          </a:p>
          <a:p>
            <a:pPr marL="285750"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Patient information on self management and the nature of low back pain.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Note:</a:t>
            </a:r>
            <a:r>
              <a:rPr lang="en-AU" sz="1100" b="0" dirty="0">
                <a:latin typeface="Arial" panose="020B0604020202020204" pitchFamily="34" charset="0"/>
                <a:cs typeface="Arial" panose="020B0604020202020204" pitchFamily="34" charset="0"/>
              </a:rPr>
              <a:t> You can 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each image to access the relevant resources.</a:t>
            </a:r>
            <a:endParaRPr lang="en-AU" sz="11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400131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altLang="en-US" sz="1100" b="1" dirty="0">
                <a:latin typeface="Arial" panose="020B0604020202020204" pitchFamily="34" charset="0"/>
                <a:cs typeface="Arial" panose="020B0604020202020204" pitchFamily="34" charset="0"/>
              </a:rPr>
              <a:t>OPTIONAL</a:t>
            </a:r>
          </a:p>
          <a:p>
            <a:pPr marL="0" indent="0">
              <a:buFontTx/>
              <a:buNone/>
            </a:pPr>
            <a:endParaRPr lang="en-AU" altLang="en-US" sz="1100" b="1" dirty="0">
              <a:latin typeface="Arial" panose="020B0604020202020204" pitchFamily="34" charset="0"/>
              <a:cs typeface="Arial" panose="020B0604020202020204" pitchFamily="34" charset="0"/>
            </a:endParaRPr>
          </a:p>
          <a:p>
            <a:pPr marL="0" indent="0">
              <a:buFontTx/>
              <a:buNone/>
            </a:pPr>
            <a:r>
              <a:rPr lang="en-AU" altLang="en-US" sz="1100" b="0" dirty="0">
                <a:latin typeface="Arial" panose="020B0604020202020204" pitchFamily="34" charset="0"/>
                <a:cs typeface="Arial" panose="020B0604020202020204" pitchFamily="34" charset="0"/>
              </a:rPr>
              <a:t>Opportunity to discuss:</a:t>
            </a:r>
          </a:p>
          <a:p>
            <a:pPr marL="171450" indent="-171450">
              <a:buFont typeface="Arial" panose="020B0604020202020204" pitchFamily="34" charset="0"/>
              <a:buChar char="•"/>
            </a:pPr>
            <a:r>
              <a:rPr lang="en-AU" altLang="en-US" sz="1100" b="0" dirty="0">
                <a:latin typeface="Arial" panose="020B0604020202020204" pitchFamily="34" charset="0"/>
                <a:cs typeface="Arial" panose="020B0604020202020204" pitchFamily="34" charset="0"/>
              </a:rPr>
              <a:t>The implications of the Standard on local practice</a:t>
            </a:r>
          </a:p>
          <a:p>
            <a:pPr marL="171450" indent="-171450">
              <a:buFont typeface="Arial" panose="020B0604020202020204" pitchFamily="34" charset="0"/>
              <a:buChar char="•"/>
            </a:pPr>
            <a:r>
              <a:rPr lang="en-AU" altLang="en-US" sz="1100" b="0" dirty="0">
                <a:latin typeface="Arial" panose="020B0604020202020204" pitchFamily="34" charset="0"/>
                <a:cs typeface="Arial" panose="020B0604020202020204" pitchFamily="34" charset="0"/>
              </a:rPr>
              <a:t>Challenges and opportunities based on local experience</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22</a:t>
            </a:fld>
            <a:endParaRPr lang="en-AU" dirty="0"/>
          </a:p>
        </p:txBody>
      </p:sp>
    </p:spTree>
    <p:extLst>
      <p:ext uri="{BB962C8B-B14F-4D97-AF65-F5344CB8AC3E}">
        <p14:creationId xmlns:p14="http://schemas.microsoft.com/office/powerpoint/2010/main" val="890805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solidFill>
                  <a:srgbClr val="5F6062"/>
                </a:solidFill>
                <a:effectLst/>
                <a:latin typeface="Arial" panose="020B0604020202020204" pitchFamily="34" charset="0"/>
                <a:ea typeface="Times New Roman" panose="02020603050405020304" pitchFamily="18" charset="0"/>
                <a:cs typeface="Arial" panose="020B0604020202020204" pitchFamily="34" charset="0"/>
              </a:rPr>
              <a:t>Most people will have low back pain at some point in their life</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By not over-investigating and treating too quickly we can help patients to understand the natural progression of their condition and manage their expectations with good reassurance and advice.</a:t>
            </a:r>
          </a:p>
          <a:p>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23</a:t>
            </a:fld>
            <a:endParaRPr lang="en-AU" dirty="0"/>
          </a:p>
        </p:txBody>
      </p:sp>
    </p:spTree>
    <p:extLst>
      <p:ext uri="{BB962C8B-B14F-4D97-AF65-F5344CB8AC3E}">
        <p14:creationId xmlns:p14="http://schemas.microsoft.com/office/powerpoint/2010/main" val="3577153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pages 14 – 16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24</a:t>
            </a:fld>
            <a:endParaRPr lang="en-AU" dirty="0"/>
          </a:p>
        </p:txBody>
      </p:sp>
    </p:spTree>
    <p:extLst>
      <p:ext uri="{BB962C8B-B14F-4D97-AF65-F5344CB8AC3E}">
        <p14:creationId xmlns:p14="http://schemas.microsoft.com/office/powerpoint/2010/main" val="220956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 20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25</a:t>
            </a:fld>
            <a:endParaRPr lang="en-AU" dirty="0"/>
          </a:p>
        </p:txBody>
      </p:sp>
    </p:spTree>
    <p:extLst>
      <p:ext uri="{BB962C8B-B14F-4D97-AF65-F5344CB8AC3E}">
        <p14:creationId xmlns:p14="http://schemas.microsoft.com/office/powerpoint/2010/main" val="251069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pages 23 - 26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26</a:t>
            </a:fld>
            <a:endParaRPr lang="en-AU" dirty="0"/>
          </a:p>
        </p:txBody>
      </p:sp>
    </p:spTree>
    <p:extLst>
      <p:ext uri="{BB962C8B-B14F-4D97-AF65-F5344CB8AC3E}">
        <p14:creationId xmlns:p14="http://schemas.microsoft.com/office/powerpoint/2010/main" val="1652925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 29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27</a:t>
            </a:fld>
            <a:endParaRPr lang="en-AU" dirty="0"/>
          </a:p>
        </p:txBody>
      </p:sp>
    </p:spTree>
    <p:extLst>
      <p:ext uri="{BB962C8B-B14F-4D97-AF65-F5344CB8AC3E}">
        <p14:creationId xmlns:p14="http://schemas.microsoft.com/office/powerpoint/2010/main" val="3851768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 32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28</a:t>
            </a:fld>
            <a:endParaRPr lang="en-AU" dirty="0"/>
          </a:p>
        </p:txBody>
      </p:sp>
    </p:spTree>
    <p:extLst>
      <p:ext uri="{BB962C8B-B14F-4D97-AF65-F5344CB8AC3E}">
        <p14:creationId xmlns:p14="http://schemas.microsoft.com/office/powerpoint/2010/main" val="1796797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pages 35 - 36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29</a:t>
            </a:fld>
            <a:endParaRPr lang="en-AU" dirty="0"/>
          </a:p>
        </p:txBody>
      </p:sp>
    </p:spTree>
    <p:extLst>
      <p:ext uri="{BB962C8B-B14F-4D97-AF65-F5344CB8AC3E}">
        <p14:creationId xmlns:p14="http://schemas.microsoft.com/office/powerpoint/2010/main" val="250760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It is a really common condition with around 1 in 6 people in Australia reporting back problems  </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Back pain often leads to psychological distress and poorer quality of life – so it is important to break the cycle that leads to chronic problems.</a:t>
            </a:r>
          </a:p>
        </p:txBody>
      </p:sp>
      <p:sp>
        <p:nvSpPr>
          <p:cNvPr id="4" name="Slide Number Placeholder 3"/>
          <p:cNvSpPr>
            <a:spLocks noGrp="1"/>
          </p:cNvSpPr>
          <p:nvPr>
            <p:ph type="sldNum" sz="quarter" idx="5"/>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69832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 40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30</a:t>
            </a:fld>
            <a:endParaRPr lang="en-AU" dirty="0"/>
          </a:p>
        </p:txBody>
      </p:sp>
    </p:spTree>
    <p:extLst>
      <p:ext uri="{BB962C8B-B14F-4D97-AF65-F5344CB8AC3E}">
        <p14:creationId xmlns:p14="http://schemas.microsoft.com/office/powerpoint/2010/main" val="214626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effectLst/>
                <a:latin typeface="Arial" panose="020B0604020202020204" pitchFamily="34" charset="0"/>
                <a:ea typeface="+mn-ea"/>
                <a:cs typeface="Arial" panose="020B0604020202020204" pitchFamily="34" charset="0"/>
              </a:rPr>
              <a:t>OPTIONAL – Quality statements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Discuss the implications of this quality statement, and potential challenges and opportunities to implementation.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Further information about what this quality statement means for clinicians is available on pages 43 - 44 of the Standard: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https://www.safetyandquality.gov.au/sites/default/files/2022-08/low_back_pain_clinical_care_standard.pdf</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31</a:t>
            </a:fld>
            <a:endParaRPr lang="en-AU" dirty="0"/>
          </a:p>
        </p:txBody>
      </p:sp>
    </p:spTree>
    <p:extLst>
      <p:ext uri="{BB962C8B-B14F-4D97-AF65-F5344CB8AC3E}">
        <p14:creationId xmlns:p14="http://schemas.microsoft.com/office/powerpoint/2010/main" val="4566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latin typeface="Arial" panose="020B0604020202020204" pitchFamily="34" charset="0"/>
                <a:cs typeface="Arial" panose="020B0604020202020204" pitchFamily="34" charset="0"/>
              </a:rPr>
              <a:t>OPTIONAL VIDEO (3 minutes)</a:t>
            </a:r>
          </a:p>
          <a:p>
            <a:endParaRPr lang="en-AU" sz="1100" b="1" dirty="0">
              <a:latin typeface="Arial" panose="020B0604020202020204" pitchFamily="34" charset="0"/>
              <a:cs typeface="Arial" panose="020B0604020202020204" pitchFamily="34" charset="0"/>
            </a:endParaRPr>
          </a:p>
          <a:p>
            <a:r>
              <a:rPr lang="en-AU" sz="1100" b="0" dirty="0">
                <a:latin typeface="Arial" panose="020B0604020202020204" pitchFamily="34" charset="0"/>
                <a:cs typeface="Arial" panose="020B0604020202020204" pitchFamily="34" charset="0"/>
              </a:rPr>
              <a:t>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the image (or follow the link below) to </a:t>
            </a:r>
            <a:r>
              <a:rPr lang="en-AU" sz="1100" b="0" i="0" dirty="0">
                <a:solidFill>
                  <a:srgbClr val="313131"/>
                </a:solidFill>
                <a:effectLst/>
                <a:latin typeface="Arial" panose="020B0604020202020204" pitchFamily="34" charset="0"/>
                <a:cs typeface="Arial" panose="020B0604020202020204" pitchFamily="34" charset="0"/>
              </a:rPr>
              <a:t>watch Joe's story about how the right treatment helped him overcome his low back pain.</a:t>
            </a:r>
          </a:p>
          <a:p>
            <a:endParaRPr lang="en-AU" sz="1100" dirty="0">
              <a:latin typeface="Arial" panose="020B0604020202020204" pitchFamily="34" charset="0"/>
              <a:cs typeface="Arial" panose="020B0604020202020204" pitchFamily="34" charset="0"/>
            </a:endParaRPr>
          </a:p>
          <a:p>
            <a:r>
              <a:rPr lang="en-AU" sz="1100" u="sng" dirty="0">
                <a:latin typeface="Arial" panose="020B0604020202020204" pitchFamily="34" charset="0"/>
                <a:cs typeface="Arial" panose="020B0604020202020204" pitchFamily="34" charset="0"/>
              </a:rPr>
              <a:t>https://www.youtube.com/watch?v=kgGxu6tEuzc </a:t>
            </a:r>
          </a:p>
        </p:txBody>
      </p:sp>
      <p:sp>
        <p:nvSpPr>
          <p:cNvPr id="4" name="Slide Number Placeholder 3"/>
          <p:cNvSpPr>
            <a:spLocks noGrp="1"/>
          </p:cNvSpPr>
          <p:nvPr>
            <p:ph type="sldNum" sz="quarter" idx="5"/>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16979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21917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Commission develops clinical care standards for health conditions that would benefit from a national coordinated approach</a:t>
            </a:r>
          </a:p>
          <a:p>
            <a:pPr marL="171450" marR="0" lvl="0" indent="-171450" algn="l" defTabSz="121917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Australian Atlas of Healthcare Variation series found high levels of variation in a number of aspects of care for low back pain – including: </a:t>
            </a:r>
          </a:p>
          <a:p>
            <a:pPr marL="742950" lvl="1" indent="-285750">
              <a:lnSpc>
                <a:spcPct val="107000"/>
              </a:lnSpc>
              <a:spcAft>
                <a:spcPts val="800"/>
              </a:spcAft>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CT imaging for the lumbar spine </a:t>
            </a:r>
          </a:p>
          <a:p>
            <a:pPr marL="742950" lvl="1" indent="-285750">
              <a:lnSpc>
                <a:spcPct val="107000"/>
              </a:lnSpc>
              <a:spcAft>
                <a:spcPts val="800"/>
              </a:spcAft>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Spinal fusion and spinal decompression</a:t>
            </a:r>
          </a:p>
          <a:p>
            <a:pPr marL="742950" lvl="1" indent="-285750">
              <a:lnSpc>
                <a:spcPct val="107000"/>
              </a:lnSpc>
              <a:spcAft>
                <a:spcPts val="800"/>
              </a:spcAft>
              <a:buFont typeface="Calibri" panose="020F050202020403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rPr>
              <a:t>Opioid prescribing</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121917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The Atlas identified that one way to address this variation could be to improve the early management of low back pain because it plays a critical role in determining patient outcomes.</a:t>
            </a:r>
          </a:p>
          <a:p>
            <a:pPr marL="133365" lvl="0" indent="-285750">
              <a:lnSpc>
                <a:spcPct val="107000"/>
              </a:lnSpc>
              <a:spcAft>
                <a:spcPts val="800"/>
              </a:spcAft>
              <a:buFont typeface="Arial" panose="020B0604020202020204" pitchFamily="34" charset="0"/>
              <a:buChar char="•"/>
            </a:pPr>
            <a:endParaRPr lang="en-AU"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88175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If the early management is done well it can reduce the risk of ongoing problems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Any acute presentation is an opportunity to ‘break the cycle’ that can lead to lifelong problems.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Arial" panose="020B0604020202020204" pitchFamily="34" charset="0"/>
                <a:ea typeface="Calibri" panose="020F0502020204030204" pitchFamily="34" charset="0"/>
                <a:cs typeface="Arial" panose="020B0604020202020204" pitchFamily="34" charset="0"/>
              </a:rPr>
              <a:t>This might be </a:t>
            </a:r>
            <a:r>
              <a:rPr lang="en-AU" sz="1100" b="0" dirty="0">
                <a:effectLst/>
                <a:latin typeface="Arial" panose="020B0604020202020204" pitchFamily="34" charset="0"/>
                <a:ea typeface="Calibri" panose="020F0502020204030204" pitchFamily="34" charset="0"/>
                <a:cs typeface="Arial" panose="020B0604020202020204" pitchFamily="34" charset="0"/>
              </a:rPr>
              <a:t>a first episode of acute low back pain, a recurrence or an acute-on-chronic episode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i="0" kern="1200" dirty="0">
              <a:solidFill>
                <a:schemeClr val="tx1"/>
              </a:solidFill>
              <a:effectLst/>
              <a:latin typeface="Trebuchet MS Regular" panose="020B06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238620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Back problems are the second most common reason Australians go to their GP, and one of the top 5 reasons people present to the emergency department</a:t>
            </a:r>
          </a:p>
          <a:p>
            <a:pPr marL="342900" lvl="0" indent="-342900">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For this reason, the Standard has been developed with a focus on primary care and emergency departments, which is where most of that early management occurs</a:t>
            </a:r>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113372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Most people with an episode of low back pain improve rapidly with primary care management within the first six weeks </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Three quarters of people with low back pain will get better without requiring any treatment</a:t>
            </a:r>
          </a:p>
          <a:p>
            <a:pPr marL="342900" lvl="0" indent="-342900">
              <a:lnSpc>
                <a:spcPct val="107000"/>
              </a:lnSpc>
              <a:spcAft>
                <a:spcPts val="8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Arial" panose="020B0604020202020204" pitchFamily="34" charset="0"/>
              </a:rPr>
              <a:t>However, recurrence is common with around one-quarter of people who initially recover from an acute episode having additional episodes within a year.</a:t>
            </a:r>
          </a:p>
        </p:txBody>
      </p:sp>
      <p:sp>
        <p:nvSpPr>
          <p:cNvPr id="4" name="Slide Number Placeholder 3"/>
          <p:cNvSpPr>
            <a:spLocks noGrp="1"/>
          </p:cNvSpPr>
          <p:nvPr>
            <p:ph type="sldNum" sz="quarter" idx="5"/>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140777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latin typeface="Arial" panose="020B0604020202020204" pitchFamily="34" charset="0"/>
                <a:cs typeface="Arial" panose="020B0604020202020204" pitchFamily="34" charset="0"/>
              </a:rPr>
              <a:t>OPTIONAL VIDEO (2.41 minutes)</a:t>
            </a:r>
          </a:p>
          <a:p>
            <a:endParaRPr lang="en-AU" sz="1100" b="1" dirty="0">
              <a:latin typeface="Arial" panose="020B0604020202020204" pitchFamily="34" charset="0"/>
              <a:cs typeface="Arial" panose="020B0604020202020204" pitchFamily="34" charset="0"/>
            </a:endParaRPr>
          </a:p>
          <a:p>
            <a:r>
              <a:rPr lang="en-AU" sz="1100" b="0" dirty="0">
                <a:latin typeface="Arial" panose="020B0604020202020204" pitchFamily="34" charset="0"/>
                <a:cs typeface="Arial" panose="020B0604020202020204" pitchFamily="34" charset="0"/>
              </a:rPr>
              <a:t>Press </a:t>
            </a:r>
            <a:r>
              <a:rPr lang="en-AU" sz="1100" b="0" dirty="0" err="1">
                <a:latin typeface="Arial" panose="020B0604020202020204" pitchFamily="34" charset="0"/>
                <a:cs typeface="Arial" panose="020B0604020202020204" pitchFamily="34" charset="0"/>
              </a:rPr>
              <a:t>Ctrl+Click</a:t>
            </a:r>
            <a:r>
              <a:rPr lang="en-AU" sz="1100" b="0" dirty="0">
                <a:latin typeface="Arial" panose="020B0604020202020204" pitchFamily="34" charset="0"/>
                <a:cs typeface="Arial" panose="020B0604020202020204" pitchFamily="34" charset="0"/>
              </a:rPr>
              <a:t> on the image (or follow the link below) to hear General Practitioner Associate Professor Liz Marles provide an overview of the key elements of the</a:t>
            </a:r>
            <a:r>
              <a:rPr lang="en-AU" sz="1100" b="0" i="1" dirty="0">
                <a:latin typeface="Arial" panose="020B0604020202020204" pitchFamily="34" charset="0"/>
                <a:cs typeface="Arial" panose="020B0604020202020204" pitchFamily="34" charset="0"/>
              </a:rPr>
              <a:t> </a:t>
            </a:r>
            <a:r>
              <a:rPr lang="en-AU" sz="1100" b="0" i="0" dirty="0">
                <a:latin typeface="Arial" panose="020B0604020202020204" pitchFamily="34" charset="0"/>
                <a:cs typeface="Arial" panose="020B0604020202020204" pitchFamily="34" charset="0"/>
              </a:rPr>
              <a:t>Standard</a:t>
            </a:r>
            <a:r>
              <a:rPr lang="en-AU" sz="1100" b="0" dirty="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https://youtu.be/48utqu_xeCg</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273879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rgbClr val="004443"/>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9388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0959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12812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30662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6445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448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2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6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5466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14943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0656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59127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04254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59507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25406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7545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92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2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6867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373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4115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179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7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3040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0889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5382139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7" r:id="rId7"/>
  </p:sldLayoutIdLst>
  <p:hf sldNum="0" hdr="0" ftr="0" dt="0"/>
  <p:txStyles>
    <p:title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999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2633696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6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4273695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FA891D0-5851-D049-B4C9-F2068F55F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0172" y="960895"/>
            <a:ext cx="4871656" cy="3966920"/>
          </a:xfrm>
          <a:prstGeom prst="rect">
            <a:avLst/>
          </a:prstGeom>
        </p:spPr>
      </p:pic>
      <p:sp>
        <p:nvSpPr>
          <p:cNvPr id="6" name="TextBox 5">
            <a:extLst>
              <a:ext uri="{FF2B5EF4-FFF2-40B4-BE49-F238E27FC236}">
                <a16:creationId xmlns:a16="http://schemas.microsoft.com/office/drawing/2014/main" id="{6C25059C-050A-1C46-B17B-F468D830B3EA}"/>
              </a:ext>
            </a:extLst>
          </p:cNvPr>
          <p:cNvSpPr txBox="1"/>
          <p:nvPr userDrawn="1"/>
        </p:nvSpPr>
        <p:spPr>
          <a:xfrm>
            <a:off x="0" y="5636257"/>
            <a:ext cx="12192000"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95765"/>
                </a:solidFill>
                <a:effectLst/>
                <a:uLnTx/>
                <a:uFillTx/>
                <a:latin typeface="Calibri" panose="020F0502020204030204"/>
                <a:ea typeface="+mn-ea"/>
                <a:cs typeface="+mn-cs"/>
              </a:rPr>
              <a:t>safetyandquality.gov.au/ tbc</a:t>
            </a:r>
          </a:p>
        </p:txBody>
      </p:sp>
    </p:spTree>
    <p:extLst>
      <p:ext uri="{BB962C8B-B14F-4D97-AF65-F5344CB8AC3E}">
        <p14:creationId xmlns:p14="http://schemas.microsoft.com/office/powerpoint/2010/main" val="1175777649"/>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b="1" i="0" kern="1200">
          <a:solidFill>
            <a:srgbClr val="2334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w9AiJC2Ckw"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3ksWhg5btMA"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uXL0uum_qo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hyperlink" Target="https://www.safetyandquality.gov.au/sites/default/files/2022-09/low_back_pain_ccs_-_quick_guide_for_general_practitioners.pdf"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hyperlink" Target="https://www.safetyandquality.gov.au/standards/clinical-care-standards/low-back-pain-clinical-care-standard/information-consumers" TargetMode="Externa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hyperlink" Target="https://www.safetyandquality.gov.au/standards/clinical-care-standards/low-back-pain-clinical-care-standard/implementation-resources#fact-sheets" TargetMode="External"/><Relationship Id="rId4" Type="http://schemas.openxmlformats.org/officeDocument/2006/relationships/hyperlink" Target="https://www.safetyandquality.gov.au/sites/default/files/2022-08/low_back_pain_clinical_care_standard.pdf" TargetMode="Externa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gGxu6tEuzc"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hyperlink" Target="https://youtu.be/48utqu_xeCg"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7789F59-E5EA-D063-E500-EDC7ECFB39D0}"/>
              </a:ext>
            </a:extLst>
          </p:cNvPr>
          <p:cNvSpPr txBox="1">
            <a:spLocks/>
          </p:cNvSpPr>
          <p:nvPr/>
        </p:nvSpPr>
        <p:spPr>
          <a:xfrm>
            <a:off x="780256" y="2060848"/>
            <a:ext cx="10631487" cy="166370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Low Back Pain</a:t>
            </a:r>
            <a:br>
              <a:rPr lang="en-US" dirty="0"/>
            </a:br>
            <a:r>
              <a:rPr lang="en-US" b="0" dirty="0"/>
              <a:t>Clinical Care Standard</a:t>
            </a:r>
            <a:endParaRPr lang="en-US" dirty="0"/>
          </a:p>
        </p:txBody>
      </p:sp>
      <p:pic>
        <p:nvPicPr>
          <p:cNvPr id="4" name="Picture 3" descr="Icon&#10;&#10;Description automatically generated">
            <a:extLst>
              <a:ext uri="{FF2B5EF4-FFF2-40B4-BE49-F238E27FC236}">
                <a16:creationId xmlns:a16="http://schemas.microsoft.com/office/drawing/2014/main" id="{30C84EBD-9A92-80B3-A6A3-ACBF0F801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1556792"/>
            <a:ext cx="4576634" cy="4824535"/>
          </a:xfrm>
          <a:prstGeom prst="rect">
            <a:avLst/>
          </a:prstGeom>
        </p:spPr>
      </p:pic>
      <p:sp>
        <p:nvSpPr>
          <p:cNvPr id="2" name="Rectangle 1">
            <a:extLst>
              <a:ext uri="{FF2B5EF4-FFF2-40B4-BE49-F238E27FC236}">
                <a16:creationId xmlns:a16="http://schemas.microsoft.com/office/drawing/2014/main" id="{615F6B02-AC7C-4EB7-9578-C87FD1DC05DA}"/>
              </a:ext>
            </a:extLst>
          </p:cNvPr>
          <p:cNvSpPr/>
          <p:nvPr/>
        </p:nvSpPr>
        <p:spPr>
          <a:xfrm>
            <a:off x="9912424" y="116632"/>
            <a:ext cx="2160240" cy="792088"/>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A9EA0"/>
                </a:solidFill>
              </a:rPr>
              <a:t>INSERT LOGO</a:t>
            </a:r>
          </a:p>
        </p:txBody>
      </p:sp>
      <p:sp>
        <p:nvSpPr>
          <p:cNvPr id="3" name="TextBox 2">
            <a:extLst>
              <a:ext uri="{FF2B5EF4-FFF2-40B4-BE49-F238E27FC236}">
                <a16:creationId xmlns:a16="http://schemas.microsoft.com/office/drawing/2014/main" id="{51BE671F-FCCF-48DA-B51C-4B0CBEB1B8FF}"/>
              </a:ext>
            </a:extLst>
          </p:cNvPr>
          <p:cNvSpPr txBox="1"/>
          <p:nvPr/>
        </p:nvSpPr>
        <p:spPr>
          <a:xfrm>
            <a:off x="839416" y="3861048"/>
            <a:ext cx="5616624" cy="461665"/>
          </a:xfrm>
          <a:prstGeom prst="rect">
            <a:avLst/>
          </a:prstGeom>
          <a:noFill/>
          <a:ln w="28575">
            <a:solidFill>
              <a:schemeClr val="bg1"/>
            </a:solidFill>
            <a:prstDash val="sysDot"/>
          </a:ln>
        </p:spPr>
        <p:txBody>
          <a:bodyPr wrap="square" rtlCol="0">
            <a:spAutoFit/>
          </a:bodyPr>
          <a:lstStyle/>
          <a:p>
            <a:r>
              <a:rPr lang="en-AU" dirty="0">
                <a:solidFill>
                  <a:schemeClr val="bg1"/>
                </a:solidFill>
              </a:rPr>
              <a:t>INSERT MEETING TITLE</a:t>
            </a:r>
          </a:p>
        </p:txBody>
      </p:sp>
      <p:sp>
        <p:nvSpPr>
          <p:cNvPr id="6" name="TextBox 5">
            <a:extLst>
              <a:ext uri="{FF2B5EF4-FFF2-40B4-BE49-F238E27FC236}">
                <a16:creationId xmlns:a16="http://schemas.microsoft.com/office/drawing/2014/main" id="{0126D5FF-EC03-4526-8950-4646A3735A28}"/>
              </a:ext>
            </a:extLst>
          </p:cNvPr>
          <p:cNvSpPr txBox="1"/>
          <p:nvPr/>
        </p:nvSpPr>
        <p:spPr>
          <a:xfrm>
            <a:off x="839416" y="4797152"/>
            <a:ext cx="3816424" cy="646331"/>
          </a:xfrm>
          <a:prstGeom prst="rect">
            <a:avLst/>
          </a:prstGeom>
          <a:noFill/>
          <a:ln w="28575">
            <a:solidFill>
              <a:schemeClr val="bg1"/>
            </a:solidFill>
            <a:prstDash val="sysDot"/>
          </a:ln>
        </p:spPr>
        <p:txBody>
          <a:bodyPr wrap="square" rtlCol="0">
            <a:spAutoFit/>
          </a:bodyPr>
          <a:lstStyle/>
          <a:p>
            <a:r>
              <a:rPr lang="en-AU" sz="1800" dirty="0">
                <a:solidFill>
                  <a:schemeClr val="bg1"/>
                </a:solidFill>
              </a:rPr>
              <a:t>INSERT MEETING DATE</a:t>
            </a:r>
          </a:p>
          <a:p>
            <a:r>
              <a:rPr lang="en-AU" sz="1800" dirty="0">
                <a:solidFill>
                  <a:schemeClr val="bg1"/>
                </a:solidFill>
              </a:rPr>
              <a:t>XX Month Year</a:t>
            </a:r>
          </a:p>
        </p:txBody>
      </p:sp>
    </p:spTree>
    <p:extLst>
      <p:ext uri="{BB962C8B-B14F-4D97-AF65-F5344CB8AC3E}">
        <p14:creationId xmlns:p14="http://schemas.microsoft.com/office/powerpoint/2010/main" val="9711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Statements</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6">
            <a:extLst>
              <a:ext uri="{FF2B5EF4-FFF2-40B4-BE49-F238E27FC236}">
                <a16:creationId xmlns:a16="http://schemas.microsoft.com/office/drawing/2014/main" id="{4355E0B3-C08F-154F-9EB8-A7A4263CE01E}"/>
              </a:ext>
            </a:extLst>
          </p:cNvPr>
          <p:cNvGraphicFramePr>
            <a:graphicFrameLocks noGrp="1"/>
          </p:cNvGraphicFramePr>
          <p:nvPr>
            <p:extLst>
              <p:ext uri="{D42A27DB-BD31-4B8C-83A1-F6EECF244321}">
                <p14:modId xmlns:p14="http://schemas.microsoft.com/office/powerpoint/2010/main" val="959166204"/>
              </p:ext>
            </p:extLst>
          </p:nvPr>
        </p:nvGraphicFramePr>
        <p:xfrm>
          <a:off x="489968" y="1484784"/>
          <a:ext cx="11078640" cy="4865136"/>
        </p:xfrm>
        <a:graphic>
          <a:graphicData uri="http://schemas.openxmlformats.org/drawingml/2006/table">
            <a:tbl>
              <a:tblPr firstRow="1" bandRow="1">
                <a:tableStyleId>{5C22544A-7EE6-4342-B048-85BDC9FD1C3A}</a:tableStyleId>
              </a:tblPr>
              <a:tblGrid>
                <a:gridCol w="11078640">
                  <a:extLst>
                    <a:ext uri="{9D8B030D-6E8A-4147-A177-3AD203B41FA5}">
                      <a16:colId xmlns:a16="http://schemas.microsoft.com/office/drawing/2014/main" val="2169441644"/>
                    </a:ext>
                  </a:extLst>
                </a:gridCol>
              </a:tblGrid>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b="1" dirty="0">
                          <a:solidFill>
                            <a:srgbClr val="F1FB83"/>
                          </a:solidFill>
                          <a:latin typeface="Arial" panose="020B0604020202020204" pitchFamily="34" charset="0"/>
                          <a:cs typeface="Arial" panose="020B0604020202020204" pitchFamily="34" charset="0"/>
                        </a:rPr>
                        <a:t>1. Initial clinical assessment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796415000"/>
                  </a:ext>
                </a:extLst>
              </a:tr>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2. </a:t>
                      </a:r>
                      <a:r>
                        <a:rPr lang="en-AU" sz="2400" b="1" dirty="0">
                          <a:solidFill>
                            <a:srgbClr val="F1FB83"/>
                          </a:solidFill>
                          <a:latin typeface="Arial" panose="020B0604020202020204" pitchFamily="34" charset="0"/>
                          <a:cs typeface="Arial" panose="020B0604020202020204" pitchFamily="34" charset="0"/>
                        </a:rPr>
                        <a:t>Psychosocial assessment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026823533"/>
                  </a:ext>
                </a:extLst>
              </a:tr>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3. </a:t>
                      </a:r>
                      <a:r>
                        <a:rPr lang="en-AU" sz="2400" b="1" strike="noStrike" dirty="0">
                          <a:solidFill>
                            <a:srgbClr val="F1FB83"/>
                          </a:solidFill>
                          <a:latin typeface="Arial" panose="020B0604020202020204" pitchFamily="34" charset="0"/>
                          <a:cs typeface="Arial" panose="020B0604020202020204" pitchFamily="34" charset="0"/>
                        </a:rPr>
                        <a:t>Reserve imaging for suspected serious pathology</a:t>
                      </a:r>
                      <a:endParaRPr lang="en-AU" sz="2400" b="1" dirty="0">
                        <a:solidFill>
                          <a:srgbClr val="F1FB83"/>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067048906"/>
                  </a:ext>
                </a:extLst>
              </a:tr>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4. </a:t>
                      </a:r>
                      <a:r>
                        <a:rPr lang="en-AU" sz="2400" b="1" dirty="0">
                          <a:solidFill>
                            <a:srgbClr val="F1FB83"/>
                          </a:solidFill>
                          <a:latin typeface="Arial" panose="020B0604020202020204" pitchFamily="34" charset="0"/>
                          <a:cs typeface="Arial" panose="020B0604020202020204" pitchFamily="34" charset="0"/>
                        </a:rPr>
                        <a:t>Patient education and advice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1255983352"/>
                  </a:ext>
                </a:extLst>
              </a:tr>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5. </a:t>
                      </a:r>
                      <a:r>
                        <a:rPr lang="en-AU" sz="2400" b="1" dirty="0">
                          <a:solidFill>
                            <a:srgbClr val="F1FB83"/>
                          </a:solidFill>
                          <a:latin typeface="Arial" panose="020B0604020202020204" pitchFamily="34" charset="0"/>
                          <a:cs typeface="Arial" panose="020B0604020202020204" pitchFamily="34" charset="0"/>
                        </a:rPr>
                        <a:t>Encourage self‑management and physical activity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403985341"/>
                  </a:ext>
                </a:extLst>
              </a:tr>
              <a:tr h="6081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6. </a:t>
                      </a:r>
                      <a:r>
                        <a:rPr lang="en-AU" sz="2400" b="1" dirty="0">
                          <a:solidFill>
                            <a:srgbClr val="F1FB83"/>
                          </a:solidFill>
                          <a:latin typeface="Arial" panose="020B0604020202020204" pitchFamily="34" charset="0"/>
                          <a:cs typeface="Arial" panose="020B0604020202020204" pitchFamily="34" charset="0"/>
                        </a:rPr>
                        <a:t>Physical and/or psychological interventions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610166396"/>
                  </a:ext>
                </a:extLst>
              </a:tr>
              <a:tr h="608142">
                <a:tc>
                  <a:txBody>
                    <a:bodyPr/>
                    <a:lstStyle/>
                    <a:p>
                      <a:r>
                        <a:rPr lang="en-US" sz="2400" b="1" dirty="0">
                          <a:solidFill>
                            <a:srgbClr val="F1FB83"/>
                          </a:solidFill>
                          <a:latin typeface="Arial" panose="020B0604020202020204" pitchFamily="34" charset="0"/>
                          <a:cs typeface="Arial" panose="020B0604020202020204" pitchFamily="34" charset="0"/>
                        </a:rPr>
                        <a:t>7. </a:t>
                      </a:r>
                      <a:r>
                        <a:rPr lang="en-AU" sz="2400" b="1" dirty="0">
                          <a:solidFill>
                            <a:srgbClr val="F1FB83"/>
                          </a:solidFill>
                          <a:latin typeface="Arial" panose="020B0604020202020204" pitchFamily="34" charset="0"/>
                          <a:cs typeface="Arial" panose="020B0604020202020204" pitchFamily="34" charset="0"/>
                        </a:rPr>
                        <a:t>Judicious use of pain medicines</a:t>
                      </a:r>
                      <a:endParaRPr lang="en-US" sz="2400" b="1" dirty="0">
                        <a:solidFill>
                          <a:srgbClr val="F1FB83"/>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987316859"/>
                  </a:ext>
                </a:extLst>
              </a:tr>
              <a:tr h="608142">
                <a:tc>
                  <a:txBody>
                    <a:bodyPr/>
                    <a:lstStyle/>
                    <a:p>
                      <a:r>
                        <a:rPr lang="en-US" sz="2400" b="1" dirty="0">
                          <a:solidFill>
                            <a:srgbClr val="F1FB83"/>
                          </a:solidFill>
                          <a:latin typeface="Arial" panose="020B0604020202020204" pitchFamily="34" charset="0"/>
                          <a:cs typeface="Arial" panose="020B0604020202020204" pitchFamily="34" charset="0"/>
                        </a:rPr>
                        <a:t>8. Review and referral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935902484"/>
                  </a:ext>
                </a:extLst>
              </a:tr>
            </a:tbl>
          </a:graphicData>
        </a:graphic>
      </p:graphicFrame>
    </p:spTree>
    <p:extLst>
      <p:ext uri="{BB962C8B-B14F-4D97-AF65-F5344CB8AC3E}">
        <p14:creationId xmlns:p14="http://schemas.microsoft.com/office/powerpoint/2010/main" val="387806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F90029-A997-58E0-A03F-0A465CE667DA}"/>
              </a:ext>
            </a:extLst>
          </p:cNvPr>
          <p:cNvSpPr/>
          <p:nvPr/>
        </p:nvSpPr>
        <p:spPr>
          <a:xfrm>
            <a:off x="983432" y="2204864"/>
            <a:ext cx="9721080" cy="1080120"/>
          </a:xfrm>
          <a:prstGeom prst="rect">
            <a:avLst/>
          </a:prstGeom>
          <a:solidFill>
            <a:srgbClr val="F1FB8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EBAC2-F14C-0744-000F-B28215CC335B}"/>
              </a:ext>
            </a:extLst>
          </p:cNvPr>
          <p:cNvSpPr txBox="1">
            <a:spLocks/>
          </p:cNvSpPr>
          <p:nvPr/>
        </p:nvSpPr>
        <p:spPr>
          <a:xfrm>
            <a:off x="1343472" y="2420888"/>
            <a:ext cx="9001000" cy="3024336"/>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Recognise the signs of serious pathology</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rPr>
              <a:t>Provide evidence-based care once </a:t>
            </a:r>
            <a:br>
              <a:rPr lang="en-AU" sz="3200" dirty="0">
                <a:solidFill>
                  <a:srgbClr val="FFFFFF">
                    <a:alpha val="50000"/>
                  </a:srgbClr>
                </a:solidFill>
              </a:rPr>
            </a:br>
            <a:r>
              <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rPr>
              <a:t>serious pathology has been ruled out</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rPr>
              <a:t>Avoid unnecessary interventions</a:t>
            </a:r>
            <a:endParaRPr kumimoji="0" lang="en-AU" sz="40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8191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11089232" cy="590931"/>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6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Recognise the signs of serious pathology</a:t>
            </a:r>
            <a:endParaRPr kumimoji="0" lang="en-AU" sz="3600" b="0" i="0" u="none" strike="noStrike" kern="1200" cap="none" spc="0" normalizeH="0" baseline="0" noProof="0" dirty="0">
              <a:ln>
                <a:noFill/>
              </a:ln>
              <a:solidFill>
                <a:srgbClr val="00999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a:extLst>
              <a:ext uri="{FF2B5EF4-FFF2-40B4-BE49-F238E27FC236}">
                <a16:creationId xmlns:a16="http://schemas.microsoft.com/office/drawing/2014/main" id="{EA7183A5-9D9D-4E4E-2B7D-0300B5410012}"/>
              </a:ext>
            </a:extLst>
          </p:cNvPr>
          <p:cNvGraphicFramePr/>
          <p:nvPr>
            <p:extLst>
              <p:ext uri="{D42A27DB-BD31-4B8C-83A1-F6EECF244321}">
                <p14:modId xmlns:p14="http://schemas.microsoft.com/office/powerpoint/2010/main" val="1479002828"/>
              </p:ext>
            </p:extLst>
          </p:nvPr>
        </p:nvGraphicFramePr>
        <p:xfrm>
          <a:off x="0" y="1988840"/>
          <a:ext cx="12192000" cy="418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1060C1BE-4FC2-454A-AD35-483A00E54D61}"/>
              </a:ext>
            </a:extLst>
          </p:cNvPr>
          <p:cNvCxnSpPr/>
          <p:nvPr/>
        </p:nvCxnSpPr>
        <p:spPr>
          <a:xfrm>
            <a:off x="6096000" y="494116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C64EBCA-658F-03DC-BDE9-E4368B441D77}"/>
              </a:ext>
            </a:extLst>
          </p:cNvPr>
          <p:cNvCxnSpPr>
            <a:cxnSpLocks/>
          </p:cNvCxnSpPr>
          <p:nvPr/>
        </p:nvCxnSpPr>
        <p:spPr>
          <a:xfrm flipV="1">
            <a:off x="7608168" y="5085184"/>
            <a:ext cx="936104" cy="576064"/>
          </a:xfrm>
          <a:prstGeom prst="line">
            <a:avLst/>
          </a:prstGeom>
          <a:ln>
            <a:solidFill>
              <a:srgbClr val="006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D2CB29-E837-A8E1-FAE9-6CE1597BF75B}"/>
              </a:ext>
            </a:extLst>
          </p:cNvPr>
          <p:cNvCxnSpPr>
            <a:cxnSpLocks/>
          </p:cNvCxnSpPr>
          <p:nvPr/>
        </p:nvCxnSpPr>
        <p:spPr>
          <a:xfrm>
            <a:off x="7608168" y="4365104"/>
            <a:ext cx="936104" cy="720080"/>
          </a:xfrm>
          <a:prstGeom prst="line">
            <a:avLst/>
          </a:prstGeom>
          <a:ln>
            <a:solidFill>
              <a:srgbClr val="006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95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4EF8-5707-46BD-B31E-99E438443A34}"/>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436D5D45-22BF-4D57-8C31-015404374C7E}"/>
              </a:ext>
            </a:extLst>
          </p:cNvPr>
          <p:cNvSpPr>
            <a:spLocks noGrp="1"/>
          </p:cNvSpPr>
          <p:nvPr>
            <p:ph type="subTitle" idx="1"/>
          </p:nvPr>
        </p:nvSpPr>
        <p:spPr/>
        <p:txBody>
          <a:bodyPr/>
          <a:lstStyle/>
          <a:p>
            <a:endParaRPr lang="en-AU" dirty="0"/>
          </a:p>
        </p:txBody>
      </p:sp>
      <p:grpSp>
        <p:nvGrpSpPr>
          <p:cNvPr id="11" name="Group 10">
            <a:extLst>
              <a:ext uri="{FF2B5EF4-FFF2-40B4-BE49-F238E27FC236}">
                <a16:creationId xmlns:a16="http://schemas.microsoft.com/office/drawing/2014/main" id="{3F017269-BD20-4B73-AFA6-B0A397EFE2FD}"/>
              </a:ext>
            </a:extLst>
          </p:cNvPr>
          <p:cNvGrpSpPr/>
          <p:nvPr/>
        </p:nvGrpSpPr>
        <p:grpSpPr>
          <a:xfrm>
            <a:off x="982531" y="1122364"/>
            <a:ext cx="10180930" cy="5362653"/>
            <a:chOff x="982531" y="1122364"/>
            <a:chExt cx="10180930" cy="5362653"/>
          </a:xfrm>
        </p:grpSpPr>
        <p:pic>
          <p:nvPicPr>
            <p:cNvPr id="5" name="Picture 4">
              <a:hlinkClick r:id="rId3"/>
              <a:extLst>
                <a:ext uri="{FF2B5EF4-FFF2-40B4-BE49-F238E27FC236}">
                  <a16:creationId xmlns:a16="http://schemas.microsoft.com/office/drawing/2014/main" id="{017B2F89-2CE7-47E6-BCA4-B3BB12B55EED}"/>
                </a:ext>
              </a:extLst>
            </p:cNvPr>
            <p:cNvPicPr>
              <a:picLocks noChangeAspect="1"/>
            </p:cNvPicPr>
            <p:nvPr/>
          </p:nvPicPr>
          <p:blipFill>
            <a:blip r:embed="rId4"/>
            <a:stretch>
              <a:fillRect/>
            </a:stretch>
          </p:blipFill>
          <p:spPr>
            <a:xfrm>
              <a:off x="1028539" y="1122364"/>
              <a:ext cx="10134922" cy="5362653"/>
            </a:xfrm>
            <a:prstGeom prst="rect">
              <a:avLst/>
            </a:prstGeom>
          </p:spPr>
        </p:pic>
        <p:pic>
          <p:nvPicPr>
            <p:cNvPr id="10" name="Picture 9">
              <a:extLst>
                <a:ext uri="{FF2B5EF4-FFF2-40B4-BE49-F238E27FC236}">
                  <a16:creationId xmlns:a16="http://schemas.microsoft.com/office/drawing/2014/main" id="{D7185E03-C4AC-4CCE-9D48-CEA396A4AF0F}"/>
                </a:ext>
              </a:extLst>
            </p:cNvPr>
            <p:cNvPicPr>
              <a:picLocks noChangeAspect="1"/>
            </p:cNvPicPr>
            <p:nvPr/>
          </p:nvPicPr>
          <p:blipFill>
            <a:blip r:embed="rId5"/>
            <a:stretch>
              <a:fillRect/>
            </a:stretch>
          </p:blipFill>
          <p:spPr>
            <a:xfrm>
              <a:off x="982531" y="6093295"/>
              <a:ext cx="979303" cy="391721"/>
            </a:xfrm>
            <a:prstGeom prst="rect">
              <a:avLst/>
            </a:prstGeom>
          </p:spPr>
        </p:pic>
      </p:grpSp>
    </p:spTree>
    <p:extLst>
      <p:ext uri="{BB962C8B-B14F-4D97-AF65-F5344CB8AC3E}">
        <p14:creationId xmlns:p14="http://schemas.microsoft.com/office/powerpoint/2010/main" val="337220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1FCD55-AD63-72D3-F090-BB03558DF840}"/>
              </a:ext>
            </a:extLst>
          </p:cNvPr>
          <p:cNvSpPr/>
          <p:nvPr/>
        </p:nvSpPr>
        <p:spPr>
          <a:xfrm>
            <a:off x="983432" y="3284984"/>
            <a:ext cx="9721080" cy="1296144"/>
          </a:xfrm>
          <a:prstGeom prst="rect">
            <a:avLst/>
          </a:prstGeom>
          <a:solidFill>
            <a:srgbClr val="F1FB8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76B0A23-BEDE-BC9F-A47C-0686AA6ED03E}"/>
              </a:ext>
            </a:extLst>
          </p:cNvPr>
          <p:cNvSpPr txBox="1">
            <a:spLocks/>
          </p:cNvSpPr>
          <p:nvPr/>
        </p:nvSpPr>
        <p:spPr>
          <a:xfrm>
            <a:off x="1343472" y="2420888"/>
            <a:ext cx="9001000" cy="3024336"/>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chemeClr val="bg1">
                    <a:alpha val="50000"/>
                  </a:schemeClr>
                </a:solidFill>
                <a:effectLst/>
                <a:uLnTx/>
                <a:uFillTx/>
                <a:latin typeface="Arial" panose="020B0604020202020204" pitchFamily="34" charset="0"/>
                <a:ea typeface="Open Sans" panose="020B0606030504020204" pitchFamily="34" charset="0"/>
                <a:cs typeface="Arial" panose="020B0604020202020204" pitchFamily="34" charset="0"/>
              </a:rPr>
              <a:t>Recognise the signs of serious pathology</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Provide evidence-based care once </a:t>
            </a:r>
            <a:br>
              <a:rPr kumimoji="0" lang="en-AU" sz="32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br>
            <a:r>
              <a:rPr kumimoji="0" lang="en-AU" sz="32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serious pathology has been ruled out</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chemeClr val="bg1">
                    <a:alpha val="50000"/>
                  </a:schemeClr>
                </a:solidFill>
                <a:effectLst/>
                <a:uLnTx/>
                <a:uFillTx/>
                <a:latin typeface="Arial" panose="020B0604020202020204" pitchFamily="34" charset="0"/>
                <a:ea typeface="Open Sans" panose="020B0606030504020204" pitchFamily="34" charset="0"/>
                <a:cs typeface="Arial" panose="020B0604020202020204" pitchFamily="34" charset="0"/>
              </a:rPr>
              <a:t>Avoid unnecessary interventions</a:t>
            </a:r>
            <a:endParaRPr kumimoji="0" lang="en-AU" sz="4000" b="1" i="0" u="none" strike="noStrike" kern="1200" cap="none" spc="0" normalizeH="0" baseline="0" noProof="0" dirty="0">
              <a:ln>
                <a:noFill/>
              </a:ln>
              <a:solidFill>
                <a:schemeClr val="bg1">
                  <a:alpha val="50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04925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11089232" cy="12177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6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Provide evidence-based care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3600" b="0" i="0" u="none" strike="noStrike" kern="1200" cap="none" spc="0" normalizeH="0" baseline="0" noProof="0" dirty="0">
              <a:ln>
                <a:noFill/>
              </a:ln>
              <a:solidFill>
                <a:srgbClr val="00999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a:extLst>
              <a:ext uri="{FF2B5EF4-FFF2-40B4-BE49-F238E27FC236}">
                <a16:creationId xmlns:a16="http://schemas.microsoft.com/office/drawing/2014/main" id="{EA7183A5-9D9D-4E4E-2B7D-0300B5410012}"/>
              </a:ext>
            </a:extLst>
          </p:cNvPr>
          <p:cNvGraphicFramePr/>
          <p:nvPr>
            <p:extLst>
              <p:ext uri="{D42A27DB-BD31-4B8C-83A1-F6EECF244321}">
                <p14:modId xmlns:p14="http://schemas.microsoft.com/office/powerpoint/2010/main" val="1982367774"/>
              </p:ext>
            </p:extLst>
          </p:nvPr>
        </p:nvGraphicFramePr>
        <p:xfrm>
          <a:off x="0" y="1700808"/>
          <a:ext cx="12192000" cy="418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1060C1BE-4FC2-454A-AD35-483A00E54D61}"/>
              </a:ext>
            </a:extLst>
          </p:cNvPr>
          <p:cNvCxnSpPr/>
          <p:nvPr/>
        </p:nvCxnSpPr>
        <p:spPr>
          <a:xfrm>
            <a:off x="6096000" y="508518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85267F-231E-4E42-8C5E-42BA8A17BB1E}"/>
              </a:ext>
            </a:extLst>
          </p:cNvPr>
          <p:cNvCxnSpPr>
            <a:cxnSpLocks/>
          </p:cNvCxnSpPr>
          <p:nvPr/>
        </p:nvCxnSpPr>
        <p:spPr>
          <a:xfrm flipV="1">
            <a:off x="7608168" y="4797152"/>
            <a:ext cx="936104" cy="576064"/>
          </a:xfrm>
          <a:prstGeom prst="line">
            <a:avLst/>
          </a:prstGeom>
          <a:ln>
            <a:solidFill>
              <a:srgbClr val="006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52127F-50EB-4CE9-AF22-E6D147E8D8E2}"/>
              </a:ext>
            </a:extLst>
          </p:cNvPr>
          <p:cNvCxnSpPr>
            <a:cxnSpLocks/>
          </p:cNvCxnSpPr>
          <p:nvPr/>
        </p:nvCxnSpPr>
        <p:spPr>
          <a:xfrm>
            <a:off x="7608168" y="4077072"/>
            <a:ext cx="936104" cy="720080"/>
          </a:xfrm>
          <a:prstGeom prst="line">
            <a:avLst/>
          </a:prstGeom>
          <a:ln>
            <a:solidFill>
              <a:srgbClr val="006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51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2597-D8A5-4674-8255-1BE4ED10195D}"/>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563C228F-615E-4575-AC47-04BF3F2B5E56}"/>
              </a:ext>
            </a:extLst>
          </p:cNvPr>
          <p:cNvSpPr>
            <a:spLocks noGrp="1"/>
          </p:cNvSpPr>
          <p:nvPr>
            <p:ph type="subTitle" idx="1"/>
          </p:nvPr>
        </p:nvSpPr>
        <p:spPr/>
        <p:txBody>
          <a:bodyPr/>
          <a:lstStyle/>
          <a:p>
            <a:endParaRPr lang="en-AU"/>
          </a:p>
        </p:txBody>
      </p:sp>
      <p:pic>
        <p:nvPicPr>
          <p:cNvPr id="4" name="Picture 3">
            <a:hlinkClick r:id="rId3"/>
            <a:extLst>
              <a:ext uri="{FF2B5EF4-FFF2-40B4-BE49-F238E27FC236}">
                <a16:creationId xmlns:a16="http://schemas.microsoft.com/office/drawing/2014/main" id="{49721ABF-CB37-44C0-B102-192E6E0FA05A}"/>
              </a:ext>
            </a:extLst>
          </p:cNvPr>
          <p:cNvPicPr>
            <a:picLocks noChangeAspect="1"/>
          </p:cNvPicPr>
          <p:nvPr/>
        </p:nvPicPr>
        <p:blipFill>
          <a:blip r:embed="rId4"/>
          <a:stretch>
            <a:fillRect/>
          </a:stretch>
        </p:blipFill>
        <p:spPr>
          <a:xfrm>
            <a:off x="1325810" y="1122364"/>
            <a:ext cx="9540379" cy="5079840"/>
          </a:xfrm>
          <a:prstGeom prst="rect">
            <a:avLst/>
          </a:prstGeom>
        </p:spPr>
      </p:pic>
    </p:spTree>
    <p:extLst>
      <p:ext uri="{BB962C8B-B14F-4D97-AF65-F5344CB8AC3E}">
        <p14:creationId xmlns:p14="http://schemas.microsoft.com/office/powerpoint/2010/main" val="114771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11089232" cy="12177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600" b="1" dirty="0">
                <a:solidFill>
                  <a:srgbClr val="006060"/>
                </a:solidFill>
                <a:ea typeface="Open Sans" panose="020B0606030504020204" pitchFamily="34" charset="0"/>
              </a:rPr>
              <a:t>Provide evidence-based care (review/reassess)</a:t>
            </a:r>
          </a:p>
          <a:p>
            <a:pPr marL="0" indent="0" algn="ctr">
              <a:buNone/>
            </a:pPr>
            <a:endParaRPr lang="en-AU" sz="36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a:extLst>
              <a:ext uri="{FF2B5EF4-FFF2-40B4-BE49-F238E27FC236}">
                <a16:creationId xmlns:a16="http://schemas.microsoft.com/office/drawing/2014/main" id="{EA7183A5-9D9D-4E4E-2B7D-0300B5410012}"/>
              </a:ext>
            </a:extLst>
          </p:cNvPr>
          <p:cNvGraphicFramePr/>
          <p:nvPr>
            <p:extLst>
              <p:ext uri="{D42A27DB-BD31-4B8C-83A1-F6EECF244321}">
                <p14:modId xmlns:p14="http://schemas.microsoft.com/office/powerpoint/2010/main" val="4023813688"/>
              </p:ext>
            </p:extLst>
          </p:nvPr>
        </p:nvGraphicFramePr>
        <p:xfrm>
          <a:off x="479376" y="1700808"/>
          <a:ext cx="109429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D0AF6165-C65B-4E33-A90D-E0EC6B267E44}"/>
              </a:ext>
            </a:extLst>
          </p:cNvPr>
          <p:cNvCxnSpPr>
            <a:cxnSpLocks/>
          </p:cNvCxnSpPr>
          <p:nvPr/>
        </p:nvCxnSpPr>
        <p:spPr>
          <a:xfrm>
            <a:off x="7104112" y="3933056"/>
            <a:ext cx="1224136" cy="1872208"/>
          </a:xfrm>
          <a:prstGeom prst="line">
            <a:avLst/>
          </a:prstGeom>
          <a:ln>
            <a:solidFill>
              <a:srgbClr val="006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7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11449272" cy="12177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600" b="1" dirty="0">
                <a:solidFill>
                  <a:srgbClr val="006060"/>
                </a:solidFill>
                <a:ea typeface="Open Sans" panose="020B0606030504020204" pitchFamily="34" charset="0"/>
              </a:rPr>
              <a:t>Provide evidence-based care (further referrals)</a:t>
            </a:r>
          </a:p>
          <a:p>
            <a:pPr marL="0" indent="0" algn="ctr">
              <a:buNone/>
            </a:pPr>
            <a:endParaRPr lang="en-AU" sz="36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a:extLst>
              <a:ext uri="{FF2B5EF4-FFF2-40B4-BE49-F238E27FC236}">
                <a16:creationId xmlns:a16="http://schemas.microsoft.com/office/drawing/2014/main" id="{EA7183A5-9D9D-4E4E-2B7D-0300B5410012}"/>
              </a:ext>
            </a:extLst>
          </p:cNvPr>
          <p:cNvGraphicFramePr/>
          <p:nvPr>
            <p:extLst>
              <p:ext uri="{D42A27DB-BD31-4B8C-83A1-F6EECF244321}">
                <p14:modId xmlns:p14="http://schemas.microsoft.com/office/powerpoint/2010/main" val="1464804950"/>
              </p:ext>
            </p:extLst>
          </p:nvPr>
        </p:nvGraphicFramePr>
        <p:xfrm>
          <a:off x="449982" y="1772816"/>
          <a:ext cx="10942984" cy="418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28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62B9A4-FA74-FB10-065E-ADAA6453F27E}"/>
              </a:ext>
            </a:extLst>
          </p:cNvPr>
          <p:cNvSpPr/>
          <p:nvPr/>
        </p:nvSpPr>
        <p:spPr>
          <a:xfrm>
            <a:off x="983432" y="4653136"/>
            <a:ext cx="9721080" cy="1080120"/>
          </a:xfrm>
          <a:prstGeom prst="rect">
            <a:avLst/>
          </a:prstGeom>
          <a:solidFill>
            <a:srgbClr val="F1FB8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B7601-FE86-C2E8-0399-AC7C5A8CE2BB}"/>
              </a:ext>
            </a:extLst>
          </p:cNvPr>
          <p:cNvSpPr txBox="1">
            <a:spLocks/>
          </p:cNvSpPr>
          <p:nvPr/>
        </p:nvSpPr>
        <p:spPr>
          <a:xfrm>
            <a:off x="1343472" y="2420888"/>
            <a:ext cx="9001000" cy="3024336"/>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rPr>
              <a:t>Recognise the signs of serious pathology</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FFFFFF">
                    <a:alpha val="50000"/>
                  </a:srgbClr>
                </a:solidFill>
                <a:effectLst/>
                <a:uLnTx/>
                <a:uFillTx/>
                <a:latin typeface="Arial" panose="020B0604020202020204" pitchFamily="34" charset="0"/>
                <a:ea typeface="Open Sans" panose="020B0606030504020204" pitchFamily="34" charset="0"/>
                <a:cs typeface="Arial" panose="020B0604020202020204" pitchFamily="34" charset="0"/>
              </a:rPr>
              <a:t>Provide evidence-based care once serious pathology has been ruled out</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3200" b="1" i="0" u="none" strike="noStrike" kern="120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endParaRPr>
          </a:p>
          <a:p>
            <a:pPr marL="457200" marR="0" lvl="0" indent="-457200" algn="l" defTabSz="914377" rtl="0" eaLnBrk="1" fontAlgn="auto" latinLnBrk="0" hangingPunct="1">
              <a:lnSpc>
                <a:spcPct val="100000"/>
              </a:lnSpc>
              <a:spcBef>
                <a:spcPct val="0"/>
              </a:spcBef>
              <a:spcAft>
                <a:spcPts val="0"/>
              </a:spcAft>
              <a:buClrTx/>
              <a:buSzTx/>
              <a:buFont typeface="Wingdings" pitchFamily="2" charset="2"/>
              <a:buChar char="ü"/>
              <a:tabLst/>
              <a:defRPr/>
            </a:pPr>
            <a:r>
              <a:rPr kumimoji="0" lang="en-AU" sz="32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Avoid unnecessary interventions</a:t>
            </a:r>
            <a:endParaRPr kumimoji="0" lang="en-AU" sz="40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9874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6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73B0C-8937-7826-366B-9C1B2AA43DFF}"/>
              </a:ext>
            </a:extLst>
          </p:cNvPr>
          <p:cNvSpPr/>
          <p:nvPr/>
        </p:nvSpPr>
        <p:spPr>
          <a:xfrm>
            <a:off x="5807968" y="0"/>
            <a:ext cx="6384032" cy="6858000"/>
          </a:xfrm>
          <a:prstGeom prst="rect">
            <a:avLst/>
          </a:prstGeom>
          <a:solidFill>
            <a:srgbClr val="F1F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D8F1AE7-F9E4-CB81-944F-2BEDB6CA05CE}"/>
              </a:ext>
            </a:extLst>
          </p:cNvPr>
          <p:cNvSpPr/>
          <p:nvPr/>
        </p:nvSpPr>
        <p:spPr>
          <a:xfrm>
            <a:off x="6268775" y="2685084"/>
            <a:ext cx="1621500" cy="1620000"/>
          </a:xfrm>
          <a:prstGeom prst="ellipse">
            <a:avLst/>
          </a:prstGeom>
          <a:solidFill>
            <a:srgbClr val="006060"/>
          </a:solidFill>
          <a:ln w="57150">
            <a:solidFill>
              <a:srgbClr val="0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D1A2C04-6022-EB75-51D8-1C8C89EBA877}"/>
              </a:ext>
            </a:extLst>
          </p:cNvPr>
          <p:cNvSpPr/>
          <p:nvPr/>
        </p:nvSpPr>
        <p:spPr>
          <a:xfrm>
            <a:off x="8223352" y="2685084"/>
            <a:ext cx="1621500" cy="1620000"/>
          </a:xfrm>
          <a:prstGeom prst="ellipse">
            <a:avLst/>
          </a:prstGeom>
          <a:solidFill>
            <a:srgbClr val="006060"/>
          </a:solidFill>
          <a:ln w="57150">
            <a:solidFill>
              <a:srgbClr val="0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87215CA-6249-7726-A443-4983A21C0919}"/>
              </a:ext>
            </a:extLst>
          </p:cNvPr>
          <p:cNvSpPr/>
          <p:nvPr/>
        </p:nvSpPr>
        <p:spPr>
          <a:xfrm>
            <a:off x="10222012" y="2685084"/>
            <a:ext cx="1621500" cy="1620000"/>
          </a:xfrm>
          <a:prstGeom prst="ellipse">
            <a:avLst/>
          </a:prstGeom>
          <a:solidFill>
            <a:srgbClr val="006060"/>
          </a:solidFill>
          <a:ln w="57150">
            <a:solidFill>
              <a:srgbClr val="0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DDC22-5938-B945-8495-E0E01DF051B3}"/>
              </a:ext>
            </a:extLst>
          </p:cNvPr>
          <p:cNvSpPr txBox="1">
            <a:spLocks/>
          </p:cNvSpPr>
          <p:nvPr/>
        </p:nvSpPr>
        <p:spPr>
          <a:xfrm>
            <a:off x="407368" y="692696"/>
            <a:ext cx="5400600" cy="4968552"/>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6000" dirty="0"/>
              <a:t> </a:t>
            </a:r>
          </a:p>
          <a:p>
            <a:pPr>
              <a:lnSpc>
                <a:spcPct val="100000"/>
              </a:lnSpc>
            </a:pPr>
            <a:r>
              <a:rPr lang="en-AU" sz="4000" dirty="0"/>
              <a:t>Back pain is a leading cause of disability worldwide and that burden </a:t>
            </a:r>
            <a:br>
              <a:rPr lang="en-AU" sz="4000" dirty="0"/>
            </a:br>
            <a:r>
              <a:rPr lang="en-AU" sz="4000" dirty="0"/>
              <a:t>is increasing</a:t>
            </a:r>
            <a:endParaRPr lang="en-AU" sz="4000" b="0" strike="sngStrike" dirty="0"/>
          </a:p>
        </p:txBody>
      </p:sp>
      <p:pic>
        <p:nvPicPr>
          <p:cNvPr id="3" name="Picture 2" descr="A picture containing text, screenshot&#10;&#10;Description automatically generated">
            <a:extLst>
              <a:ext uri="{FF2B5EF4-FFF2-40B4-BE49-F238E27FC236}">
                <a16:creationId xmlns:a16="http://schemas.microsoft.com/office/drawing/2014/main" id="{8FC0273C-C808-6110-7580-DEE4A30CC6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1332">
            <a:off x="439892" y="4743375"/>
            <a:ext cx="3861292" cy="651954"/>
          </a:xfrm>
          <a:prstGeom prst="rect">
            <a:avLst/>
          </a:prstGeom>
        </p:spPr>
      </p:pic>
      <p:sp>
        <p:nvSpPr>
          <p:cNvPr id="5" name="Content Placeholder 1">
            <a:extLst>
              <a:ext uri="{FF2B5EF4-FFF2-40B4-BE49-F238E27FC236}">
                <a16:creationId xmlns:a16="http://schemas.microsoft.com/office/drawing/2014/main" id="{D2BEE45A-086D-B5D7-8176-4E1231C3865F}"/>
              </a:ext>
            </a:extLst>
          </p:cNvPr>
          <p:cNvSpPr txBox="1">
            <a:spLocks/>
          </p:cNvSpPr>
          <p:nvPr/>
        </p:nvSpPr>
        <p:spPr>
          <a:xfrm>
            <a:off x="6847392" y="1556792"/>
            <a:ext cx="4389849"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AU" sz="2400" b="1" dirty="0">
                <a:solidFill>
                  <a:srgbClr val="006060"/>
                </a:solidFill>
              </a:rPr>
              <a:t>In Australia, back pain </a:t>
            </a:r>
            <a:br>
              <a:rPr lang="en-AU" sz="2400" b="1" dirty="0">
                <a:solidFill>
                  <a:srgbClr val="006060"/>
                </a:solidFill>
              </a:rPr>
            </a:br>
            <a:r>
              <a:rPr lang="en-AU" sz="2400" b="1" dirty="0">
                <a:solidFill>
                  <a:srgbClr val="006060"/>
                </a:solidFill>
              </a:rPr>
              <a:t>is the </a:t>
            </a:r>
            <a:r>
              <a:rPr lang="en-AU" sz="2400" b="1" u="sng" dirty="0">
                <a:solidFill>
                  <a:srgbClr val="006060"/>
                </a:solidFill>
              </a:rPr>
              <a:t>number one</a:t>
            </a:r>
            <a:r>
              <a:rPr lang="en-AU" sz="2400" b="1" dirty="0">
                <a:solidFill>
                  <a:srgbClr val="006060"/>
                </a:solidFill>
              </a:rPr>
              <a:t> cause of:</a:t>
            </a:r>
            <a:br>
              <a:rPr lang="en-AU" sz="2400" b="1" dirty="0">
                <a:solidFill>
                  <a:srgbClr val="006060"/>
                </a:solidFill>
              </a:rPr>
            </a:br>
            <a:endParaRPr lang="en-AU" sz="2400" b="1" dirty="0">
              <a:solidFill>
                <a:srgbClr val="006060"/>
              </a:solidFill>
            </a:endParaRPr>
          </a:p>
          <a:p>
            <a:pPr marL="0" indent="0">
              <a:lnSpc>
                <a:spcPct val="114000"/>
              </a:lnSpc>
              <a:spcBef>
                <a:spcPts val="0"/>
              </a:spcBef>
              <a:buFont typeface="Arial" panose="020B0604020202020204" pitchFamily="34" charset="0"/>
              <a:buNone/>
            </a:pPr>
            <a:endParaRPr lang="en-AU" sz="2400" b="1" dirty="0">
              <a:solidFill>
                <a:srgbClr val="006060"/>
              </a:solidFill>
            </a:endParaRPr>
          </a:p>
        </p:txBody>
      </p:sp>
      <p:pic>
        <p:nvPicPr>
          <p:cNvPr id="9" name="Graphic 8" descr="Bar graph with downward trend with solid fill">
            <a:extLst>
              <a:ext uri="{FF2B5EF4-FFF2-40B4-BE49-F238E27FC236}">
                <a16:creationId xmlns:a16="http://schemas.microsoft.com/office/drawing/2014/main" id="{A8707FB3-B838-77E0-82E2-6A95151FFC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2037" y="2901078"/>
            <a:ext cx="1136569" cy="1136569"/>
          </a:xfrm>
          <a:prstGeom prst="rect">
            <a:avLst/>
          </a:prstGeom>
        </p:spPr>
      </p:pic>
      <p:pic>
        <p:nvPicPr>
          <p:cNvPr id="11" name="Graphic 10" descr="Coins with solid fill">
            <a:extLst>
              <a:ext uri="{FF2B5EF4-FFF2-40B4-BE49-F238E27FC236}">
                <a16:creationId xmlns:a16="http://schemas.microsoft.com/office/drawing/2014/main" id="{3FFDD38E-26B8-7016-52B8-EC6A64C5A0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9169" y="3056053"/>
            <a:ext cx="914400" cy="914400"/>
          </a:xfrm>
          <a:prstGeom prst="rect">
            <a:avLst/>
          </a:prstGeom>
        </p:spPr>
      </p:pic>
      <p:pic>
        <p:nvPicPr>
          <p:cNvPr id="13" name="Graphic 12" descr="Man with cane with solid fill">
            <a:extLst>
              <a:ext uri="{FF2B5EF4-FFF2-40B4-BE49-F238E27FC236}">
                <a16:creationId xmlns:a16="http://schemas.microsoft.com/office/drawing/2014/main" id="{D2FCED2E-5A23-6D84-FE54-898DAEE333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5790" y="2871914"/>
            <a:ext cx="1165733" cy="1165733"/>
          </a:xfrm>
          <a:prstGeom prst="rect">
            <a:avLst/>
          </a:prstGeom>
        </p:spPr>
      </p:pic>
      <p:sp>
        <p:nvSpPr>
          <p:cNvPr id="6" name="Content Placeholder 1">
            <a:extLst>
              <a:ext uri="{FF2B5EF4-FFF2-40B4-BE49-F238E27FC236}">
                <a16:creationId xmlns:a16="http://schemas.microsoft.com/office/drawing/2014/main" id="{800592C5-3D18-0659-BB29-9653BE3CC33F}"/>
              </a:ext>
            </a:extLst>
          </p:cNvPr>
          <p:cNvSpPr txBox="1">
            <a:spLocks/>
          </p:cNvSpPr>
          <p:nvPr/>
        </p:nvSpPr>
        <p:spPr>
          <a:xfrm>
            <a:off x="8035193" y="4538123"/>
            <a:ext cx="1986927"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1800" b="1" dirty="0">
                <a:solidFill>
                  <a:srgbClr val="006060"/>
                </a:solidFill>
              </a:rPr>
              <a:t>EARLY RETIREMENT</a:t>
            </a:r>
          </a:p>
          <a:p>
            <a:pPr marL="0" indent="0" algn="ctr">
              <a:spcBef>
                <a:spcPts val="0"/>
              </a:spcBef>
              <a:buNone/>
            </a:pPr>
            <a:endParaRPr lang="en-AU" sz="1800" b="1" dirty="0">
              <a:solidFill>
                <a:srgbClr val="006060"/>
              </a:solidFill>
            </a:endParaRPr>
          </a:p>
        </p:txBody>
      </p:sp>
      <p:sp>
        <p:nvSpPr>
          <p:cNvPr id="7" name="Content Placeholder 1">
            <a:extLst>
              <a:ext uri="{FF2B5EF4-FFF2-40B4-BE49-F238E27FC236}">
                <a16:creationId xmlns:a16="http://schemas.microsoft.com/office/drawing/2014/main" id="{FB3B5DC5-528E-04A0-F4D0-B5F54AD02E38}"/>
              </a:ext>
            </a:extLst>
          </p:cNvPr>
          <p:cNvSpPr txBox="1">
            <a:spLocks/>
          </p:cNvSpPr>
          <p:nvPr/>
        </p:nvSpPr>
        <p:spPr>
          <a:xfrm>
            <a:off x="3325012" y="9436373"/>
            <a:ext cx="4389849"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None/>
            </a:pPr>
            <a:r>
              <a:rPr lang="en-AU" sz="2000" b="1" dirty="0">
                <a:solidFill>
                  <a:srgbClr val="006060"/>
                </a:solidFill>
              </a:rPr>
              <a:t>LOST WORK PRODUCTIVITY</a:t>
            </a:r>
          </a:p>
          <a:p>
            <a:pPr marL="0" indent="0" algn="ctr">
              <a:lnSpc>
                <a:spcPct val="114000"/>
              </a:lnSpc>
              <a:spcBef>
                <a:spcPts val="0"/>
              </a:spcBef>
              <a:buNone/>
            </a:pPr>
            <a:r>
              <a:rPr lang="en-AU" sz="2000" b="1" dirty="0">
                <a:solidFill>
                  <a:srgbClr val="006060"/>
                </a:solidFill>
              </a:rPr>
              <a:t>EARLY RETIREMENT</a:t>
            </a:r>
          </a:p>
          <a:p>
            <a:pPr marL="0" indent="0" algn="ctr">
              <a:lnSpc>
                <a:spcPct val="114000"/>
              </a:lnSpc>
              <a:spcBef>
                <a:spcPts val="0"/>
              </a:spcBef>
              <a:buNone/>
            </a:pPr>
            <a:r>
              <a:rPr lang="en-AU" sz="2000" b="1" dirty="0">
                <a:solidFill>
                  <a:srgbClr val="006060"/>
                </a:solidFill>
              </a:rPr>
              <a:t>INCOME POVERTY</a:t>
            </a:r>
          </a:p>
          <a:p>
            <a:pPr marL="0" indent="0" algn="ctr">
              <a:lnSpc>
                <a:spcPct val="114000"/>
              </a:lnSpc>
              <a:spcBef>
                <a:spcPts val="0"/>
              </a:spcBef>
              <a:buNone/>
            </a:pPr>
            <a:endParaRPr lang="en-AU" sz="2000" b="1" dirty="0">
              <a:solidFill>
                <a:srgbClr val="006060"/>
              </a:solidFill>
            </a:endParaRPr>
          </a:p>
          <a:p>
            <a:pPr marL="0" indent="0" algn="ctr">
              <a:lnSpc>
                <a:spcPct val="114000"/>
              </a:lnSpc>
              <a:spcBef>
                <a:spcPts val="0"/>
              </a:spcBef>
              <a:buNone/>
            </a:pPr>
            <a:endParaRPr lang="en-AU" sz="2000" b="1" dirty="0">
              <a:solidFill>
                <a:srgbClr val="006060"/>
              </a:solidFill>
            </a:endParaRPr>
          </a:p>
        </p:txBody>
      </p:sp>
      <p:sp>
        <p:nvSpPr>
          <p:cNvPr id="14" name="Content Placeholder 1">
            <a:extLst>
              <a:ext uri="{FF2B5EF4-FFF2-40B4-BE49-F238E27FC236}">
                <a16:creationId xmlns:a16="http://schemas.microsoft.com/office/drawing/2014/main" id="{AAF33C56-1EF2-2F42-C0AC-70883F6B17D1}"/>
              </a:ext>
            </a:extLst>
          </p:cNvPr>
          <p:cNvSpPr txBox="1">
            <a:spLocks/>
          </p:cNvSpPr>
          <p:nvPr/>
        </p:nvSpPr>
        <p:spPr>
          <a:xfrm>
            <a:off x="6023992" y="4538123"/>
            <a:ext cx="213265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1800" b="1" dirty="0">
                <a:solidFill>
                  <a:srgbClr val="006060"/>
                </a:solidFill>
              </a:rPr>
              <a:t>LOST PRODUCTIVITY</a:t>
            </a: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p:txBody>
      </p:sp>
      <p:sp>
        <p:nvSpPr>
          <p:cNvPr id="15" name="Content Placeholder 1">
            <a:extLst>
              <a:ext uri="{FF2B5EF4-FFF2-40B4-BE49-F238E27FC236}">
                <a16:creationId xmlns:a16="http://schemas.microsoft.com/office/drawing/2014/main" id="{EF06CAFB-1070-18B2-C5F3-F475C9823B08}"/>
              </a:ext>
            </a:extLst>
          </p:cNvPr>
          <p:cNvSpPr txBox="1">
            <a:spLocks/>
          </p:cNvSpPr>
          <p:nvPr/>
        </p:nvSpPr>
        <p:spPr>
          <a:xfrm>
            <a:off x="10240340" y="4538123"/>
            <a:ext cx="161205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1800" b="1" dirty="0">
                <a:solidFill>
                  <a:srgbClr val="006060"/>
                </a:solidFill>
              </a:rPr>
              <a:t>INCOME POVERTY</a:t>
            </a: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p:txBody>
      </p:sp>
      <p:sp>
        <p:nvSpPr>
          <p:cNvPr id="17" name="TextBox 16">
            <a:extLst>
              <a:ext uri="{FF2B5EF4-FFF2-40B4-BE49-F238E27FC236}">
                <a16:creationId xmlns:a16="http://schemas.microsoft.com/office/drawing/2014/main" id="{3CF1F4E6-F637-E060-5743-F00A2FD2ECCD}"/>
              </a:ext>
            </a:extLst>
          </p:cNvPr>
          <p:cNvSpPr txBox="1"/>
          <p:nvPr/>
        </p:nvSpPr>
        <p:spPr>
          <a:xfrm>
            <a:off x="407368" y="5842138"/>
            <a:ext cx="5049138" cy="646331"/>
          </a:xfrm>
          <a:prstGeom prst="rect">
            <a:avLst/>
          </a:prstGeom>
          <a:noFill/>
        </p:spPr>
        <p:txBody>
          <a:bodyPr wrap="square">
            <a:spAutoFit/>
          </a:bodyPr>
          <a:lstStyle/>
          <a:p>
            <a:r>
              <a:rPr lang="en-US" sz="1200" i="1" dirty="0">
                <a:solidFill>
                  <a:schemeClr val="bg1"/>
                </a:solidFill>
              </a:rPr>
              <a:t>SOURCES: Vos T et al, . Lancet 2017;390:1211–1259</a:t>
            </a:r>
          </a:p>
          <a:p>
            <a:r>
              <a:rPr lang="en-AU" sz="1200" i="1" dirty="0">
                <a:solidFill>
                  <a:schemeClr val="bg1"/>
                </a:solidFill>
              </a:rPr>
              <a:t>Schofield DJ et al, Spine 2012;37:1156–63</a:t>
            </a:r>
            <a:br>
              <a:rPr lang="en-AU" sz="1200" i="1" dirty="0">
                <a:solidFill>
                  <a:schemeClr val="bg1"/>
                </a:solidFill>
              </a:rPr>
            </a:br>
            <a:r>
              <a:rPr lang="en-AU" sz="1200" i="1" dirty="0">
                <a:solidFill>
                  <a:schemeClr val="bg1"/>
                </a:solidFill>
              </a:rPr>
              <a:t>Schofield DJ et al, Med J Aust 2015;203;e26-6.</a:t>
            </a:r>
          </a:p>
        </p:txBody>
      </p:sp>
    </p:spTree>
    <p:extLst>
      <p:ext uri="{BB962C8B-B14F-4D97-AF65-F5344CB8AC3E}">
        <p14:creationId xmlns:p14="http://schemas.microsoft.com/office/powerpoint/2010/main" val="169551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E6EF-BBB2-4377-8BB4-EF27C5F8AEBB}"/>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3D1A32AB-D37B-4769-9637-E0F309A7053E}"/>
              </a:ext>
            </a:extLst>
          </p:cNvPr>
          <p:cNvSpPr>
            <a:spLocks noGrp="1"/>
          </p:cNvSpPr>
          <p:nvPr>
            <p:ph type="subTitle" idx="1"/>
          </p:nvPr>
        </p:nvSpPr>
        <p:spPr/>
        <p:txBody>
          <a:bodyPr/>
          <a:lstStyle/>
          <a:p>
            <a:endParaRPr lang="en-AU" dirty="0"/>
          </a:p>
        </p:txBody>
      </p:sp>
      <p:grpSp>
        <p:nvGrpSpPr>
          <p:cNvPr id="8" name="Group 7">
            <a:extLst>
              <a:ext uri="{FF2B5EF4-FFF2-40B4-BE49-F238E27FC236}">
                <a16:creationId xmlns:a16="http://schemas.microsoft.com/office/drawing/2014/main" id="{3D81B4E4-E33D-4BA3-86D7-74C7BD647A9B}"/>
              </a:ext>
            </a:extLst>
          </p:cNvPr>
          <p:cNvGrpSpPr/>
          <p:nvPr/>
        </p:nvGrpSpPr>
        <p:grpSpPr>
          <a:xfrm>
            <a:off x="907498" y="980728"/>
            <a:ext cx="10377003" cy="5509614"/>
            <a:chOff x="907498" y="980728"/>
            <a:chExt cx="10377003" cy="5509614"/>
          </a:xfrm>
        </p:grpSpPr>
        <p:pic>
          <p:nvPicPr>
            <p:cNvPr id="5" name="Picture 4">
              <a:hlinkClick r:id="rId3"/>
              <a:extLst>
                <a:ext uri="{FF2B5EF4-FFF2-40B4-BE49-F238E27FC236}">
                  <a16:creationId xmlns:a16="http://schemas.microsoft.com/office/drawing/2014/main" id="{2199EFCB-AA12-4759-B725-F1DB9770B78E}"/>
                </a:ext>
              </a:extLst>
            </p:cNvPr>
            <p:cNvPicPr>
              <a:picLocks noChangeAspect="1"/>
            </p:cNvPicPr>
            <p:nvPr/>
          </p:nvPicPr>
          <p:blipFill>
            <a:blip r:embed="rId4"/>
            <a:stretch>
              <a:fillRect/>
            </a:stretch>
          </p:blipFill>
          <p:spPr>
            <a:xfrm>
              <a:off x="907498" y="980728"/>
              <a:ext cx="10377003" cy="5509614"/>
            </a:xfrm>
            <a:prstGeom prst="rect">
              <a:avLst/>
            </a:prstGeom>
          </p:spPr>
        </p:pic>
        <p:pic>
          <p:nvPicPr>
            <p:cNvPr id="7" name="Picture 6">
              <a:extLst>
                <a:ext uri="{FF2B5EF4-FFF2-40B4-BE49-F238E27FC236}">
                  <a16:creationId xmlns:a16="http://schemas.microsoft.com/office/drawing/2014/main" id="{FD50D8B2-FCD4-4C8E-A837-87AA2F962C0C}"/>
                </a:ext>
              </a:extLst>
            </p:cNvPr>
            <p:cNvPicPr>
              <a:picLocks noChangeAspect="1"/>
            </p:cNvPicPr>
            <p:nvPr/>
          </p:nvPicPr>
          <p:blipFill>
            <a:blip r:embed="rId5"/>
            <a:stretch>
              <a:fillRect/>
            </a:stretch>
          </p:blipFill>
          <p:spPr>
            <a:xfrm flipH="1" flipV="1">
              <a:off x="907498" y="6165304"/>
              <a:ext cx="654496" cy="252944"/>
            </a:xfrm>
            <a:prstGeom prst="rect">
              <a:avLst/>
            </a:prstGeom>
          </p:spPr>
        </p:pic>
      </p:grpSp>
    </p:spTree>
    <p:extLst>
      <p:ext uri="{BB962C8B-B14F-4D97-AF65-F5344CB8AC3E}">
        <p14:creationId xmlns:p14="http://schemas.microsoft.com/office/powerpoint/2010/main" val="111068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885B4F-8E4C-3741-B816-DC3C57BD928C}"/>
              </a:ext>
            </a:extLst>
          </p:cNvPr>
          <p:cNvSpPr/>
          <p:nvPr/>
        </p:nvSpPr>
        <p:spPr>
          <a:xfrm>
            <a:off x="3467428" y="6084024"/>
            <a:ext cx="2448273" cy="36931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 Placeholder 17">
            <a:extLst>
              <a:ext uri="{FF2B5EF4-FFF2-40B4-BE49-F238E27FC236}">
                <a16:creationId xmlns:a16="http://schemas.microsoft.com/office/drawing/2014/main" id="{5083AAF7-09D5-CF46-ADB8-1C08D1BEFA9A}"/>
              </a:ext>
            </a:extLst>
          </p:cNvPr>
          <p:cNvSpPr txBox="1">
            <a:spLocks/>
          </p:cNvSpPr>
          <p:nvPr/>
        </p:nvSpPr>
        <p:spPr>
          <a:xfrm>
            <a:off x="3251964" y="6065611"/>
            <a:ext cx="2844036" cy="369311"/>
          </a:xfrm>
          <a:solidFill>
            <a:srgbClr val="006060"/>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FACTSHEETS</a:t>
            </a:r>
          </a:p>
        </p:txBody>
      </p:sp>
      <p:grpSp>
        <p:nvGrpSpPr>
          <p:cNvPr id="4" name="Group 3">
            <a:extLst>
              <a:ext uri="{FF2B5EF4-FFF2-40B4-BE49-F238E27FC236}">
                <a16:creationId xmlns:a16="http://schemas.microsoft.com/office/drawing/2014/main" id="{B8EA58D9-84A4-3656-6579-44FB2B8FB783}"/>
              </a:ext>
            </a:extLst>
          </p:cNvPr>
          <p:cNvGrpSpPr/>
          <p:nvPr/>
        </p:nvGrpSpPr>
        <p:grpSpPr>
          <a:xfrm>
            <a:off x="371644" y="5912814"/>
            <a:ext cx="2844036" cy="540522"/>
            <a:chOff x="191344" y="5912814"/>
            <a:chExt cx="2844036" cy="540522"/>
          </a:xfrm>
        </p:grpSpPr>
        <p:sp>
          <p:nvSpPr>
            <p:cNvPr id="22" name="Rectangle 21">
              <a:extLst>
                <a:ext uri="{FF2B5EF4-FFF2-40B4-BE49-F238E27FC236}">
                  <a16:creationId xmlns:a16="http://schemas.microsoft.com/office/drawing/2014/main" id="{129AD5A3-AC6F-4047-8CB2-32FD6724D25B}"/>
                </a:ext>
              </a:extLst>
            </p:cNvPr>
            <p:cNvSpPr/>
            <p:nvPr/>
          </p:nvSpPr>
          <p:spPr>
            <a:xfrm>
              <a:off x="371084"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Text Placeholder 17">
              <a:extLst>
                <a:ext uri="{FF2B5EF4-FFF2-40B4-BE49-F238E27FC236}">
                  <a16:creationId xmlns:a16="http://schemas.microsoft.com/office/drawing/2014/main" id="{9248B15E-5398-1C4C-9193-768252412B02}"/>
                </a:ext>
              </a:extLst>
            </p:cNvPr>
            <p:cNvSpPr txBox="1">
              <a:spLocks/>
            </p:cNvSpPr>
            <p:nvPr/>
          </p:nvSpPr>
          <p:spPr>
            <a:xfrm>
              <a:off x="191344" y="6084025"/>
              <a:ext cx="2844036" cy="369311"/>
            </a:xfrm>
            <a:solidFill>
              <a:srgbClr val="006060"/>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CARE STANDARD</a:t>
              </a:r>
            </a:p>
          </p:txBody>
        </p:sp>
      </p:grpSp>
      <p:sp>
        <p:nvSpPr>
          <p:cNvPr id="12" name="Rectangle 11">
            <a:extLst>
              <a:ext uri="{FF2B5EF4-FFF2-40B4-BE49-F238E27FC236}">
                <a16:creationId xmlns:a16="http://schemas.microsoft.com/office/drawing/2014/main" id="{BC1C6B8B-DA93-FE4A-8884-EA6AA11F8F14}"/>
              </a:ext>
            </a:extLst>
          </p:cNvPr>
          <p:cNvSpPr/>
          <p:nvPr/>
        </p:nvSpPr>
        <p:spPr>
          <a:xfrm>
            <a:off x="9228628"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 Placeholder 17">
            <a:extLst>
              <a:ext uri="{FF2B5EF4-FFF2-40B4-BE49-F238E27FC236}">
                <a16:creationId xmlns:a16="http://schemas.microsoft.com/office/drawing/2014/main" id="{27898D87-7D46-9D4E-BBAD-607918516B96}"/>
              </a:ext>
            </a:extLst>
          </p:cNvPr>
          <p:cNvSpPr txBox="1">
            <a:spLocks/>
          </p:cNvSpPr>
          <p:nvPr/>
        </p:nvSpPr>
        <p:spPr>
          <a:xfrm>
            <a:off x="8976320" y="5990502"/>
            <a:ext cx="2844036" cy="369311"/>
          </a:xfrm>
          <a:solidFill>
            <a:srgbClr val="006060"/>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67" b="1" dirty="0">
                <a:solidFill>
                  <a:srgbClr val="FFFFFF"/>
                </a:solidFill>
                <a:latin typeface="Arial" panose="020B0604020202020204" pitchFamily="34" charset="0"/>
                <a:cs typeface="Arial" panose="020B0604020202020204" pitchFamily="34" charset="0"/>
              </a:rPr>
              <a:t>INFORMATION</a:t>
            </a: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FOR</a:t>
            </a:r>
            <a:b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CONSUMERS</a:t>
            </a:r>
          </a:p>
        </p:txBody>
      </p:sp>
      <p:pic>
        <p:nvPicPr>
          <p:cNvPr id="3" name="Picture 2" descr="Graphical user interface, text&#10;&#10;Description automatically generated with medium confidence">
            <a:extLst>
              <a:ext uri="{FF2B5EF4-FFF2-40B4-BE49-F238E27FC236}">
                <a16:creationId xmlns:a16="http://schemas.microsoft.com/office/drawing/2014/main" id="{8016DF44-3797-E00B-160A-A3D0B744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948"/>
            <a:ext cx="12192000" cy="4178300"/>
          </a:xfrm>
          <a:prstGeom prst="rect">
            <a:avLst/>
          </a:prstGeom>
        </p:spPr>
      </p:pic>
      <p:sp>
        <p:nvSpPr>
          <p:cNvPr id="24" name="Rectangle 23">
            <a:extLst>
              <a:ext uri="{FF2B5EF4-FFF2-40B4-BE49-F238E27FC236}">
                <a16:creationId xmlns:a16="http://schemas.microsoft.com/office/drawing/2014/main" id="{2FFFB557-6D8E-B6F4-95C3-1062AAA0A71B}"/>
              </a:ext>
            </a:extLst>
          </p:cNvPr>
          <p:cNvSpPr/>
          <p:nvPr/>
        </p:nvSpPr>
        <p:spPr>
          <a:xfrm>
            <a:off x="6312024"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Text Placeholder 17">
            <a:extLst>
              <a:ext uri="{FF2B5EF4-FFF2-40B4-BE49-F238E27FC236}">
                <a16:creationId xmlns:a16="http://schemas.microsoft.com/office/drawing/2014/main" id="{F602EDCF-0BEC-0864-2FFD-0C47C3BC30CA}"/>
              </a:ext>
            </a:extLst>
          </p:cNvPr>
          <p:cNvSpPr txBox="1">
            <a:spLocks/>
          </p:cNvSpPr>
          <p:nvPr/>
        </p:nvSpPr>
        <p:spPr>
          <a:xfrm>
            <a:off x="6114142" y="5990502"/>
            <a:ext cx="2844036" cy="369311"/>
          </a:xfrm>
          <a:solidFill>
            <a:srgbClr val="006060"/>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QUICK QUIDES FOR GPS AND EMERGENCY DEPARTMENTS</a:t>
            </a:r>
          </a:p>
        </p:txBody>
      </p:sp>
      <p:pic>
        <p:nvPicPr>
          <p:cNvPr id="5" name="Picture 4">
            <a:hlinkClick r:id="rId4"/>
            <a:extLst>
              <a:ext uri="{FF2B5EF4-FFF2-40B4-BE49-F238E27FC236}">
                <a16:creationId xmlns:a16="http://schemas.microsoft.com/office/drawing/2014/main" id="{B77FC9C7-8F52-442E-90A6-B7319BEB7730}"/>
              </a:ext>
            </a:extLst>
          </p:cNvPr>
          <p:cNvPicPr>
            <a:picLocks noChangeAspect="1"/>
          </p:cNvPicPr>
          <p:nvPr/>
        </p:nvPicPr>
        <p:blipFill>
          <a:blip r:embed="rId5"/>
          <a:stretch>
            <a:fillRect/>
          </a:stretch>
        </p:blipFill>
        <p:spPr>
          <a:xfrm>
            <a:off x="705011" y="2060900"/>
            <a:ext cx="2193364" cy="3096292"/>
          </a:xfrm>
          <a:prstGeom prst="rect">
            <a:avLst/>
          </a:prstGeom>
        </p:spPr>
      </p:pic>
      <p:pic>
        <p:nvPicPr>
          <p:cNvPr id="7" name="Picture 6">
            <a:hlinkClick r:id="rId6"/>
            <a:extLst>
              <a:ext uri="{FF2B5EF4-FFF2-40B4-BE49-F238E27FC236}">
                <a16:creationId xmlns:a16="http://schemas.microsoft.com/office/drawing/2014/main" id="{E47571F9-C77E-4561-A530-3B81809628D6}"/>
              </a:ext>
            </a:extLst>
          </p:cNvPr>
          <p:cNvPicPr>
            <a:picLocks noChangeAspect="1"/>
          </p:cNvPicPr>
          <p:nvPr/>
        </p:nvPicPr>
        <p:blipFill>
          <a:blip r:embed="rId7"/>
          <a:stretch>
            <a:fillRect/>
          </a:stretch>
        </p:blipFill>
        <p:spPr>
          <a:xfrm>
            <a:off x="9228629" y="2017213"/>
            <a:ext cx="2258360" cy="3201922"/>
          </a:xfrm>
          <a:prstGeom prst="rect">
            <a:avLst/>
          </a:prstGeom>
        </p:spPr>
      </p:pic>
      <p:pic>
        <p:nvPicPr>
          <p:cNvPr id="9" name="Picture 8">
            <a:hlinkClick r:id="rId8"/>
            <a:extLst>
              <a:ext uri="{FF2B5EF4-FFF2-40B4-BE49-F238E27FC236}">
                <a16:creationId xmlns:a16="http://schemas.microsoft.com/office/drawing/2014/main" id="{16B29EE2-40DD-4723-A59D-27F12817702D}"/>
              </a:ext>
            </a:extLst>
          </p:cNvPr>
          <p:cNvPicPr>
            <a:picLocks noChangeAspect="1"/>
          </p:cNvPicPr>
          <p:nvPr/>
        </p:nvPicPr>
        <p:blipFill>
          <a:blip r:embed="rId9"/>
          <a:stretch>
            <a:fillRect/>
          </a:stretch>
        </p:blipFill>
        <p:spPr>
          <a:xfrm>
            <a:off x="6379477" y="1990087"/>
            <a:ext cx="2258360" cy="3226782"/>
          </a:xfrm>
          <a:prstGeom prst="rect">
            <a:avLst/>
          </a:prstGeom>
        </p:spPr>
      </p:pic>
      <p:pic>
        <p:nvPicPr>
          <p:cNvPr id="11" name="Picture 10">
            <a:hlinkClick r:id="rId10"/>
            <a:extLst>
              <a:ext uri="{FF2B5EF4-FFF2-40B4-BE49-F238E27FC236}">
                <a16:creationId xmlns:a16="http://schemas.microsoft.com/office/drawing/2014/main" id="{8BD25FA3-F449-4AA6-B598-AC95EA3C123A}"/>
              </a:ext>
            </a:extLst>
          </p:cNvPr>
          <p:cNvPicPr>
            <a:picLocks noChangeAspect="1"/>
          </p:cNvPicPr>
          <p:nvPr/>
        </p:nvPicPr>
        <p:blipFill>
          <a:blip r:embed="rId11"/>
          <a:stretch>
            <a:fillRect/>
          </a:stretch>
        </p:blipFill>
        <p:spPr>
          <a:xfrm>
            <a:off x="3509746" y="1990087"/>
            <a:ext cx="2258360" cy="3209655"/>
          </a:xfrm>
          <a:prstGeom prst="rect">
            <a:avLst/>
          </a:prstGeom>
        </p:spPr>
      </p:pic>
    </p:spTree>
    <p:extLst>
      <p:ext uri="{BB962C8B-B14F-4D97-AF65-F5344CB8AC3E}">
        <p14:creationId xmlns:p14="http://schemas.microsoft.com/office/powerpoint/2010/main" val="51337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6060"/>
        </a:solid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47A9658-5162-E64B-A1BE-3F9D85A3568F}"/>
              </a:ext>
            </a:extLst>
          </p:cNvPr>
          <p:cNvSpPr txBox="1">
            <a:spLocks/>
          </p:cNvSpPr>
          <p:nvPr/>
        </p:nvSpPr>
        <p:spPr>
          <a:xfrm>
            <a:off x="1391478" y="4437112"/>
            <a:ext cx="9409045" cy="757130"/>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ltLang="en-US" sz="4800" b="1" dirty="0">
                <a:solidFill>
                  <a:schemeClr val="bg1"/>
                </a:solidFill>
              </a:rPr>
              <a:t>Discussion</a:t>
            </a:r>
          </a:p>
        </p:txBody>
      </p:sp>
      <p:pic>
        <p:nvPicPr>
          <p:cNvPr id="3" name="Picture 2">
            <a:extLst>
              <a:ext uri="{FF2B5EF4-FFF2-40B4-BE49-F238E27FC236}">
                <a16:creationId xmlns:a16="http://schemas.microsoft.com/office/drawing/2014/main" id="{15EA701A-8FA9-9B4D-B9B7-3D378CE7C00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83432" y="764704"/>
            <a:ext cx="10484365" cy="3732433"/>
          </a:xfrm>
          <a:prstGeom prst="rect">
            <a:avLst/>
          </a:prstGeom>
        </p:spPr>
      </p:pic>
    </p:spTree>
    <p:extLst>
      <p:ext uri="{BB962C8B-B14F-4D97-AF65-F5344CB8AC3E}">
        <p14:creationId xmlns:p14="http://schemas.microsoft.com/office/powerpoint/2010/main" val="289456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EAE207C-4B21-7435-F9CA-FE1B07D0F6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0" y="3645024"/>
            <a:ext cx="6858000" cy="6858000"/>
          </a:xfrm>
          <a:prstGeom prst="rect">
            <a:avLst/>
          </a:prstGeom>
        </p:spPr>
      </p:pic>
      <p:sp>
        <p:nvSpPr>
          <p:cNvPr id="3" name="Rectangle 2">
            <a:extLst>
              <a:ext uri="{FF2B5EF4-FFF2-40B4-BE49-F238E27FC236}">
                <a16:creationId xmlns:a16="http://schemas.microsoft.com/office/drawing/2014/main" id="{91AAF877-DAD2-23E4-0C81-C04892CD3FF7}"/>
              </a:ext>
            </a:extLst>
          </p:cNvPr>
          <p:cNvSpPr/>
          <p:nvPr/>
        </p:nvSpPr>
        <p:spPr>
          <a:xfrm>
            <a:off x="0" y="2204864"/>
            <a:ext cx="12192000" cy="646331"/>
          </a:xfrm>
          <a:prstGeom prst="rect">
            <a:avLst/>
          </a:prstGeom>
        </p:spPr>
        <p:txBody>
          <a:bodyPr wrap="square">
            <a:spAutoFit/>
          </a:bodyPr>
          <a:lstStyle/>
          <a:p>
            <a:pPr algn="ctr"/>
            <a:r>
              <a:rPr lang="en-AU" sz="3600" b="1" dirty="0">
                <a:solidFill>
                  <a:schemeClr val="bg1"/>
                </a:solidFill>
                <a:latin typeface="+mj-lt"/>
                <a:cs typeface="Arial" panose="020B0604020202020204" pitchFamily="34" charset="0"/>
              </a:rPr>
              <a:t>safetyandquality</a:t>
            </a:r>
            <a:r>
              <a:rPr lang="en-AU" sz="3600" b="1" dirty="0">
                <a:solidFill>
                  <a:schemeClr val="bg1"/>
                </a:solidFill>
                <a:latin typeface="+mj-lt"/>
              </a:rPr>
              <a:t>.gov.au/lowbackpain-ccs</a:t>
            </a:r>
          </a:p>
        </p:txBody>
      </p:sp>
    </p:spTree>
    <p:extLst>
      <p:ext uri="{BB962C8B-B14F-4D97-AF65-F5344CB8AC3E}">
        <p14:creationId xmlns:p14="http://schemas.microsoft.com/office/powerpoint/2010/main" val="50851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983432" y="764704"/>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9D94534-795B-489E-8F16-BA973F7FAB61}"/>
              </a:ext>
            </a:extLst>
          </p:cNvPr>
          <p:cNvPicPr>
            <a:picLocks noChangeAspect="1"/>
          </p:cNvPicPr>
          <p:nvPr/>
        </p:nvPicPr>
        <p:blipFill rotWithShape="1">
          <a:blip r:embed="rId3"/>
          <a:srcRect l="7671"/>
          <a:stretch/>
        </p:blipFill>
        <p:spPr>
          <a:xfrm>
            <a:off x="818349" y="2340790"/>
            <a:ext cx="10555301" cy="2176420"/>
          </a:xfrm>
          <a:prstGeom prst="rect">
            <a:avLst/>
          </a:prstGeom>
        </p:spPr>
      </p:pic>
      <p:pic>
        <p:nvPicPr>
          <p:cNvPr id="7" name="Picture 6">
            <a:extLst>
              <a:ext uri="{FF2B5EF4-FFF2-40B4-BE49-F238E27FC236}">
                <a16:creationId xmlns:a16="http://schemas.microsoft.com/office/drawing/2014/main" id="{34FB637A-0A23-4A26-907A-10227FF25C2D}"/>
              </a:ext>
            </a:extLst>
          </p:cNvPr>
          <p:cNvPicPr>
            <a:picLocks noChangeAspect="1"/>
          </p:cNvPicPr>
          <p:nvPr/>
        </p:nvPicPr>
        <p:blipFill>
          <a:blip r:embed="rId4"/>
          <a:stretch>
            <a:fillRect/>
          </a:stretch>
        </p:blipFill>
        <p:spPr>
          <a:xfrm>
            <a:off x="9696400" y="489949"/>
            <a:ext cx="1512168" cy="1636116"/>
          </a:xfrm>
          <a:prstGeom prst="rect">
            <a:avLst/>
          </a:prstGeom>
        </p:spPr>
      </p:pic>
      <p:pic>
        <p:nvPicPr>
          <p:cNvPr id="9" name="Picture 8">
            <a:extLst>
              <a:ext uri="{FF2B5EF4-FFF2-40B4-BE49-F238E27FC236}">
                <a16:creationId xmlns:a16="http://schemas.microsoft.com/office/drawing/2014/main" id="{8767BC79-7F50-4BE2-A41B-E0AA73AD2271}"/>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402044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BFC2BD2-091E-446E-8261-75D09A614A44}"/>
              </a:ext>
            </a:extLst>
          </p:cNvPr>
          <p:cNvPicPr>
            <a:picLocks noChangeAspect="1"/>
          </p:cNvPicPr>
          <p:nvPr/>
        </p:nvPicPr>
        <p:blipFill>
          <a:blip r:embed="rId3"/>
          <a:stretch>
            <a:fillRect/>
          </a:stretch>
        </p:blipFill>
        <p:spPr>
          <a:xfrm>
            <a:off x="9840416" y="468623"/>
            <a:ext cx="1432328" cy="1715024"/>
          </a:xfrm>
          <a:prstGeom prst="rect">
            <a:avLst/>
          </a:prstGeom>
        </p:spPr>
      </p:pic>
      <p:pic>
        <p:nvPicPr>
          <p:cNvPr id="8" name="Picture 7">
            <a:extLst>
              <a:ext uri="{FF2B5EF4-FFF2-40B4-BE49-F238E27FC236}">
                <a16:creationId xmlns:a16="http://schemas.microsoft.com/office/drawing/2014/main" id="{8D4B9673-2229-46EC-A222-752C6F4182D3}"/>
              </a:ext>
            </a:extLst>
          </p:cNvPr>
          <p:cNvPicPr>
            <a:picLocks noChangeAspect="1"/>
          </p:cNvPicPr>
          <p:nvPr/>
        </p:nvPicPr>
        <p:blipFill>
          <a:blip r:embed="rId4"/>
          <a:stretch>
            <a:fillRect/>
          </a:stretch>
        </p:blipFill>
        <p:spPr>
          <a:xfrm>
            <a:off x="750662" y="2420888"/>
            <a:ext cx="10690676" cy="2016224"/>
          </a:xfrm>
          <a:prstGeom prst="rect">
            <a:avLst/>
          </a:prstGeom>
        </p:spPr>
      </p:pic>
      <p:pic>
        <p:nvPicPr>
          <p:cNvPr id="9" name="Picture 8">
            <a:extLst>
              <a:ext uri="{FF2B5EF4-FFF2-40B4-BE49-F238E27FC236}">
                <a16:creationId xmlns:a16="http://schemas.microsoft.com/office/drawing/2014/main" id="{E9F34326-6D78-40E4-9B07-353623C6A571}"/>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102542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857EE06-7F7E-491A-9E54-97CF0CAF57DA}"/>
              </a:ext>
            </a:extLst>
          </p:cNvPr>
          <p:cNvPicPr>
            <a:picLocks noChangeAspect="1"/>
          </p:cNvPicPr>
          <p:nvPr/>
        </p:nvPicPr>
        <p:blipFill>
          <a:blip r:embed="rId3"/>
          <a:stretch>
            <a:fillRect/>
          </a:stretch>
        </p:blipFill>
        <p:spPr>
          <a:xfrm>
            <a:off x="9993162" y="666827"/>
            <a:ext cx="1368152" cy="1626992"/>
          </a:xfrm>
          <a:prstGeom prst="rect">
            <a:avLst/>
          </a:prstGeom>
        </p:spPr>
      </p:pic>
      <p:pic>
        <p:nvPicPr>
          <p:cNvPr id="7" name="Picture 6">
            <a:extLst>
              <a:ext uri="{FF2B5EF4-FFF2-40B4-BE49-F238E27FC236}">
                <a16:creationId xmlns:a16="http://schemas.microsoft.com/office/drawing/2014/main" id="{C5333E20-2460-4C60-B72D-C836BB1947AA}"/>
              </a:ext>
            </a:extLst>
          </p:cNvPr>
          <p:cNvPicPr>
            <a:picLocks noChangeAspect="1"/>
          </p:cNvPicPr>
          <p:nvPr/>
        </p:nvPicPr>
        <p:blipFill>
          <a:blip r:embed="rId4"/>
          <a:stretch>
            <a:fillRect/>
          </a:stretch>
        </p:blipFill>
        <p:spPr>
          <a:xfrm>
            <a:off x="746622" y="2703262"/>
            <a:ext cx="10622372" cy="1800200"/>
          </a:xfrm>
          <a:prstGeom prst="rect">
            <a:avLst/>
          </a:prstGeom>
        </p:spPr>
      </p:pic>
      <p:pic>
        <p:nvPicPr>
          <p:cNvPr id="9" name="Picture 8">
            <a:extLst>
              <a:ext uri="{FF2B5EF4-FFF2-40B4-BE49-F238E27FC236}">
                <a16:creationId xmlns:a16="http://schemas.microsoft.com/office/drawing/2014/main" id="{EEE7EA7E-D4EA-42BF-AAA2-2B6CECD75F1C}"/>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17760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BDF8D1EC-FEC0-49EE-B004-E3B0407C734E}"/>
              </a:ext>
            </a:extLst>
          </p:cNvPr>
          <p:cNvPicPr>
            <a:picLocks noChangeAspect="1"/>
          </p:cNvPicPr>
          <p:nvPr/>
        </p:nvPicPr>
        <p:blipFill>
          <a:blip r:embed="rId3"/>
          <a:stretch>
            <a:fillRect/>
          </a:stretch>
        </p:blipFill>
        <p:spPr>
          <a:xfrm>
            <a:off x="9697157" y="637875"/>
            <a:ext cx="1300292" cy="1543013"/>
          </a:xfrm>
          <a:prstGeom prst="rect">
            <a:avLst/>
          </a:prstGeom>
        </p:spPr>
      </p:pic>
      <p:pic>
        <p:nvPicPr>
          <p:cNvPr id="8" name="Picture 7">
            <a:extLst>
              <a:ext uri="{FF2B5EF4-FFF2-40B4-BE49-F238E27FC236}">
                <a16:creationId xmlns:a16="http://schemas.microsoft.com/office/drawing/2014/main" id="{3191E6DA-F9B5-4A94-A5A1-6676B41BC005}"/>
              </a:ext>
            </a:extLst>
          </p:cNvPr>
          <p:cNvPicPr>
            <a:picLocks noChangeAspect="1"/>
          </p:cNvPicPr>
          <p:nvPr/>
        </p:nvPicPr>
        <p:blipFill>
          <a:blip r:embed="rId4"/>
          <a:stretch>
            <a:fillRect/>
          </a:stretch>
        </p:blipFill>
        <p:spPr>
          <a:xfrm>
            <a:off x="767408" y="2925734"/>
            <a:ext cx="10230041" cy="1656185"/>
          </a:xfrm>
          <a:prstGeom prst="rect">
            <a:avLst/>
          </a:prstGeom>
        </p:spPr>
      </p:pic>
      <p:pic>
        <p:nvPicPr>
          <p:cNvPr id="9" name="Picture 8">
            <a:extLst>
              <a:ext uri="{FF2B5EF4-FFF2-40B4-BE49-F238E27FC236}">
                <a16:creationId xmlns:a16="http://schemas.microsoft.com/office/drawing/2014/main" id="{B4595219-6DBC-4A0D-A48D-4687A87A0426}"/>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48296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27B2B6A-FFB2-41B0-AE98-44FCB8933218}"/>
              </a:ext>
            </a:extLst>
          </p:cNvPr>
          <p:cNvPicPr>
            <a:picLocks noChangeAspect="1"/>
          </p:cNvPicPr>
          <p:nvPr/>
        </p:nvPicPr>
        <p:blipFill>
          <a:blip r:embed="rId3"/>
          <a:stretch>
            <a:fillRect/>
          </a:stretch>
        </p:blipFill>
        <p:spPr>
          <a:xfrm>
            <a:off x="9973254" y="622991"/>
            <a:ext cx="1139740" cy="1656185"/>
          </a:xfrm>
          <a:prstGeom prst="rect">
            <a:avLst/>
          </a:prstGeom>
        </p:spPr>
      </p:pic>
      <p:pic>
        <p:nvPicPr>
          <p:cNvPr id="7" name="Picture 6">
            <a:extLst>
              <a:ext uri="{FF2B5EF4-FFF2-40B4-BE49-F238E27FC236}">
                <a16:creationId xmlns:a16="http://schemas.microsoft.com/office/drawing/2014/main" id="{C8DE60F9-B28C-4145-8DAA-5017951B30AB}"/>
              </a:ext>
            </a:extLst>
          </p:cNvPr>
          <p:cNvPicPr>
            <a:picLocks noChangeAspect="1"/>
          </p:cNvPicPr>
          <p:nvPr/>
        </p:nvPicPr>
        <p:blipFill>
          <a:blip r:embed="rId4"/>
          <a:stretch>
            <a:fillRect/>
          </a:stretch>
        </p:blipFill>
        <p:spPr>
          <a:xfrm>
            <a:off x="767408" y="2567933"/>
            <a:ext cx="10345586" cy="1944216"/>
          </a:xfrm>
          <a:prstGeom prst="rect">
            <a:avLst/>
          </a:prstGeom>
        </p:spPr>
      </p:pic>
      <p:pic>
        <p:nvPicPr>
          <p:cNvPr id="9" name="Picture 8">
            <a:extLst>
              <a:ext uri="{FF2B5EF4-FFF2-40B4-BE49-F238E27FC236}">
                <a16:creationId xmlns:a16="http://schemas.microsoft.com/office/drawing/2014/main" id="{E42157DC-E6DA-4FD8-ADE3-485733BEC75C}"/>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283675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BE2FB079-2486-42A8-B06F-3D3E20907160}"/>
              </a:ext>
            </a:extLst>
          </p:cNvPr>
          <p:cNvPicPr>
            <a:picLocks noChangeAspect="1"/>
          </p:cNvPicPr>
          <p:nvPr/>
        </p:nvPicPr>
        <p:blipFill>
          <a:blip r:embed="rId3"/>
          <a:stretch>
            <a:fillRect/>
          </a:stretch>
        </p:blipFill>
        <p:spPr>
          <a:xfrm>
            <a:off x="9912424" y="661851"/>
            <a:ext cx="1152128" cy="1559804"/>
          </a:xfrm>
          <a:prstGeom prst="rect">
            <a:avLst/>
          </a:prstGeom>
        </p:spPr>
      </p:pic>
      <p:pic>
        <p:nvPicPr>
          <p:cNvPr id="8" name="Picture 7">
            <a:extLst>
              <a:ext uri="{FF2B5EF4-FFF2-40B4-BE49-F238E27FC236}">
                <a16:creationId xmlns:a16="http://schemas.microsoft.com/office/drawing/2014/main" id="{41A040A5-B637-4E70-8902-8BB13908FC25}"/>
              </a:ext>
            </a:extLst>
          </p:cNvPr>
          <p:cNvPicPr>
            <a:picLocks noChangeAspect="1"/>
          </p:cNvPicPr>
          <p:nvPr/>
        </p:nvPicPr>
        <p:blipFill>
          <a:blip r:embed="rId4"/>
          <a:stretch>
            <a:fillRect/>
          </a:stretch>
        </p:blipFill>
        <p:spPr>
          <a:xfrm>
            <a:off x="767408" y="2780928"/>
            <a:ext cx="10406817" cy="1559804"/>
          </a:xfrm>
          <a:prstGeom prst="rect">
            <a:avLst/>
          </a:prstGeom>
        </p:spPr>
      </p:pic>
      <p:pic>
        <p:nvPicPr>
          <p:cNvPr id="9" name="Picture 8">
            <a:extLst>
              <a:ext uri="{FF2B5EF4-FFF2-40B4-BE49-F238E27FC236}">
                <a16:creationId xmlns:a16="http://schemas.microsoft.com/office/drawing/2014/main" id="{AAEEC786-5B1F-4176-97F4-940692B142B3}"/>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159408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606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78D923-DDD4-4DB5-783E-3A1726D495D1}"/>
              </a:ext>
            </a:extLst>
          </p:cNvPr>
          <p:cNvSpPr/>
          <p:nvPr/>
        </p:nvSpPr>
        <p:spPr>
          <a:xfrm>
            <a:off x="335360" y="1785272"/>
            <a:ext cx="2788845" cy="1211680"/>
          </a:xfrm>
          <a:prstGeom prst="rect">
            <a:avLst/>
          </a:prstGeom>
          <a:solidFill>
            <a:srgbClr val="F1FB83"/>
          </a:solidFill>
          <a:ln w="63500">
            <a:solidFill>
              <a:srgbClr val="0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ECB2F"/>
              </a:solidFill>
            </a:endParaRPr>
          </a:p>
        </p:txBody>
      </p:sp>
      <p:sp>
        <p:nvSpPr>
          <p:cNvPr id="4" name="Title 1">
            <a:extLst>
              <a:ext uri="{FF2B5EF4-FFF2-40B4-BE49-F238E27FC236}">
                <a16:creationId xmlns:a16="http://schemas.microsoft.com/office/drawing/2014/main" id="{68D3958E-2135-9FD3-A004-8CAA1F8D9FF0}"/>
              </a:ext>
            </a:extLst>
          </p:cNvPr>
          <p:cNvSpPr txBox="1">
            <a:spLocks/>
          </p:cNvSpPr>
          <p:nvPr/>
        </p:nvSpPr>
        <p:spPr>
          <a:xfrm>
            <a:off x="407368" y="260648"/>
            <a:ext cx="5400600" cy="4968552"/>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6000" dirty="0"/>
              <a:t> </a:t>
            </a:r>
          </a:p>
          <a:p>
            <a:pPr>
              <a:lnSpc>
                <a:spcPct val="100000"/>
              </a:lnSpc>
            </a:pPr>
            <a:r>
              <a:rPr lang="en-AU" sz="4000" dirty="0"/>
              <a:t>Around </a:t>
            </a:r>
            <a:br>
              <a:rPr lang="en-AU" sz="4000" dirty="0"/>
            </a:br>
            <a:r>
              <a:rPr lang="en-AU" sz="8000" spc="-300" dirty="0">
                <a:solidFill>
                  <a:srgbClr val="006060"/>
                </a:solidFill>
              </a:rPr>
              <a:t>1 in 6</a:t>
            </a:r>
            <a:r>
              <a:rPr lang="en-AU" sz="8000" spc="-300" dirty="0"/>
              <a:t> </a:t>
            </a:r>
          </a:p>
          <a:p>
            <a:pPr>
              <a:lnSpc>
                <a:spcPct val="100000"/>
              </a:lnSpc>
            </a:pPr>
            <a:r>
              <a:rPr lang="en-AU" sz="4000" dirty="0"/>
              <a:t>people in </a:t>
            </a:r>
            <a:br>
              <a:rPr lang="en-AU" sz="4000" dirty="0"/>
            </a:br>
            <a:r>
              <a:rPr lang="en-AU" sz="4000" dirty="0"/>
              <a:t>Australia </a:t>
            </a:r>
            <a:br>
              <a:rPr lang="en-AU" sz="4000" dirty="0"/>
            </a:br>
            <a:r>
              <a:rPr lang="en-AU" sz="4000" dirty="0"/>
              <a:t>report back </a:t>
            </a:r>
            <a:br>
              <a:rPr lang="en-AU" sz="4000" dirty="0"/>
            </a:br>
            <a:r>
              <a:rPr lang="en-AU" sz="4000" dirty="0"/>
              <a:t>problems</a:t>
            </a:r>
            <a:endParaRPr lang="en-AU" sz="4000" b="0" strike="sngStrike" dirty="0"/>
          </a:p>
        </p:txBody>
      </p:sp>
      <p:sp>
        <p:nvSpPr>
          <p:cNvPr id="17" name="Rectangle 16">
            <a:extLst>
              <a:ext uri="{FF2B5EF4-FFF2-40B4-BE49-F238E27FC236}">
                <a16:creationId xmlns:a16="http://schemas.microsoft.com/office/drawing/2014/main" id="{A86F516B-983E-A560-7303-7FB79B3E800B}"/>
              </a:ext>
            </a:extLst>
          </p:cNvPr>
          <p:cNvSpPr/>
          <p:nvPr/>
        </p:nvSpPr>
        <p:spPr>
          <a:xfrm>
            <a:off x="4079776" y="0"/>
            <a:ext cx="8112224" cy="6858000"/>
          </a:xfrm>
          <a:prstGeom prst="rect">
            <a:avLst/>
          </a:prstGeom>
          <a:solidFill>
            <a:srgbClr val="F1F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699C7C54-CD6E-8139-83E6-E7BF75519CE2}"/>
              </a:ext>
            </a:extLst>
          </p:cNvPr>
          <p:cNvGrpSpPr/>
          <p:nvPr/>
        </p:nvGrpSpPr>
        <p:grpSpPr>
          <a:xfrm>
            <a:off x="4367808" y="2246872"/>
            <a:ext cx="7488657" cy="2364255"/>
            <a:chOff x="6096000" y="2360145"/>
            <a:chExt cx="5894442" cy="1860943"/>
          </a:xfrm>
        </p:grpSpPr>
        <p:pic>
          <p:nvPicPr>
            <p:cNvPr id="3" name="Graphic 2" descr="Man with solid fill">
              <a:extLst>
                <a:ext uri="{FF2B5EF4-FFF2-40B4-BE49-F238E27FC236}">
                  <a16:creationId xmlns:a16="http://schemas.microsoft.com/office/drawing/2014/main" id="{D73E0A58-E937-9D77-677F-C563096C9C5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72" r="21459"/>
            <a:stretch/>
          </p:blipFill>
          <p:spPr>
            <a:xfrm>
              <a:off x="6096000" y="2366888"/>
              <a:ext cx="1008112" cy="1854200"/>
            </a:xfrm>
            <a:prstGeom prst="rect">
              <a:avLst/>
            </a:prstGeom>
          </p:spPr>
        </p:pic>
        <p:pic>
          <p:nvPicPr>
            <p:cNvPr id="6" name="Graphic 5" descr="Man with solid fill">
              <a:extLst>
                <a:ext uri="{FF2B5EF4-FFF2-40B4-BE49-F238E27FC236}">
                  <a16:creationId xmlns:a16="http://schemas.microsoft.com/office/drawing/2014/main" id="{E3B1E31B-30C9-F024-8C8A-16A584A7A24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72" r="21459"/>
            <a:stretch/>
          </p:blipFill>
          <p:spPr>
            <a:xfrm>
              <a:off x="7073266" y="2366640"/>
              <a:ext cx="1008112" cy="1854200"/>
            </a:xfrm>
            <a:prstGeom prst="rect">
              <a:avLst/>
            </a:prstGeom>
          </p:spPr>
        </p:pic>
        <p:pic>
          <p:nvPicPr>
            <p:cNvPr id="7" name="Graphic 6" descr="Man with solid fill">
              <a:extLst>
                <a:ext uri="{FF2B5EF4-FFF2-40B4-BE49-F238E27FC236}">
                  <a16:creationId xmlns:a16="http://schemas.microsoft.com/office/drawing/2014/main" id="{ACCD1948-1411-8ACD-7BF7-60CBDD353A8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72" r="21459"/>
            <a:stretch/>
          </p:blipFill>
          <p:spPr>
            <a:xfrm>
              <a:off x="10982330" y="2366640"/>
              <a:ext cx="1008112" cy="1854200"/>
            </a:xfrm>
            <a:prstGeom prst="rect">
              <a:avLst/>
            </a:prstGeom>
          </p:spPr>
        </p:pic>
        <p:pic>
          <p:nvPicPr>
            <p:cNvPr id="8" name="Graphic 7" descr="Man with solid fill">
              <a:extLst>
                <a:ext uri="{FF2B5EF4-FFF2-40B4-BE49-F238E27FC236}">
                  <a16:creationId xmlns:a16="http://schemas.microsoft.com/office/drawing/2014/main" id="{4EE9C8D9-CD29-F68E-2E70-08D4E7C8088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72" r="21459"/>
            <a:stretch/>
          </p:blipFill>
          <p:spPr>
            <a:xfrm>
              <a:off x="10005064" y="2366640"/>
              <a:ext cx="1008112" cy="1854200"/>
            </a:xfrm>
            <a:prstGeom prst="rect">
              <a:avLst/>
            </a:prstGeom>
          </p:spPr>
        </p:pic>
        <p:pic>
          <p:nvPicPr>
            <p:cNvPr id="9" name="Graphic 8" descr="Man with solid fill">
              <a:extLst>
                <a:ext uri="{FF2B5EF4-FFF2-40B4-BE49-F238E27FC236}">
                  <a16:creationId xmlns:a16="http://schemas.microsoft.com/office/drawing/2014/main" id="{69157991-5876-59D5-43C3-93D9EB26DD6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72" r="21459"/>
            <a:stretch/>
          </p:blipFill>
          <p:spPr>
            <a:xfrm>
              <a:off x="9027798" y="2360145"/>
              <a:ext cx="1008112" cy="1854200"/>
            </a:xfrm>
            <a:prstGeom prst="rect">
              <a:avLst/>
            </a:prstGeom>
          </p:spPr>
        </p:pic>
        <p:pic>
          <p:nvPicPr>
            <p:cNvPr id="10" name="Graphic 9" descr="Man with solid fill">
              <a:extLst>
                <a:ext uri="{FF2B5EF4-FFF2-40B4-BE49-F238E27FC236}">
                  <a16:creationId xmlns:a16="http://schemas.microsoft.com/office/drawing/2014/main" id="{E8786342-3484-C6C1-3A3D-4054498B152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172" r="21459"/>
            <a:stretch/>
          </p:blipFill>
          <p:spPr>
            <a:xfrm>
              <a:off x="8050532" y="2360145"/>
              <a:ext cx="1008112" cy="1854200"/>
            </a:xfrm>
            <a:prstGeom prst="rect">
              <a:avLst/>
            </a:prstGeom>
          </p:spPr>
        </p:pic>
      </p:grpSp>
      <p:sp>
        <p:nvSpPr>
          <p:cNvPr id="18" name="TextBox 17">
            <a:extLst>
              <a:ext uri="{FF2B5EF4-FFF2-40B4-BE49-F238E27FC236}">
                <a16:creationId xmlns:a16="http://schemas.microsoft.com/office/drawing/2014/main" id="{1A163FCB-258B-033C-CD06-9541CFDFC8A4}"/>
              </a:ext>
            </a:extLst>
          </p:cNvPr>
          <p:cNvSpPr txBox="1"/>
          <p:nvPr/>
        </p:nvSpPr>
        <p:spPr>
          <a:xfrm>
            <a:off x="514053" y="5938399"/>
            <a:ext cx="2845643" cy="461665"/>
          </a:xfrm>
          <a:prstGeom prst="rect">
            <a:avLst/>
          </a:prstGeom>
          <a:noFill/>
        </p:spPr>
        <p:txBody>
          <a:bodyPr wrap="square">
            <a:spAutoFit/>
          </a:bodyPr>
          <a:lstStyle/>
          <a:p>
            <a:r>
              <a:rPr lang="en-US" sz="1200" i="1" dirty="0">
                <a:solidFill>
                  <a:schemeClr val="bg1"/>
                </a:solidFill>
              </a:rPr>
              <a:t>SOURCE: Australian Institute of Health and Welfare. Back problems, 2020.</a:t>
            </a:r>
          </a:p>
        </p:txBody>
      </p:sp>
    </p:spTree>
    <p:extLst>
      <p:ext uri="{BB962C8B-B14F-4D97-AF65-F5344CB8AC3E}">
        <p14:creationId xmlns:p14="http://schemas.microsoft.com/office/powerpoint/2010/main" val="1861053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34C50F0-A683-4323-AF55-9459672C08BC}"/>
              </a:ext>
            </a:extLst>
          </p:cNvPr>
          <p:cNvPicPr>
            <a:picLocks noChangeAspect="1"/>
          </p:cNvPicPr>
          <p:nvPr/>
        </p:nvPicPr>
        <p:blipFill>
          <a:blip r:embed="rId3"/>
          <a:stretch>
            <a:fillRect/>
          </a:stretch>
        </p:blipFill>
        <p:spPr>
          <a:xfrm>
            <a:off x="10104000" y="628760"/>
            <a:ext cx="1296144" cy="1615484"/>
          </a:xfrm>
          <a:prstGeom prst="rect">
            <a:avLst/>
          </a:prstGeom>
        </p:spPr>
      </p:pic>
      <p:pic>
        <p:nvPicPr>
          <p:cNvPr id="7" name="Picture 6">
            <a:extLst>
              <a:ext uri="{FF2B5EF4-FFF2-40B4-BE49-F238E27FC236}">
                <a16:creationId xmlns:a16="http://schemas.microsoft.com/office/drawing/2014/main" id="{02A00499-CE02-464C-8141-257969E9A60B}"/>
              </a:ext>
            </a:extLst>
          </p:cNvPr>
          <p:cNvPicPr>
            <a:picLocks noChangeAspect="1"/>
          </p:cNvPicPr>
          <p:nvPr/>
        </p:nvPicPr>
        <p:blipFill>
          <a:blip r:embed="rId4"/>
          <a:stretch>
            <a:fillRect/>
          </a:stretch>
        </p:blipFill>
        <p:spPr>
          <a:xfrm>
            <a:off x="749696" y="2498068"/>
            <a:ext cx="10954532" cy="2369513"/>
          </a:xfrm>
          <a:prstGeom prst="rect">
            <a:avLst/>
          </a:prstGeom>
        </p:spPr>
      </p:pic>
      <p:pic>
        <p:nvPicPr>
          <p:cNvPr id="9" name="Picture 8">
            <a:extLst>
              <a:ext uri="{FF2B5EF4-FFF2-40B4-BE49-F238E27FC236}">
                <a16:creationId xmlns:a16="http://schemas.microsoft.com/office/drawing/2014/main" id="{FA029A1A-F646-47DC-A27A-40045F8E7652}"/>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428477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767408" y="661851"/>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 </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54081DC-72A2-4A1A-BD4B-EFF200EF1FDF}"/>
              </a:ext>
            </a:extLst>
          </p:cNvPr>
          <p:cNvPicPr>
            <a:picLocks noChangeAspect="1"/>
          </p:cNvPicPr>
          <p:nvPr/>
        </p:nvPicPr>
        <p:blipFill>
          <a:blip r:embed="rId3"/>
          <a:stretch>
            <a:fillRect/>
          </a:stretch>
        </p:blipFill>
        <p:spPr>
          <a:xfrm>
            <a:off x="9680907" y="661851"/>
            <a:ext cx="1296144" cy="1655076"/>
          </a:xfrm>
          <a:prstGeom prst="rect">
            <a:avLst/>
          </a:prstGeom>
        </p:spPr>
      </p:pic>
      <p:pic>
        <p:nvPicPr>
          <p:cNvPr id="8" name="Picture 7">
            <a:extLst>
              <a:ext uri="{FF2B5EF4-FFF2-40B4-BE49-F238E27FC236}">
                <a16:creationId xmlns:a16="http://schemas.microsoft.com/office/drawing/2014/main" id="{C22C8439-4C1F-478F-9BD4-94EA2A53AB9B}"/>
              </a:ext>
            </a:extLst>
          </p:cNvPr>
          <p:cNvPicPr>
            <a:picLocks noChangeAspect="1"/>
          </p:cNvPicPr>
          <p:nvPr/>
        </p:nvPicPr>
        <p:blipFill>
          <a:blip r:embed="rId4"/>
          <a:stretch>
            <a:fillRect/>
          </a:stretch>
        </p:blipFill>
        <p:spPr>
          <a:xfrm>
            <a:off x="767408" y="2628900"/>
            <a:ext cx="10209643" cy="1912174"/>
          </a:xfrm>
          <a:prstGeom prst="rect">
            <a:avLst/>
          </a:prstGeom>
        </p:spPr>
      </p:pic>
      <p:pic>
        <p:nvPicPr>
          <p:cNvPr id="9" name="Picture 8">
            <a:extLst>
              <a:ext uri="{FF2B5EF4-FFF2-40B4-BE49-F238E27FC236}">
                <a16:creationId xmlns:a16="http://schemas.microsoft.com/office/drawing/2014/main" id="{4F808B5D-2668-4F4D-A8EC-2AEB5ECB1006}"/>
              </a:ext>
            </a:extLst>
          </p:cNvPr>
          <p:cNvPicPr>
            <a:picLocks noChangeAspect="1"/>
          </p:cNvPicPr>
          <p:nvPr/>
        </p:nvPicPr>
        <p:blipFill>
          <a:blip r:embed="rId5"/>
          <a:stretch>
            <a:fillRect/>
          </a:stretch>
        </p:blipFill>
        <p:spPr>
          <a:xfrm>
            <a:off x="758672" y="5517233"/>
            <a:ext cx="2858837" cy="910356"/>
          </a:xfrm>
          <a:prstGeom prst="rect">
            <a:avLst/>
          </a:prstGeom>
        </p:spPr>
      </p:pic>
    </p:spTree>
    <p:extLst>
      <p:ext uri="{BB962C8B-B14F-4D97-AF65-F5344CB8AC3E}">
        <p14:creationId xmlns:p14="http://schemas.microsoft.com/office/powerpoint/2010/main" val="40194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537D28-4520-4A53-A512-59754266E7CC}"/>
              </a:ext>
            </a:extLst>
          </p:cNvPr>
          <p:cNvSpPr>
            <a:spLocks noGrp="1"/>
          </p:cNvSpPr>
          <p:nvPr>
            <p:ph type="subTitle" idx="1"/>
          </p:nvPr>
        </p:nvSpPr>
        <p:spPr/>
        <p:txBody>
          <a:bodyPr/>
          <a:lstStyle/>
          <a:p>
            <a:endParaRPr lang="en-AU" dirty="0"/>
          </a:p>
        </p:txBody>
      </p:sp>
      <p:grpSp>
        <p:nvGrpSpPr>
          <p:cNvPr id="9" name="Group 8">
            <a:extLst>
              <a:ext uri="{FF2B5EF4-FFF2-40B4-BE49-F238E27FC236}">
                <a16:creationId xmlns:a16="http://schemas.microsoft.com/office/drawing/2014/main" id="{E684D310-7545-4D2E-9C5E-522E3E8F9DF9}"/>
              </a:ext>
            </a:extLst>
          </p:cNvPr>
          <p:cNvGrpSpPr/>
          <p:nvPr/>
        </p:nvGrpSpPr>
        <p:grpSpPr>
          <a:xfrm>
            <a:off x="1091444" y="1052736"/>
            <a:ext cx="10009112" cy="5328592"/>
            <a:chOff x="1182446" y="1340768"/>
            <a:chExt cx="9793088" cy="4874530"/>
          </a:xfrm>
        </p:grpSpPr>
        <p:pic>
          <p:nvPicPr>
            <p:cNvPr id="5" name="Picture 4">
              <a:hlinkClick r:id="rId3"/>
              <a:extLst>
                <a:ext uri="{FF2B5EF4-FFF2-40B4-BE49-F238E27FC236}">
                  <a16:creationId xmlns:a16="http://schemas.microsoft.com/office/drawing/2014/main" id="{3AB885F0-DC94-4B55-9421-CF9D8A19489E}"/>
                </a:ext>
              </a:extLst>
            </p:cNvPr>
            <p:cNvPicPr>
              <a:picLocks noChangeAspect="1"/>
            </p:cNvPicPr>
            <p:nvPr/>
          </p:nvPicPr>
          <p:blipFill rotWithShape="1">
            <a:blip r:embed="rId4"/>
            <a:srcRect t="11275"/>
            <a:stretch/>
          </p:blipFill>
          <p:spPr>
            <a:xfrm>
              <a:off x="1182446" y="1340768"/>
              <a:ext cx="9793088" cy="4874530"/>
            </a:xfrm>
            <a:prstGeom prst="rect">
              <a:avLst/>
            </a:prstGeom>
          </p:spPr>
        </p:pic>
        <p:pic>
          <p:nvPicPr>
            <p:cNvPr id="7" name="Picture 6">
              <a:extLst>
                <a:ext uri="{FF2B5EF4-FFF2-40B4-BE49-F238E27FC236}">
                  <a16:creationId xmlns:a16="http://schemas.microsoft.com/office/drawing/2014/main" id="{0A277695-34DC-440F-9809-172C52C343DE}"/>
                </a:ext>
              </a:extLst>
            </p:cNvPr>
            <p:cNvPicPr>
              <a:picLocks noChangeAspect="1"/>
            </p:cNvPicPr>
            <p:nvPr/>
          </p:nvPicPr>
          <p:blipFill>
            <a:blip r:embed="rId5"/>
            <a:stretch>
              <a:fillRect/>
            </a:stretch>
          </p:blipFill>
          <p:spPr>
            <a:xfrm>
              <a:off x="1182446" y="5483312"/>
              <a:ext cx="9776078" cy="731986"/>
            </a:xfrm>
            <a:prstGeom prst="rect">
              <a:avLst/>
            </a:prstGeom>
          </p:spPr>
        </p:pic>
      </p:grpSp>
    </p:spTree>
    <p:extLst>
      <p:ext uri="{BB962C8B-B14F-4D97-AF65-F5344CB8AC3E}">
        <p14:creationId xmlns:p14="http://schemas.microsoft.com/office/powerpoint/2010/main" val="47220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606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D12AD8-D135-0492-FC59-AC66C0B95894}"/>
              </a:ext>
            </a:extLst>
          </p:cNvPr>
          <p:cNvSpPr/>
          <p:nvPr/>
        </p:nvSpPr>
        <p:spPr>
          <a:xfrm>
            <a:off x="4712616" y="2996952"/>
            <a:ext cx="2767947" cy="3024336"/>
          </a:xfrm>
          <a:prstGeom prst="rect">
            <a:avLst/>
          </a:prstGeom>
          <a:solidFill>
            <a:srgbClr val="F1F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7B762BE-C5B2-4AC3-1FDF-23F093B85F65}"/>
              </a:ext>
            </a:extLst>
          </p:cNvPr>
          <p:cNvSpPr/>
          <p:nvPr/>
        </p:nvSpPr>
        <p:spPr>
          <a:xfrm>
            <a:off x="7880968" y="2996952"/>
            <a:ext cx="2767947" cy="3024336"/>
          </a:xfrm>
          <a:prstGeom prst="rect">
            <a:avLst/>
          </a:prstGeom>
          <a:solidFill>
            <a:srgbClr val="F1F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58E99C-F151-4EEF-B50C-EBC785B2B42A}"/>
              </a:ext>
            </a:extLst>
          </p:cNvPr>
          <p:cNvSpPr/>
          <p:nvPr/>
        </p:nvSpPr>
        <p:spPr>
          <a:xfrm>
            <a:off x="1431891" y="2996952"/>
            <a:ext cx="2767947" cy="3024336"/>
          </a:xfrm>
          <a:prstGeom prst="rect">
            <a:avLst/>
          </a:prstGeom>
          <a:solidFill>
            <a:srgbClr val="F1F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DDC22-5938-B945-8495-E0E01DF051B3}"/>
              </a:ext>
            </a:extLst>
          </p:cNvPr>
          <p:cNvSpPr txBox="1">
            <a:spLocks/>
          </p:cNvSpPr>
          <p:nvPr/>
        </p:nvSpPr>
        <p:spPr>
          <a:xfrm>
            <a:off x="1688280" y="908720"/>
            <a:ext cx="8615828" cy="1872208"/>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algn="ctr">
              <a:lnSpc>
                <a:spcPct val="100000"/>
              </a:lnSpc>
            </a:pPr>
            <a:r>
              <a:rPr lang="en-AU" sz="3200" dirty="0"/>
              <a:t>The Australian Atlases of Healthcare Variation have shown marked variation relevant to care of low back pain.</a:t>
            </a:r>
          </a:p>
        </p:txBody>
      </p:sp>
      <p:grpSp>
        <p:nvGrpSpPr>
          <p:cNvPr id="12" name="Group 11">
            <a:extLst>
              <a:ext uri="{FF2B5EF4-FFF2-40B4-BE49-F238E27FC236}">
                <a16:creationId xmlns:a16="http://schemas.microsoft.com/office/drawing/2014/main" id="{7FA5710B-7932-06A6-F048-91E034848F9C}"/>
              </a:ext>
            </a:extLst>
          </p:cNvPr>
          <p:cNvGrpSpPr/>
          <p:nvPr/>
        </p:nvGrpSpPr>
        <p:grpSpPr>
          <a:xfrm>
            <a:off x="1287875" y="3278734"/>
            <a:ext cx="2933468" cy="2102835"/>
            <a:chOff x="1055440" y="3278734"/>
            <a:chExt cx="2933468" cy="2102835"/>
          </a:xfrm>
        </p:grpSpPr>
        <p:sp>
          <p:nvSpPr>
            <p:cNvPr id="4" name="Content Placeholder 1">
              <a:extLst>
                <a:ext uri="{FF2B5EF4-FFF2-40B4-BE49-F238E27FC236}">
                  <a16:creationId xmlns:a16="http://schemas.microsoft.com/office/drawing/2014/main" id="{41D5BB92-BAD3-0037-FE03-30D9B67E578A}"/>
                </a:ext>
              </a:extLst>
            </p:cNvPr>
            <p:cNvSpPr txBox="1">
              <a:spLocks/>
            </p:cNvSpPr>
            <p:nvPr/>
          </p:nvSpPr>
          <p:spPr>
            <a:xfrm>
              <a:off x="1455845" y="4216939"/>
              <a:ext cx="213265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2400" b="1" dirty="0">
                  <a:solidFill>
                    <a:srgbClr val="006060"/>
                  </a:solidFill>
                </a:rPr>
                <a:t>variation in </a:t>
              </a:r>
              <a:br>
                <a:rPr lang="en-AU" sz="2400" b="1" dirty="0">
                  <a:solidFill>
                    <a:srgbClr val="006060"/>
                  </a:solidFill>
                </a:rPr>
              </a:br>
              <a:r>
                <a:rPr lang="en-AU" sz="2400" b="1" dirty="0">
                  <a:solidFill>
                    <a:srgbClr val="006060"/>
                  </a:solidFill>
                </a:rPr>
                <a:t>CT imaging for lumbar spine</a:t>
              </a:r>
            </a:p>
            <a:p>
              <a:pPr marL="0" indent="0" algn="ctr">
                <a:spcBef>
                  <a:spcPts val="0"/>
                </a:spcBef>
                <a:buNone/>
              </a:pPr>
              <a:endParaRPr lang="en-AU" sz="2400" b="1" dirty="0">
                <a:solidFill>
                  <a:srgbClr val="006060"/>
                </a:solidFill>
              </a:endParaRP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p:txBody>
        </p:sp>
        <p:sp>
          <p:nvSpPr>
            <p:cNvPr id="6" name="Content Placeholder 1">
              <a:extLst>
                <a:ext uri="{FF2B5EF4-FFF2-40B4-BE49-F238E27FC236}">
                  <a16:creationId xmlns:a16="http://schemas.microsoft.com/office/drawing/2014/main" id="{2A804D36-3320-9BC1-46EA-BEF7A622DC7B}"/>
                </a:ext>
              </a:extLst>
            </p:cNvPr>
            <p:cNvSpPr txBox="1">
              <a:spLocks/>
            </p:cNvSpPr>
            <p:nvPr/>
          </p:nvSpPr>
          <p:spPr>
            <a:xfrm>
              <a:off x="1055440" y="3278734"/>
              <a:ext cx="293346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7200" b="1" spc="-300" dirty="0">
                  <a:solidFill>
                    <a:srgbClr val="006060"/>
                  </a:solidFill>
                </a:rPr>
                <a:t>11.8</a:t>
              </a:r>
              <a:r>
                <a:rPr lang="en-AU" sz="6000" b="1" spc="-300" dirty="0">
                  <a:solidFill>
                    <a:srgbClr val="006060"/>
                  </a:solidFill>
                </a:rPr>
                <a:t>x</a:t>
              </a:r>
            </a:p>
          </p:txBody>
        </p:sp>
      </p:grpSp>
      <p:grpSp>
        <p:nvGrpSpPr>
          <p:cNvPr id="11" name="Group 10">
            <a:extLst>
              <a:ext uri="{FF2B5EF4-FFF2-40B4-BE49-F238E27FC236}">
                <a16:creationId xmlns:a16="http://schemas.microsoft.com/office/drawing/2014/main" id="{3802DB75-B1BF-E4EF-048D-8B656A8F0585}"/>
              </a:ext>
            </a:extLst>
          </p:cNvPr>
          <p:cNvGrpSpPr/>
          <p:nvPr/>
        </p:nvGrpSpPr>
        <p:grpSpPr>
          <a:xfrm>
            <a:off x="4672251" y="3287878"/>
            <a:ext cx="2933468" cy="2102835"/>
            <a:chOff x="4439816" y="3287878"/>
            <a:chExt cx="2933468" cy="2102835"/>
          </a:xfrm>
        </p:grpSpPr>
        <p:sp>
          <p:nvSpPr>
            <p:cNvPr id="5" name="Content Placeholder 1">
              <a:extLst>
                <a:ext uri="{FF2B5EF4-FFF2-40B4-BE49-F238E27FC236}">
                  <a16:creationId xmlns:a16="http://schemas.microsoft.com/office/drawing/2014/main" id="{55FFDCA7-7C51-BDE2-88BD-CE028D16F050}"/>
                </a:ext>
              </a:extLst>
            </p:cNvPr>
            <p:cNvSpPr txBox="1">
              <a:spLocks/>
            </p:cNvSpPr>
            <p:nvPr/>
          </p:nvSpPr>
          <p:spPr>
            <a:xfrm>
              <a:off x="4605336" y="4226083"/>
              <a:ext cx="2498775"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2400" b="1" dirty="0">
                  <a:solidFill>
                    <a:srgbClr val="006060"/>
                  </a:solidFill>
                </a:rPr>
                <a:t>variation in </a:t>
              </a:r>
              <a:br>
                <a:rPr lang="en-AU" sz="2400" b="1" dirty="0">
                  <a:solidFill>
                    <a:srgbClr val="006060"/>
                  </a:solidFill>
                </a:rPr>
              </a:br>
              <a:r>
                <a:rPr lang="en-AU" sz="2400" b="1" dirty="0">
                  <a:solidFill>
                    <a:srgbClr val="006060"/>
                  </a:solidFill>
                </a:rPr>
                <a:t>lumbar spine surgery admissions</a:t>
              </a: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p:txBody>
        </p:sp>
        <p:sp>
          <p:nvSpPr>
            <p:cNvPr id="7" name="Content Placeholder 1">
              <a:extLst>
                <a:ext uri="{FF2B5EF4-FFF2-40B4-BE49-F238E27FC236}">
                  <a16:creationId xmlns:a16="http://schemas.microsoft.com/office/drawing/2014/main" id="{ED04DE2A-5E11-209C-B044-FDE54E3DA624}"/>
                </a:ext>
              </a:extLst>
            </p:cNvPr>
            <p:cNvSpPr txBox="1">
              <a:spLocks/>
            </p:cNvSpPr>
            <p:nvPr/>
          </p:nvSpPr>
          <p:spPr>
            <a:xfrm>
              <a:off x="4439816" y="3287878"/>
              <a:ext cx="293346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7200" b="1" spc="-300" dirty="0">
                  <a:solidFill>
                    <a:srgbClr val="006060"/>
                  </a:solidFill>
                </a:rPr>
                <a:t>4.8</a:t>
              </a:r>
              <a:r>
                <a:rPr lang="en-AU" sz="6000" b="1" spc="-300" dirty="0">
                  <a:solidFill>
                    <a:srgbClr val="006060"/>
                  </a:solidFill>
                </a:rPr>
                <a:t>x</a:t>
              </a:r>
            </a:p>
          </p:txBody>
        </p:sp>
      </p:grpSp>
      <p:grpSp>
        <p:nvGrpSpPr>
          <p:cNvPr id="10" name="Group 9">
            <a:extLst>
              <a:ext uri="{FF2B5EF4-FFF2-40B4-BE49-F238E27FC236}">
                <a16:creationId xmlns:a16="http://schemas.microsoft.com/office/drawing/2014/main" id="{0ADBCD0F-43B9-ECAB-7737-43B257E6D71A}"/>
              </a:ext>
            </a:extLst>
          </p:cNvPr>
          <p:cNvGrpSpPr/>
          <p:nvPr/>
        </p:nvGrpSpPr>
        <p:grpSpPr>
          <a:xfrm>
            <a:off x="7771044" y="3278734"/>
            <a:ext cx="2933468" cy="2102835"/>
            <a:chOff x="7538609" y="3278734"/>
            <a:chExt cx="2933468" cy="2102835"/>
          </a:xfrm>
        </p:grpSpPr>
        <p:sp>
          <p:nvSpPr>
            <p:cNvPr id="8" name="Content Placeholder 1">
              <a:extLst>
                <a:ext uri="{FF2B5EF4-FFF2-40B4-BE49-F238E27FC236}">
                  <a16:creationId xmlns:a16="http://schemas.microsoft.com/office/drawing/2014/main" id="{F85D272A-F12C-8705-4B3C-C8FCEA259334}"/>
                </a:ext>
              </a:extLst>
            </p:cNvPr>
            <p:cNvSpPr txBox="1">
              <a:spLocks/>
            </p:cNvSpPr>
            <p:nvPr/>
          </p:nvSpPr>
          <p:spPr>
            <a:xfrm>
              <a:off x="7939014" y="4216939"/>
              <a:ext cx="213265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AU" sz="2400" b="1" dirty="0">
                  <a:solidFill>
                    <a:srgbClr val="006060"/>
                  </a:solidFill>
                </a:rPr>
                <a:t>increase </a:t>
              </a:r>
              <a:br>
                <a:rPr lang="en-AU" sz="2400" b="1" dirty="0">
                  <a:solidFill>
                    <a:srgbClr val="006060"/>
                  </a:solidFill>
                </a:rPr>
              </a:br>
              <a:r>
                <a:rPr lang="en-AU" sz="2400" b="1" dirty="0">
                  <a:solidFill>
                    <a:srgbClr val="006060"/>
                  </a:solidFill>
                </a:rPr>
                <a:t>in opioid prescribing over 4 years</a:t>
              </a:r>
              <a:br>
                <a:rPr lang="en-AU" sz="2000" b="1" dirty="0">
                  <a:solidFill>
                    <a:srgbClr val="006060"/>
                  </a:solidFill>
                </a:rPr>
              </a:br>
              <a:endParaRPr lang="en-AU" sz="1200" b="1" dirty="0">
                <a:solidFill>
                  <a:srgbClr val="006060"/>
                </a:solidFill>
              </a:endParaRPr>
            </a:p>
            <a:p>
              <a:pPr marL="0" indent="0" algn="ctr">
                <a:spcBef>
                  <a:spcPts val="0"/>
                </a:spcBef>
                <a:buNone/>
              </a:pPr>
              <a:r>
                <a:rPr lang="en-AU" sz="1200" b="1" dirty="0">
                  <a:solidFill>
                    <a:srgbClr val="006060"/>
                  </a:solidFill>
                </a:rPr>
                <a:t>(2013-14 to 2016-17)</a:t>
              </a: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a:p>
              <a:pPr marL="0" indent="0" algn="ctr">
                <a:spcBef>
                  <a:spcPts val="0"/>
                </a:spcBef>
                <a:buNone/>
              </a:pPr>
              <a:endParaRPr lang="en-AU" sz="1800" b="1" dirty="0">
                <a:solidFill>
                  <a:srgbClr val="006060"/>
                </a:solidFill>
              </a:endParaRPr>
            </a:p>
          </p:txBody>
        </p:sp>
        <p:sp>
          <p:nvSpPr>
            <p:cNvPr id="9" name="Content Placeholder 1">
              <a:extLst>
                <a:ext uri="{FF2B5EF4-FFF2-40B4-BE49-F238E27FC236}">
                  <a16:creationId xmlns:a16="http://schemas.microsoft.com/office/drawing/2014/main" id="{81F77969-F1A9-4FF1-97AB-8ABB6FA1A00C}"/>
                </a:ext>
              </a:extLst>
            </p:cNvPr>
            <p:cNvSpPr txBox="1">
              <a:spLocks/>
            </p:cNvSpPr>
            <p:nvPr/>
          </p:nvSpPr>
          <p:spPr>
            <a:xfrm>
              <a:off x="7538609" y="3278734"/>
              <a:ext cx="2933468" cy="116463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7200" b="1" spc="-300" dirty="0">
                  <a:solidFill>
                    <a:srgbClr val="006060"/>
                  </a:solidFill>
                </a:rPr>
                <a:t>5</a:t>
              </a:r>
              <a:r>
                <a:rPr lang="en-AU" sz="6000" b="1" spc="-300" dirty="0">
                  <a:solidFill>
                    <a:srgbClr val="006060"/>
                  </a:solidFill>
                </a:rPr>
                <a:t>%</a:t>
              </a:r>
            </a:p>
          </p:txBody>
        </p:sp>
      </p:grpSp>
      <p:sp>
        <p:nvSpPr>
          <p:cNvPr id="16" name="TextBox 15">
            <a:extLst>
              <a:ext uri="{FF2B5EF4-FFF2-40B4-BE49-F238E27FC236}">
                <a16:creationId xmlns:a16="http://schemas.microsoft.com/office/drawing/2014/main" id="{6E59D02F-AB4A-3C30-00FD-302BA545FD33}"/>
              </a:ext>
            </a:extLst>
          </p:cNvPr>
          <p:cNvSpPr txBox="1"/>
          <p:nvPr/>
        </p:nvSpPr>
        <p:spPr>
          <a:xfrm>
            <a:off x="1343472" y="6279123"/>
            <a:ext cx="9217023" cy="276999"/>
          </a:xfrm>
          <a:prstGeom prst="rect">
            <a:avLst/>
          </a:prstGeom>
          <a:noFill/>
        </p:spPr>
        <p:txBody>
          <a:bodyPr wrap="square">
            <a:spAutoFit/>
          </a:bodyPr>
          <a:lstStyle/>
          <a:p>
            <a:r>
              <a:rPr lang="en-US" sz="1200" i="1" dirty="0">
                <a:solidFill>
                  <a:schemeClr val="bg1"/>
                </a:solidFill>
              </a:rPr>
              <a:t>SOURCE: Australian Atlas of Healthcare Variation Series</a:t>
            </a:r>
          </a:p>
        </p:txBody>
      </p:sp>
    </p:spTree>
    <p:extLst>
      <p:ext uri="{BB962C8B-B14F-4D97-AF65-F5344CB8AC3E}">
        <p14:creationId xmlns:p14="http://schemas.microsoft.com/office/powerpoint/2010/main" val="4904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A9EA0"/>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8C80BFE-585E-1ABD-6574-FEA28806C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51" y="501845"/>
            <a:ext cx="4205626" cy="5951491"/>
          </a:xfrm>
          <a:prstGeom prst="rect">
            <a:avLst/>
          </a:prstGeom>
          <a:effectLst>
            <a:outerShdw blurRad="50800" dist="292100" dir="8040000" sx="99000" sy="99000" algn="tr" rotWithShape="0">
              <a:prstClr val="black">
                <a:alpha val="27000"/>
              </a:prstClr>
            </a:outerShdw>
          </a:effectLst>
        </p:spPr>
      </p:pic>
      <p:sp>
        <p:nvSpPr>
          <p:cNvPr id="6" name="Content Placeholder 1">
            <a:extLst>
              <a:ext uri="{FF2B5EF4-FFF2-40B4-BE49-F238E27FC236}">
                <a16:creationId xmlns:a16="http://schemas.microsoft.com/office/drawing/2014/main" id="{B47A9658-5162-E64B-A1BE-3F9D85A3568F}"/>
              </a:ext>
            </a:extLst>
          </p:cNvPr>
          <p:cNvSpPr txBox="1">
            <a:spLocks/>
          </p:cNvSpPr>
          <p:nvPr/>
        </p:nvSpPr>
        <p:spPr>
          <a:xfrm>
            <a:off x="5447928" y="1556792"/>
            <a:ext cx="5784783" cy="4704878"/>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200" b="1" dirty="0">
                <a:solidFill>
                  <a:schemeClr val="bg1"/>
                </a:solidFill>
                <a:ea typeface="Open Sans" panose="020B0606030504020204" pitchFamily="34" charset="0"/>
              </a:rPr>
              <a:t>This standard will help prevent acute episodes of</a:t>
            </a:r>
            <a:r>
              <a:rPr lang="en-AU" sz="3200" b="1" dirty="0">
                <a:solidFill>
                  <a:srgbClr val="FF0000"/>
                </a:solidFill>
                <a:ea typeface="Open Sans" panose="020B0606030504020204" pitchFamily="34" charset="0"/>
              </a:rPr>
              <a:t> </a:t>
            </a:r>
            <a:r>
              <a:rPr lang="en-AU" sz="3200" b="1" dirty="0">
                <a:solidFill>
                  <a:schemeClr val="bg1"/>
                </a:solidFill>
                <a:ea typeface="Open Sans" panose="020B0606030504020204" pitchFamily="34" charset="0"/>
              </a:rPr>
              <a:t>low back pain becoming an ongoing problem.</a:t>
            </a:r>
          </a:p>
          <a:p>
            <a:pPr marL="0" indent="0">
              <a:buNone/>
            </a:pPr>
            <a:endParaRPr lang="en-AU" b="1" dirty="0">
              <a:solidFill>
                <a:schemeClr val="bg1"/>
              </a:solidFill>
              <a:ea typeface="Open Sans" panose="020B0606030504020204" pitchFamily="34" charset="0"/>
            </a:endParaRPr>
          </a:p>
          <a:p>
            <a:pPr marL="542925" indent="-525463">
              <a:buFont typeface="Wingdings" pitchFamily="2" charset="2"/>
              <a:buChar char="ü"/>
            </a:pPr>
            <a:r>
              <a:rPr lang="en-AU" b="1" dirty="0">
                <a:solidFill>
                  <a:schemeClr val="bg1"/>
                </a:solidFill>
                <a:ea typeface="Open Sans" panose="020B0606030504020204" pitchFamily="34" charset="0"/>
              </a:rPr>
              <a:t>Evidence-based, best-practice early management of acute presentations</a:t>
            </a:r>
          </a:p>
          <a:p>
            <a:pPr marL="542925" indent="-525463">
              <a:buFont typeface="Wingdings" pitchFamily="2" charset="2"/>
              <a:buChar char="ü"/>
            </a:pPr>
            <a:r>
              <a:rPr lang="en-AU" b="1" dirty="0">
                <a:solidFill>
                  <a:schemeClr val="bg1"/>
                </a:solidFill>
                <a:ea typeface="Open Sans" panose="020B0606030504020204" pitchFamily="34" charset="0"/>
              </a:rPr>
              <a:t>Reduce the risk of recurrence</a:t>
            </a:r>
          </a:p>
          <a:p>
            <a:pPr marL="542925" indent="-525463">
              <a:buFont typeface="Wingdings" pitchFamily="2" charset="2"/>
              <a:buChar char="ü"/>
            </a:pPr>
            <a:r>
              <a:rPr lang="en-AU" b="1" dirty="0">
                <a:solidFill>
                  <a:schemeClr val="bg1"/>
                </a:solidFill>
                <a:ea typeface="Open Sans" panose="020B0606030504020204" pitchFamily="34" charset="0"/>
              </a:rPr>
              <a:t>Reduce the risk of progression to chronic low back pain</a:t>
            </a:r>
          </a:p>
        </p:txBody>
      </p:sp>
    </p:spTree>
    <p:extLst>
      <p:ext uri="{BB962C8B-B14F-4D97-AF65-F5344CB8AC3E}">
        <p14:creationId xmlns:p14="http://schemas.microsoft.com/office/powerpoint/2010/main" val="72069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A9EA0"/>
        </a:solid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47A9658-5162-E64B-A1BE-3F9D85A3568F}"/>
              </a:ext>
            </a:extLst>
          </p:cNvPr>
          <p:cNvSpPr txBox="1">
            <a:spLocks/>
          </p:cNvSpPr>
          <p:nvPr/>
        </p:nvSpPr>
        <p:spPr>
          <a:xfrm>
            <a:off x="780605" y="3898782"/>
            <a:ext cx="5675435" cy="1754326"/>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000" b="1" dirty="0">
                <a:solidFill>
                  <a:schemeClr val="bg1"/>
                </a:solidFill>
                <a:ea typeface="Open Sans" panose="020B0606030504020204" pitchFamily="34" charset="0"/>
              </a:rPr>
              <a:t>the </a:t>
            </a:r>
            <a:r>
              <a:rPr lang="en-AU" sz="3000" b="1" u="sng" dirty="0">
                <a:solidFill>
                  <a:schemeClr val="bg1"/>
                </a:solidFill>
                <a:ea typeface="Open Sans" panose="020B0606030504020204" pitchFamily="34" charset="0"/>
              </a:rPr>
              <a:t>second most</a:t>
            </a:r>
            <a:br>
              <a:rPr lang="en-AU" sz="3000" b="1" u="sng" dirty="0">
                <a:solidFill>
                  <a:schemeClr val="bg1"/>
                </a:solidFill>
                <a:ea typeface="Open Sans" panose="020B0606030504020204" pitchFamily="34" charset="0"/>
              </a:rPr>
            </a:br>
            <a:r>
              <a:rPr lang="en-AU" sz="3000" b="1" u="sng" dirty="0">
                <a:solidFill>
                  <a:schemeClr val="bg1"/>
                </a:solidFill>
                <a:ea typeface="Open Sans" panose="020B0606030504020204" pitchFamily="34" charset="0"/>
              </a:rPr>
              <a:t>common reason</a:t>
            </a:r>
            <a:r>
              <a:rPr lang="en-AU" sz="3000" b="1" dirty="0">
                <a:solidFill>
                  <a:schemeClr val="bg1"/>
                </a:solidFill>
                <a:ea typeface="Open Sans" panose="020B0606030504020204" pitchFamily="34" charset="0"/>
              </a:rPr>
              <a:t> </a:t>
            </a:r>
            <a:br>
              <a:rPr lang="en-AU" sz="3000" b="1" dirty="0">
                <a:solidFill>
                  <a:schemeClr val="bg1"/>
                </a:solidFill>
                <a:ea typeface="Open Sans" panose="020B0606030504020204" pitchFamily="34" charset="0"/>
              </a:rPr>
            </a:br>
            <a:r>
              <a:rPr lang="en-AU" sz="3000" b="1" dirty="0">
                <a:solidFill>
                  <a:schemeClr val="bg1"/>
                </a:solidFill>
                <a:ea typeface="Open Sans" panose="020B0606030504020204" pitchFamily="34" charset="0"/>
              </a:rPr>
              <a:t>people go to </a:t>
            </a:r>
            <a:br>
              <a:rPr lang="en-AU" sz="3000" b="1" dirty="0">
                <a:solidFill>
                  <a:schemeClr val="bg1"/>
                </a:solidFill>
                <a:ea typeface="Open Sans" panose="020B0606030504020204" pitchFamily="34" charset="0"/>
              </a:rPr>
            </a:br>
            <a:r>
              <a:rPr lang="en-AU" sz="3000" b="1" dirty="0">
                <a:solidFill>
                  <a:schemeClr val="bg1"/>
                </a:solidFill>
                <a:ea typeface="Open Sans" panose="020B0606030504020204" pitchFamily="34" charset="0"/>
              </a:rPr>
              <a:t>their GP…</a:t>
            </a:r>
          </a:p>
        </p:txBody>
      </p:sp>
      <p:grpSp>
        <p:nvGrpSpPr>
          <p:cNvPr id="3" name="Group 2">
            <a:extLst>
              <a:ext uri="{FF2B5EF4-FFF2-40B4-BE49-F238E27FC236}">
                <a16:creationId xmlns:a16="http://schemas.microsoft.com/office/drawing/2014/main" id="{869D66A6-DD4D-4EDB-D5B1-8ACBC7FD64EF}"/>
              </a:ext>
            </a:extLst>
          </p:cNvPr>
          <p:cNvGrpSpPr/>
          <p:nvPr/>
        </p:nvGrpSpPr>
        <p:grpSpPr>
          <a:xfrm>
            <a:off x="2446242" y="1412776"/>
            <a:ext cx="2344159" cy="2341990"/>
            <a:chOff x="861496" y="1268760"/>
            <a:chExt cx="1621500" cy="1620000"/>
          </a:xfrm>
        </p:grpSpPr>
        <p:sp>
          <p:nvSpPr>
            <p:cNvPr id="2" name="Oval 1">
              <a:extLst>
                <a:ext uri="{FF2B5EF4-FFF2-40B4-BE49-F238E27FC236}">
                  <a16:creationId xmlns:a16="http://schemas.microsoft.com/office/drawing/2014/main" id="{E080B7D9-B285-7F27-D21E-B5D151EB8407}"/>
                </a:ext>
              </a:extLst>
            </p:cNvPr>
            <p:cNvSpPr/>
            <p:nvPr/>
          </p:nvSpPr>
          <p:spPr>
            <a:xfrm>
              <a:off x="861496" y="1268760"/>
              <a:ext cx="1621500" cy="16200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Doctor female with solid fill">
              <a:extLst>
                <a:ext uri="{FF2B5EF4-FFF2-40B4-BE49-F238E27FC236}">
                  <a16:creationId xmlns:a16="http://schemas.microsoft.com/office/drawing/2014/main" id="{FEC254A1-51F5-9C67-3FCF-34AE6B48AD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271" y="1444785"/>
              <a:ext cx="1267950" cy="1267950"/>
            </a:xfrm>
            <a:prstGeom prst="rect">
              <a:avLst/>
            </a:prstGeom>
          </p:spPr>
        </p:pic>
      </p:grpSp>
      <p:grpSp>
        <p:nvGrpSpPr>
          <p:cNvPr id="7" name="Group 6">
            <a:extLst>
              <a:ext uri="{FF2B5EF4-FFF2-40B4-BE49-F238E27FC236}">
                <a16:creationId xmlns:a16="http://schemas.microsoft.com/office/drawing/2014/main" id="{BA774910-D869-998C-3A73-895A0BF840B5}"/>
              </a:ext>
            </a:extLst>
          </p:cNvPr>
          <p:cNvGrpSpPr/>
          <p:nvPr/>
        </p:nvGrpSpPr>
        <p:grpSpPr>
          <a:xfrm>
            <a:off x="7038175" y="1412776"/>
            <a:ext cx="2344159" cy="2341990"/>
            <a:chOff x="861496" y="4113256"/>
            <a:chExt cx="1621500" cy="1620000"/>
          </a:xfrm>
        </p:grpSpPr>
        <p:sp>
          <p:nvSpPr>
            <p:cNvPr id="5" name="Oval 4">
              <a:extLst>
                <a:ext uri="{FF2B5EF4-FFF2-40B4-BE49-F238E27FC236}">
                  <a16:creationId xmlns:a16="http://schemas.microsoft.com/office/drawing/2014/main" id="{FB2E39B8-8143-2E06-30C9-D85516DE6C00}"/>
                </a:ext>
              </a:extLst>
            </p:cNvPr>
            <p:cNvSpPr/>
            <p:nvPr/>
          </p:nvSpPr>
          <p:spPr>
            <a:xfrm>
              <a:off x="861496" y="4113256"/>
              <a:ext cx="1621500" cy="16200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Hospital with solid fill">
              <a:extLst>
                <a:ext uri="{FF2B5EF4-FFF2-40B4-BE49-F238E27FC236}">
                  <a16:creationId xmlns:a16="http://schemas.microsoft.com/office/drawing/2014/main" id="{0E02CA10-9984-6508-1D92-28CB611D6B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271" y="4211615"/>
              <a:ext cx="1267950" cy="1267950"/>
            </a:xfrm>
            <a:prstGeom prst="rect">
              <a:avLst/>
            </a:prstGeom>
          </p:spPr>
        </p:pic>
      </p:grpSp>
      <p:sp>
        <p:nvSpPr>
          <p:cNvPr id="8" name="Content Placeholder 1">
            <a:extLst>
              <a:ext uri="{FF2B5EF4-FFF2-40B4-BE49-F238E27FC236}">
                <a16:creationId xmlns:a16="http://schemas.microsoft.com/office/drawing/2014/main" id="{19AECCF4-1D82-F7A4-4D7B-EC2345487213}"/>
              </a:ext>
            </a:extLst>
          </p:cNvPr>
          <p:cNvSpPr txBox="1">
            <a:spLocks/>
          </p:cNvSpPr>
          <p:nvPr/>
        </p:nvSpPr>
        <p:spPr>
          <a:xfrm>
            <a:off x="5447928" y="3898782"/>
            <a:ext cx="5524654" cy="1754326"/>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000" b="1" dirty="0">
                <a:solidFill>
                  <a:schemeClr val="bg1"/>
                </a:solidFill>
                <a:ea typeface="Open Sans" panose="020B0606030504020204" pitchFamily="34" charset="0"/>
              </a:rPr>
              <a:t>…and one of the</a:t>
            </a:r>
            <a:br>
              <a:rPr lang="en-AU" sz="3000" b="1" dirty="0">
                <a:solidFill>
                  <a:schemeClr val="bg1"/>
                </a:solidFill>
                <a:ea typeface="Open Sans" panose="020B0606030504020204" pitchFamily="34" charset="0"/>
              </a:rPr>
            </a:br>
            <a:r>
              <a:rPr lang="en-AU" sz="3000" b="1" u="sng" dirty="0">
                <a:solidFill>
                  <a:schemeClr val="bg1"/>
                </a:solidFill>
                <a:ea typeface="Open Sans" panose="020B0606030504020204" pitchFamily="34" charset="0"/>
              </a:rPr>
              <a:t>top 5 reasons</a:t>
            </a:r>
            <a:r>
              <a:rPr lang="en-AU" sz="3000" b="1" dirty="0">
                <a:solidFill>
                  <a:schemeClr val="bg1"/>
                </a:solidFill>
                <a:ea typeface="Open Sans" panose="020B0606030504020204" pitchFamily="34" charset="0"/>
              </a:rPr>
              <a:t> </a:t>
            </a:r>
            <a:br>
              <a:rPr lang="en-AU" sz="3000" b="1" dirty="0">
                <a:solidFill>
                  <a:schemeClr val="bg1"/>
                </a:solidFill>
                <a:ea typeface="Open Sans" panose="020B0606030504020204" pitchFamily="34" charset="0"/>
              </a:rPr>
            </a:br>
            <a:r>
              <a:rPr lang="en-AU" sz="3000" b="1" dirty="0">
                <a:solidFill>
                  <a:schemeClr val="bg1"/>
                </a:solidFill>
                <a:ea typeface="Open Sans" panose="020B0606030504020204" pitchFamily="34" charset="0"/>
              </a:rPr>
              <a:t>people present </a:t>
            </a:r>
            <a:br>
              <a:rPr lang="en-AU" sz="3000" b="1" dirty="0">
                <a:solidFill>
                  <a:schemeClr val="bg1"/>
                </a:solidFill>
                <a:ea typeface="Open Sans" panose="020B0606030504020204" pitchFamily="34" charset="0"/>
              </a:rPr>
            </a:br>
            <a:r>
              <a:rPr lang="en-AU" sz="3000" b="1" dirty="0">
                <a:solidFill>
                  <a:schemeClr val="bg1"/>
                </a:solidFill>
                <a:ea typeface="Open Sans" panose="020B0606030504020204" pitchFamily="34" charset="0"/>
              </a:rPr>
              <a:t>to the ED</a:t>
            </a:r>
          </a:p>
        </p:txBody>
      </p:sp>
      <p:sp>
        <p:nvSpPr>
          <p:cNvPr id="10" name="Content Placeholder 1">
            <a:extLst>
              <a:ext uri="{FF2B5EF4-FFF2-40B4-BE49-F238E27FC236}">
                <a16:creationId xmlns:a16="http://schemas.microsoft.com/office/drawing/2014/main" id="{8D3D4189-3B96-BBEA-F86F-A33946DF08C2}"/>
              </a:ext>
            </a:extLst>
          </p:cNvPr>
          <p:cNvSpPr txBox="1">
            <a:spLocks/>
          </p:cNvSpPr>
          <p:nvPr/>
        </p:nvSpPr>
        <p:spPr>
          <a:xfrm>
            <a:off x="0" y="476672"/>
            <a:ext cx="12192000" cy="646331"/>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b="1" dirty="0">
                <a:solidFill>
                  <a:schemeClr val="bg1"/>
                </a:solidFill>
                <a:ea typeface="Open Sans" panose="020B0606030504020204" pitchFamily="34" charset="0"/>
              </a:rPr>
              <a:t>In Australia, back problems are…</a:t>
            </a:r>
          </a:p>
        </p:txBody>
      </p:sp>
      <p:sp>
        <p:nvSpPr>
          <p:cNvPr id="13" name="TextBox 12">
            <a:extLst>
              <a:ext uri="{FF2B5EF4-FFF2-40B4-BE49-F238E27FC236}">
                <a16:creationId xmlns:a16="http://schemas.microsoft.com/office/drawing/2014/main" id="{3274D382-5252-0447-1D44-68C803C11CF5}"/>
              </a:ext>
            </a:extLst>
          </p:cNvPr>
          <p:cNvSpPr txBox="1"/>
          <p:nvPr/>
        </p:nvSpPr>
        <p:spPr>
          <a:xfrm>
            <a:off x="294309" y="6054387"/>
            <a:ext cx="11110322" cy="461665"/>
          </a:xfrm>
          <a:prstGeom prst="rect">
            <a:avLst/>
          </a:prstGeom>
          <a:noFill/>
        </p:spPr>
        <p:txBody>
          <a:bodyPr wrap="square">
            <a:spAutoFit/>
          </a:bodyPr>
          <a:lstStyle/>
          <a:p>
            <a:r>
              <a:rPr lang="en-US" sz="1200" i="1" dirty="0">
                <a:solidFill>
                  <a:schemeClr val="bg1"/>
                </a:solidFill>
              </a:rPr>
              <a:t>SOURCE: GP ref - Britt et al. 2016  General practice activity in Australia 2015–16</a:t>
            </a:r>
          </a:p>
          <a:p>
            <a:r>
              <a:rPr lang="en-US" sz="1200" i="1" dirty="0">
                <a:solidFill>
                  <a:schemeClr val="bg1"/>
                </a:solidFill>
              </a:rPr>
              <a:t>AND: Australian Institute of Health and Welfare. Australian hospital statistics: emergency department care 2020–21. </a:t>
            </a:r>
          </a:p>
        </p:txBody>
      </p:sp>
    </p:spTree>
    <p:extLst>
      <p:ext uri="{BB962C8B-B14F-4D97-AF65-F5344CB8AC3E}">
        <p14:creationId xmlns:p14="http://schemas.microsoft.com/office/powerpoint/2010/main" val="395418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1FB83"/>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143F957-D3DD-F3AA-04D3-0C56EEAC7040}"/>
              </a:ext>
            </a:extLst>
          </p:cNvPr>
          <p:cNvGrpSpPr/>
          <p:nvPr/>
        </p:nvGrpSpPr>
        <p:grpSpPr>
          <a:xfrm>
            <a:off x="1572567" y="1988840"/>
            <a:ext cx="9000183" cy="4108368"/>
            <a:chOff x="1199665" y="1906128"/>
            <a:chExt cx="9000183" cy="4108368"/>
          </a:xfrm>
        </p:grpSpPr>
        <p:sp>
          <p:nvSpPr>
            <p:cNvPr id="17" name="Rectangle 16">
              <a:extLst>
                <a:ext uri="{FF2B5EF4-FFF2-40B4-BE49-F238E27FC236}">
                  <a16:creationId xmlns:a16="http://schemas.microsoft.com/office/drawing/2014/main" id="{A86F516B-983E-A560-7303-7FB79B3E800B}"/>
                </a:ext>
              </a:extLst>
            </p:cNvPr>
            <p:cNvSpPr/>
            <p:nvPr/>
          </p:nvSpPr>
          <p:spPr>
            <a:xfrm>
              <a:off x="7379493" y="1906128"/>
              <a:ext cx="2605148" cy="3611104"/>
            </a:xfrm>
            <a:prstGeom prst="rect">
              <a:avLst/>
            </a:prstGeom>
            <a:solidFill>
              <a:srgbClr val="0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A91269E-AB69-A47E-AD8D-C0EA75174AE4}"/>
                </a:ext>
              </a:extLst>
            </p:cNvPr>
            <p:cNvSpPr txBox="1">
              <a:spLocks/>
            </p:cNvSpPr>
            <p:nvPr/>
          </p:nvSpPr>
          <p:spPr>
            <a:xfrm>
              <a:off x="1199665" y="4373724"/>
              <a:ext cx="5976455" cy="1640772"/>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algn="ctr">
                <a:lnSpc>
                  <a:spcPct val="100000"/>
                </a:lnSpc>
              </a:pPr>
              <a:r>
                <a:rPr lang="en-AU" sz="2000" dirty="0">
                  <a:solidFill>
                    <a:srgbClr val="006060"/>
                  </a:solidFill>
                </a:rPr>
                <a:t>75% will have a favourable outcome </a:t>
              </a:r>
              <a:br>
                <a:rPr lang="en-AU" sz="2000" dirty="0">
                  <a:solidFill>
                    <a:srgbClr val="006060"/>
                  </a:solidFill>
                </a:rPr>
              </a:br>
              <a:r>
                <a:rPr lang="en-AU" sz="2000" dirty="0">
                  <a:solidFill>
                    <a:srgbClr val="006060"/>
                  </a:solidFill>
                </a:rPr>
                <a:t>even without treatment</a:t>
              </a:r>
            </a:p>
            <a:p>
              <a:pPr algn="ctr">
                <a:lnSpc>
                  <a:spcPct val="100000"/>
                </a:lnSpc>
              </a:pPr>
              <a:endParaRPr lang="en-AU" sz="2000" dirty="0">
                <a:solidFill>
                  <a:srgbClr val="006060"/>
                </a:solidFill>
              </a:endParaRPr>
            </a:p>
          </p:txBody>
        </p:sp>
        <p:sp>
          <p:nvSpPr>
            <p:cNvPr id="14" name="Title 1">
              <a:extLst>
                <a:ext uri="{FF2B5EF4-FFF2-40B4-BE49-F238E27FC236}">
                  <a16:creationId xmlns:a16="http://schemas.microsoft.com/office/drawing/2014/main" id="{705C5B5B-8C8F-23AB-62EE-F06F35307961}"/>
                </a:ext>
              </a:extLst>
            </p:cNvPr>
            <p:cNvSpPr txBox="1">
              <a:spLocks/>
            </p:cNvSpPr>
            <p:nvPr/>
          </p:nvSpPr>
          <p:spPr>
            <a:xfrm>
              <a:off x="7176120" y="4373724"/>
              <a:ext cx="3023728" cy="1296352"/>
            </a:xfrm>
            <a:prstGeom prst="rect">
              <a:avLst/>
            </a:prstGeom>
          </p:spPr>
          <p:txBody>
            <a:bodyP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algn="ctr">
                <a:lnSpc>
                  <a:spcPct val="100000"/>
                </a:lnSpc>
              </a:pPr>
              <a:r>
                <a:rPr lang="en-AU" sz="2000" dirty="0">
                  <a:solidFill>
                    <a:srgbClr val="F1FB83"/>
                  </a:solidFill>
                </a:rPr>
                <a:t>25% will develop ongoing symptoms and limitations</a:t>
              </a:r>
            </a:p>
            <a:p>
              <a:pPr>
                <a:lnSpc>
                  <a:spcPct val="100000"/>
                </a:lnSpc>
              </a:pPr>
              <a:endParaRPr lang="en-AU" sz="2000" dirty="0"/>
            </a:p>
          </p:txBody>
        </p:sp>
      </p:grpSp>
      <p:sp>
        <p:nvSpPr>
          <p:cNvPr id="20" name="Content Placeholder 1">
            <a:extLst>
              <a:ext uri="{FF2B5EF4-FFF2-40B4-BE49-F238E27FC236}">
                <a16:creationId xmlns:a16="http://schemas.microsoft.com/office/drawing/2014/main" id="{53842785-80C6-FDE4-D280-2326697C91B3}"/>
              </a:ext>
            </a:extLst>
          </p:cNvPr>
          <p:cNvSpPr txBox="1">
            <a:spLocks/>
          </p:cNvSpPr>
          <p:nvPr/>
        </p:nvSpPr>
        <p:spPr>
          <a:xfrm>
            <a:off x="119336" y="516665"/>
            <a:ext cx="11030294" cy="97872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200" b="1" dirty="0">
                <a:solidFill>
                  <a:srgbClr val="006060"/>
                </a:solidFill>
                <a:ea typeface="Open Sans" panose="020B0606030504020204" pitchFamily="34" charset="0"/>
              </a:rPr>
              <a:t>Risk of recurrence and progression </a:t>
            </a:r>
            <a:br>
              <a:rPr lang="en-AU" sz="3200" b="1" dirty="0">
                <a:solidFill>
                  <a:srgbClr val="006060"/>
                </a:solidFill>
                <a:ea typeface="Open Sans" panose="020B0606030504020204" pitchFamily="34" charset="0"/>
              </a:rPr>
            </a:br>
            <a:r>
              <a:rPr lang="en-AU" sz="3200" b="1" dirty="0">
                <a:solidFill>
                  <a:srgbClr val="006060"/>
                </a:solidFill>
                <a:ea typeface="Open Sans" panose="020B0606030504020204" pitchFamily="34" charset="0"/>
              </a:rPr>
              <a:t>after an episode of low back pain </a:t>
            </a:r>
          </a:p>
        </p:txBody>
      </p:sp>
      <p:sp>
        <p:nvSpPr>
          <p:cNvPr id="22" name="Rectangle 21">
            <a:extLst>
              <a:ext uri="{FF2B5EF4-FFF2-40B4-BE49-F238E27FC236}">
                <a16:creationId xmlns:a16="http://schemas.microsoft.com/office/drawing/2014/main" id="{5AD23444-68F1-CBD7-049E-98297EC8D648}"/>
              </a:ext>
            </a:extLst>
          </p:cNvPr>
          <p:cNvSpPr/>
          <p:nvPr/>
        </p:nvSpPr>
        <p:spPr>
          <a:xfrm>
            <a:off x="1572567" y="1988840"/>
            <a:ext cx="5963804" cy="3611104"/>
          </a:xfrm>
          <a:prstGeom prst="rect">
            <a:avLst/>
          </a:prstGeom>
          <a:noFill/>
          <a:ln w="50800">
            <a:solidFill>
              <a:srgbClr val="0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55E0514-A7E5-A624-9B9E-BD280BF3DFF4}"/>
              </a:ext>
            </a:extLst>
          </p:cNvPr>
          <p:cNvSpPr txBox="1"/>
          <p:nvPr/>
        </p:nvSpPr>
        <p:spPr>
          <a:xfrm>
            <a:off x="1572567" y="6021288"/>
            <a:ext cx="8784976" cy="461665"/>
          </a:xfrm>
          <a:prstGeom prst="rect">
            <a:avLst/>
          </a:prstGeom>
          <a:noFill/>
        </p:spPr>
        <p:txBody>
          <a:bodyPr wrap="square">
            <a:spAutoFit/>
          </a:bodyPr>
          <a:lstStyle/>
          <a:p>
            <a:r>
              <a:rPr lang="en-US" sz="1200" i="1" dirty="0">
                <a:solidFill>
                  <a:srgbClr val="006060"/>
                </a:solidFill>
              </a:rPr>
              <a:t>SOURCE: Stanton et al. </a:t>
            </a:r>
            <a:r>
              <a:rPr lang="it-IT" sz="1200" i="1" dirty="0">
                <a:solidFill>
                  <a:srgbClr val="006060"/>
                </a:solidFill>
              </a:rPr>
              <a:t>Spine (Phila Pa 1976). 2008;33:2923-8</a:t>
            </a:r>
          </a:p>
          <a:p>
            <a:endParaRPr lang="en-US" sz="1200" i="1" dirty="0">
              <a:solidFill>
                <a:srgbClr val="006060"/>
              </a:solidFill>
            </a:endParaRPr>
          </a:p>
        </p:txBody>
      </p:sp>
      <p:pic>
        <p:nvPicPr>
          <p:cNvPr id="3" name="Graphic 2" descr="Male profile with solid fill">
            <a:extLst>
              <a:ext uri="{FF2B5EF4-FFF2-40B4-BE49-F238E27FC236}">
                <a16:creationId xmlns:a16="http://schemas.microsoft.com/office/drawing/2014/main" id="{65B4DFE5-55F5-E609-A602-057EA3E79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7740" y="2487177"/>
            <a:ext cx="1834457" cy="1834457"/>
          </a:xfrm>
          <a:prstGeom prst="rect">
            <a:avLst/>
          </a:prstGeom>
        </p:spPr>
      </p:pic>
      <p:grpSp>
        <p:nvGrpSpPr>
          <p:cNvPr id="16" name="Group 15">
            <a:extLst>
              <a:ext uri="{FF2B5EF4-FFF2-40B4-BE49-F238E27FC236}">
                <a16:creationId xmlns:a16="http://schemas.microsoft.com/office/drawing/2014/main" id="{044C1E44-C3F9-87F1-505B-6D6D6E4EDA57}"/>
              </a:ext>
            </a:extLst>
          </p:cNvPr>
          <p:cNvGrpSpPr/>
          <p:nvPr/>
        </p:nvGrpSpPr>
        <p:grpSpPr>
          <a:xfrm>
            <a:off x="2345572" y="2512402"/>
            <a:ext cx="4417794" cy="1834457"/>
            <a:chOff x="2595434" y="2411307"/>
            <a:chExt cx="4417794" cy="1834457"/>
          </a:xfrm>
        </p:grpSpPr>
        <p:pic>
          <p:nvPicPr>
            <p:cNvPr id="8" name="Graphic 7" descr="Male profile with solid fill">
              <a:extLst>
                <a:ext uri="{FF2B5EF4-FFF2-40B4-BE49-F238E27FC236}">
                  <a16:creationId xmlns:a16="http://schemas.microsoft.com/office/drawing/2014/main" id="{C8DECD37-1F2F-1EA0-0E4D-4687E79DCB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5434" y="2411307"/>
              <a:ext cx="1834457" cy="1834457"/>
            </a:xfrm>
            <a:prstGeom prst="rect">
              <a:avLst/>
            </a:prstGeom>
          </p:spPr>
        </p:pic>
        <p:pic>
          <p:nvPicPr>
            <p:cNvPr id="13" name="Graphic 12" descr="Male profile with solid fill">
              <a:extLst>
                <a:ext uri="{FF2B5EF4-FFF2-40B4-BE49-F238E27FC236}">
                  <a16:creationId xmlns:a16="http://schemas.microsoft.com/office/drawing/2014/main" id="{E6D9BDDB-FBAE-6C2C-3AE8-EF7197EC0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771" y="2411307"/>
              <a:ext cx="1834457" cy="1834457"/>
            </a:xfrm>
            <a:prstGeom prst="rect">
              <a:avLst/>
            </a:prstGeom>
          </p:spPr>
        </p:pic>
        <p:pic>
          <p:nvPicPr>
            <p:cNvPr id="15" name="Graphic 14" descr="Male profile with solid fill">
              <a:extLst>
                <a:ext uri="{FF2B5EF4-FFF2-40B4-BE49-F238E27FC236}">
                  <a16:creationId xmlns:a16="http://schemas.microsoft.com/office/drawing/2014/main" id="{E033C37E-E058-5D48-C122-94CE8F5E3A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8009" y="2411307"/>
              <a:ext cx="1834457" cy="1834457"/>
            </a:xfrm>
            <a:prstGeom prst="rect">
              <a:avLst/>
            </a:prstGeom>
          </p:spPr>
        </p:pic>
      </p:grpSp>
    </p:spTree>
    <p:extLst>
      <p:ext uri="{BB962C8B-B14F-4D97-AF65-F5344CB8AC3E}">
        <p14:creationId xmlns:p14="http://schemas.microsoft.com/office/powerpoint/2010/main" val="224130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979-A192-4B28-BAD6-7F3F4D30EBC5}"/>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B9D2F2D5-5317-4D8D-8DFE-CCF059E621CB}"/>
              </a:ext>
            </a:extLst>
          </p:cNvPr>
          <p:cNvSpPr>
            <a:spLocks noGrp="1"/>
          </p:cNvSpPr>
          <p:nvPr>
            <p:ph type="subTitle" idx="1"/>
          </p:nvPr>
        </p:nvSpPr>
        <p:spPr/>
        <p:txBody>
          <a:bodyPr/>
          <a:lstStyle/>
          <a:p>
            <a:endParaRPr lang="en-AU"/>
          </a:p>
        </p:txBody>
      </p:sp>
      <p:grpSp>
        <p:nvGrpSpPr>
          <p:cNvPr id="8" name="Group 7">
            <a:extLst>
              <a:ext uri="{FF2B5EF4-FFF2-40B4-BE49-F238E27FC236}">
                <a16:creationId xmlns:a16="http://schemas.microsoft.com/office/drawing/2014/main" id="{D522EF6F-C58B-40DA-94E5-7734BE9627EF}"/>
              </a:ext>
            </a:extLst>
          </p:cNvPr>
          <p:cNvGrpSpPr/>
          <p:nvPr/>
        </p:nvGrpSpPr>
        <p:grpSpPr>
          <a:xfrm>
            <a:off x="1052351" y="1019397"/>
            <a:ext cx="10087297" cy="5295140"/>
            <a:chOff x="1052351" y="1019397"/>
            <a:chExt cx="10087297" cy="5295140"/>
          </a:xfrm>
        </p:grpSpPr>
        <p:pic>
          <p:nvPicPr>
            <p:cNvPr id="5" name="Picture 4">
              <a:hlinkClick r:id="rId3"/>
              <a:extLst>
                <a:ext uri="{FF2B5EF4-FFF2-40B4-BE49-F238E27FC236}">
                  <a16:creationId xmlns:a16="http://schemas.microsoft.com/office/drawing/2014/main" id="{F30D60F4-D95E-43BB-9D4E-D1A656CDC997}"/>
                </a:ext>
              </a:extLst>
            </p:cNvPr>
            <p:cNvPicPr>
              <a:picLocks noChangeAspect="1"/>
            </p:cNvPicPr>
            <p:nvPr/>
          </p:nvPicPr>
          <p:blipFill rotWithShape="1">
            <a:blip r:embed="rId4"/>
            <a:srcRect b="1445"/>
            <a:stretch/>
          </p:blipFill>
          <p:spPr>
            <a:xfrm>
              <a:off x="1052351" y="1019397"/>
              <a:ext cx="10087297" cy="5295140"/>
            </a:xfrm>
            <a:prstGeom prst="rect">
              <a:avLst/>
            </a:prstGeom>
          </p:spPr>
        </p:pic>
        <p:pic>
          <p:nvPicPr>
            <p:cNvPr id="7" name="Picture 6">
              <a:extLst>
                <a:ext uri="{FF2B5EF4-FFF2-40B4-BE49-F238E27FC236}">
                  <a16:creationId xmlns:a16="http://schemas.microsoft.com/office/drawing/2014/main" id="{3EBA328B-9C7C-49B2-ACA6-DC73B221073A}"/>
                </a:ext>
              </a:extLst>
            </p:cNvPr>
            <p:cNvPicPr>
              <a:picLocks noChangeAspect="1"/>
            </p:cNvPicPr>
            <p:nvPr/>
          </p:nvPicPr>
          <p:blipFill>
            <a:blip r:embed="rId5"/>
            <a:stretch>
              <a:fillRect/>
            </a:stretch>
          </p:blipFill>
          <p:spPr>
            <a:xfrm flipH="1">
              <a:off x="1057375" y="5970976"/>
              <a:ext cx="653790" cy="301749"/>
            </a:xfrm>
            <a:prstGeom prst="rect">
              <a:avLst/>
            </a:prstGeom>
          </p:spPr>
        </p:pic>
      </p:grpSp>
    </p:spTree>
    <p:extLst>
      <p:ext uri="{BB962C8B-B14F-4D97-AF65-F5344CB8AC3E}">
        <p14:creationId xmlns:p14="http://schemas.microsoft.com/office/powerpoint/2010/main" val="949298383"/>
      </p:ext>
    </p:extLst>
  </p:cSld>
  <p:clrMapOvr>
    <a:masterClrMapping/>
  </p:clrMapOvr>
</p:sld>
</file>

<file path=ppt/theme/theme1.xml><?xml version="1.0" encoding="utf-8"?>
<a:theme xmlns:a="http://schemas.openxmlformats.org/drawingml/2006/main" name="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03B897B6-B89A-7543-BAC3-5E2A31A08D1A}"/>
    </a:ext>
  </a:extLst>
</a:theme>
</file>

<file path=ppt/theme/theme2.xml><?xml version="1.0" encoding="utf-8"?>
<a:theme xmlns:a="http://schemas.openxmlformats.org/drawingml/2006/main" name="1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8D0D9F73-9932-6C44-A3C2-F11D03EED246}"/>
    </a:ext>
  </a:extLst>
</a:theme>
</file>

<file path=ppt/theme/theme3.xml><?xml version="1.0" encoding="utf-8"?>
<a:theme xmlns:a="http://schemas.openxmlformats.org/drawingml/2006/main" name="2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7A1D07BA-8EE2-9741-B2AF-127E58EC6543}"/>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3B12683F-DD84-EC45-AAC8-0CC7B04530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Light Master</Template>
  <TotalTime>26489</TotalTime>
  <Words>2666</Words>
  <Application>Microsoft Office PowerPoint</Application>
  <PresentationFormat>Widescreen</PresentationFormat>
  <Paragraphs>297</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Calibri</vt:lpstr>
      <vt:lpstr>Open Sans</vt:lpstr>
      <vt:lpstr>Symbol</vt:lpstr>
      <vt:lpstr>Trebuchet MS Regular</vt:lpstr>
      <vt:lpstr>Wingdings</vt:lpstr>
      <vt:lpstr>Light Master</vt:lpstr>
      <vt:lpstr>1_Light Master</vt:lpstr>
      <vt:lpstr>2_Light Master</vt:lpstr>
      <vt:lpstr>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Cataract Clinical Care Standard  DATE HERE</dc:title>
  <dc:creator>Julia Richardson</dc:creator>
  <cp:lastModifiedBy>LANE, Christina</cp:lastModifiedBy>
  <cp:revision>1108</cp:revision>
  <cp:lastPrinted>2022-04-04T00:35:53Z</cp:lastPrinted>
  <dcterms:created xsi:type="dcterms:W3CDTF">2021-06-29T06:29:55Z</dcterms:created>
  <dcterms:modified xsi:type="dcterms:W3CDTF">2023-03-15T00:00:10Z</dcterms:modified>
</cp:coreProperties>
</file>