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6" r:id="rId2"/>
  </p:sldMasterIdLst>
  <p:notesMasterIdLst>
    <p:notesMasterId r:id="rId19"/>
  </p:notesMasterIdLst>
  <p:handoutMasterIdLst>
    <p:handoutMasterId r:id="rId20"/>
  </p:handoutMasterIdLst>
  <p:sldIdLst>
    <p:sldId id="280" r:id="rId3"/>
    <p:sldId id="444" r:id="rId4"/>
    <p:sldId id="289" r:id="rId5"/>
    <p:sldId id="287" r:id="rId6"/>
    <p:sldId id="288" r:id="rId7"/>
    <p:sldId id="290" r:id="rId8"/>
    <p:sldId id="291" r:id="rId9"/>
    <p:sldId id="297" r:id="rId10"/>
    <p:sldId id="293" r:id="rId11"/>
    <p:sldId id="294" r:id="rId12"/>
    <p:sldId id="445" r:id="rId13"/>
    <p:sldId id="296" r:id="rId14"/>
    <p:sldId id="447" r:id="rId15"/>
    <p:sldId id="295" r:id="rId16"/>
    <p:sldId id="446" r:id="rId17"/>
    <p:sldId id="284"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5" userDrawn="1">
          <p15:clr>
            <a:srgbClr val="A4A3A4"/>
          </p15:clr>
        </p15:guide>
        <p15:guide id="3" orient="horz" pos="527" userDrawn="1">
          <p15:clr>
            <a:srgbClr val="A4A3A4"/>
          </p15:clr>
        </p15:guide>
        <p15:guide id="4" orient="horz" pos="39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05D176-6C52-6C8F-9E00-4A44A287862C}" name="SWAMINATHAN, Girish" initials="SG" userId="S::Girish.Swaminathan@safetyandquality.gov.au::238da7ef-30b5-47a6-b91f-ce3858e9251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178A2"/>
    <a:srgbClr val="005470"/>
    <a:srgbClr val="00A8DE"/>
    <a:srgbClr val="FF5050"/>
    <a:srgbClr val="2B7770"/>
    <a:srgbClr val="00B0F0"/>
    <a:srgbClr val="E69C18"/>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BBFED-508C-4302-A91E-82A58A1565D7}" v="6" dt="2023-08-21T00:56:07.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64382" autoAdjust="0"/>
  </p:normalViewPr>
  <p:slideViewPr>
    <p:cSldViewPr>
      <p:cViewPr>
        <p:scale>
          <a:sx n="52" d="100"/>
          <a:sy n="52" d="100"/>
        </p:scale>
        <p:origin x="1652" y="52"/>
      </p:cViewPr>
      <p:guideLst>
        <p:guide pos="385"/>
        <p:guide orient="horz" pos="527"/>
        <p:guide orient="horz" pos="39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76" d="100"/>
          <a:sy n="176" d="100"/>
        </p:scale>
        <p:origin x="46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68E32-ECC4-F342-A3BD-7D19DDB04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BB8DDD-C490-814F-8FD3-B0730B876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4C03B5-7D07-6142-87B9-5C6E10C52C29}" type="datetimeFigureOut">
              <a:rPr lang="en-US" smtClean="0"/>
              <a:t>9/24/2023</a:t>
            </a:fld>
            <a:endParaRPr lang="en-US" dirty="0"/>
          </a:p>
        </p:txBody>
      </p:sp>
      <p:sp>
        <p:nvSpPr>
          <p:cNvPr id="4" name="Footer Placeholder 3">
            <a:extLst>
              <a:ext uri="{FF2B5EF4-FFF2-40B4-BE49-F238E27FC236}">
                <a16:creationId xmlns:a16="http://schemas.microsoft.com/office/drawing/2014/main" id="{B3113038-73C6-D94C-94CA-E19DE9DA61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7461265-2436-5647-B5C3-1C224B66F6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1F9C4A-7916-5F45-8BEC-3646CF416BD5}" type="slidenum">
              <a:rPr lang="en-US" smtClean="0"/>
              <a:t>‹#›</a:t>
            </a:fld>
            <a:endParaRPr lang="en-US" dirty="0"/>
          </a:p>
        </p:txBody>
      </p:sp>
    </p:spTree>
    <p:extLst>
      <p:ext uri="{BB962C8B-B14F-4D97-AF65-F5344CB8AC3E}">
        <p14:creationId xmlns:p14="http://schemas.microsoft.com/office/powerpoint/2010/main" val="325161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22/09/2023</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dirty="0"/>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ebuchet MS Regular" panose="020B0603020202020204" pitchFamily="34" charset="0"/>
        <a:ea typeface="+mn-ea"/>
        <a:cs typeface="+mn-cs"/>
      </a:defRPr>
    </a:lvl1pPr>
    <a:lvl2pPr marL="457200" algn="l" defTabSz="914400" rtl="0" eaLnBrk="1" latinLnBrk="0" hangingPunct="1">
      <a:defRPr sz="1200" b="0" i="0" kern="1200">
        <a:solidFill>
          <a:schemeClr val="tx1"/>
        </a:solidFill>
        <a:latin typeface="Trebuchet MS Regular" panose="020B0603020202020204" pitchFamily="34" charset="0"/>
        <a:ea typeface="+mn-ea"/>
        <a:cs typeface="+mn-cs"/>
      </a:defRPr>
    </a:lvl2pPr>
    <a:lvl3pPr marL="914400" algn="l" defTabSz="914400" rtl="0" eaLnBrk="1" latinLnBrk="0" hangingPunct="1">
      <a:defRPr sz="1200" b="0" i="0" kern="1200">
        <a:solidFill>
          <a:schemeClr val="tx1"/>
        </a:solidFill>
        <a:latin typeface="Trebuchet MS Regular" panose="020B0603020202020204" pitchFamily="34" charset="0"/>
        <a:ea typeface="+mn-ea"/>
        <a:cs typeface="+mn-cs"/>
      </a:defRPr>
    </a:lvl3pPr>
    <a:lvl4pPr marL="1371600" algn="l" defTabSz="914400" rtl="0" eaLnBrk="1" latinLnBrk="0" hangingPunct="1">
      <a:defRPr sz="1200" b="0" i="0" kern="1200">
        <a:solidFill>
          <a:schemeClr val="tx1"/>
        </a:solidFill>
        <a:latin typeface="Trebuchet MS Regular" panose="020B0603020202020204" pitchFamily="34" charset="0"/>
        <a:ea typeface="+mn-ea"/>
        <a:cs typeface="+mn-cs"/>
      </a:defRPr>
    </a:lvl4pPr>
    <a:lvl5pPr marL="1828800" algn="l" defTabSz="914400" rtl="0" eaLnBrk="1" latinLnBrk="0" hangingPunct="1">
      <a:defRPr sz="1200" b="0" i="0" kern="1200">
        <a:solidFill>
          <a:schemeClr val="tx1"/>
        </a:solidFill>
        <a:latin typeface="Trebuchet MS Regular"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fetyandquality.gov.au/node/2329"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safetyandquality.gov.au/node/6919" TargetMode="External"/><Relationship Id="rId4" Type="http://schemas.openxmlformats.org/officeDocument/2006/relationships/hyperlink" Target="https://www.safetyandquality.gov.au/node/576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a:t>
            </a:fld>
            <a:endParaRPr lang="en-AU" dirty="0"/>
          </a:p>
        </p:txBody>
      </p:sp>
    </p:spTree>
    <p:extLst>
      <p:ext uri="{BB962C8B-B14F-4D97-AF65-F5344CB8AC3E}">
        <p14:creationId xmlns:p14="http://schemas.microsoft.com/office/powerpoint/2010/main" val="237466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add locally used invasive medical devices ( for example: urinary catheters, peripheral intravenous catheters, feeding tubes)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refer to local policies/ guidelines for the management of invasive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what quality improvement programs are in place to reduce the risk of infection from invasive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what are the local infection rates related to invasive devices? ( blood stream infections?)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what do patients and their carers need to know about their invasive devices?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94981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add locally used invasive medical devices ( for example: urinary catheters, peripheral intravenous catheters, feeding tubes)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refer to local policies/ guidelines for the management of invasive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what quality improvement programs are in place to reduce the risk of infection from invasive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what are the local infection rates related to invasive devices? ( blood stream infections?)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what do patients and their carers need to know about their invasive devices?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11</a:t>
            </a:fld>
            <a:endParaRPr lang="en-AU" dirty="0"/>
          </a:p>
        </p:txBody>
      </p:sp>
    </p:spTree>
    <p:extLst>
      <p:ext uri="{BB962C8B-B14F-4D97-AF65-F5344CB8AC3E}">
        <p14:creationId xmlns:p14="http://schemas.microsoft.com/office/powerpoint/2010/main" val="342525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indent="-171450">
              <a:buFont typeface="Arial" panose="020B0604020202020204" pitchFamily="34" charset="0"/>
              <a:buChar char="•"/>
            </a:pPr>
            <a:r>
              <a:rPr lang="en-AU" dirty="0"/>
              <a:t>What are the most common resistant strains in your organisation?</a:t>
            </a:r>
          </a:p>
          <a:p>
            <a:pPr marL="171450" indent="-171450">
              <a:buFont typeface="Arial" panose="020B0604020202020204" pitchFamily="34" charset="0"/>
              <a:buChar char="•"/>
            </a:pPr>
            <a:r>
              <a:rPr lang="en-AU" dirty="0"/>
              <a:t>Who is most at risk? Where are the high risk settings in your organisation ( ICU, transplant units/ other areas)</a:t>
            </a:r>
          </a:p>
          <a:p>
            <a:pPr marL="171450" indent="-171450">
              <a:buFont typeface="Arial" panose="020B0604020202020204" pitchFamily="34" charset="0"/>
              <a:buChar char="•"/>
            </a:pPr>
            <a:r>
              <a:rPr lang="en-AU" dirty="0"/>
              <a:t>What local IPC interventions help to reduce the risk of AMR? Screening programs, decolonisation programs</a:t>
            </a:r>
          </a:p>
          <a:p>
            <a:pPr marL="171450" indent="-171450">
              <a:buFont typeface="Arial" panose="020B0604020202020204" pitchFamily="34" charset="0"/>
              <a:buChar char="•"/>
            </a:pPr>
            <a:r>
              <a:rPr lang="en-AU" dirty="0"/>
              <a:t>What are the locally emerging resistant organisms? Fungi, viruses, bacteria</a:t>
            </a:r>
          </a:p>
          <a:p>
            <a:pPr marL="171450" indent="-171450">
              <a:buFont typeface="Arial" panose="020B0604020202020204" pitchFamily="34" charset="0"/>
              <a:buChar char="•"/>
            </a:pPr>
            <a:r>
              <a:rPr lang="en-AU" dirty="0"/>
              <a:t>What do patients and their carers need to know about multidrug-resistant organisms (MROs)?</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12</a:t>
            </a:fld>
            <a:endParaRPr lang="en-AU" dirty="0"/>
          </a:p>
        </p:txBody>
      </p:sp>
    </p:spTree>
    <p:extLst>
      <p:ext uri="{BB962C8B-B14F-4D97-AF65-F5344CB8AC3E}">
        <p14:creationId xmlns:p14="http://schemas.microsoft.com/office/powerpoint/2010/main" val="347736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indent="-171450">
              <a:buFont typeface="Arial" panose="020B0604020202020204" pitchFamily="34" charset="0"/>
              <a:buChar char="•"/>
            </a:pPr>
            <a:r>
              <a:rPr lang="en-AU" dirty="0"/>
              <a:t>What are the most common resistant strains in your organisation?</a:t>
            </a:r>
          </a:p>
          <a:p>
            <a:pPr marL="171450" indent="-171450">
              <a:buFont typeface="Arial" panose="020B0604020202020204" pitchFamily="34" charset="0"/>
              <a:buChar char="•"/>
            </a:pPr>
            <a:r>
              <a:rPr lang="en-AU" dirty="0"/>
              <a:t>Who is most at risk? Where are the high risk settings in your organisation ( ICU, transplant units/ other areas)</a:t>
            </a:r>
          </a:p>
          <a:p>
            <a:pPr marL="171450" indent="-171450">
              <a:buFont typeface="Arial" panose="020B0604020202020204" pitchFamily="34" charset="0"/>
              <a:buChar char="•"/>
            </a:pPr>
            <a:r>
              <a:rPr lang="en-AU" dirty="0"/>
              <a:t>What local IPC interventions help to reduce the risk of AMR? Screening programs, decolonisation programs</a:t>
            </a:r>
          </a:p>
          <a:p>
            <a:pPr marL="171450" indent="-171450">
              <a:buFont typeface="Arial" panose="020B0604020202020204" pitchFamily="34" charset="0"/>
              <a:buChar char="•"/>
            </a:pPr>
            <a:r>
              <a:rPr lang="en-AU" dirty="0"/>
              <a:t>What are the locally emerging resistant organisms? Fungi, viruses, bacteria</a:t>
            </a:r>
          </a:p>
          <a:p>
            <a:pPr marL="171450" indent="-171450">
              <a:buFont typeface="Arial" panose="020B0604020202020204" pitchFamily="34" charset="0"/>
              <a:buChar char="•"/>
            </a:pPr>
            <a:r>
              <a:rPr lang="en-AU" dirty="0"/>
              <a:t>What do patients and their carers need to know about multidrug-resistant organisms (MROs)?</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13</a:t>
            </a:fld>
            <a:endParaRPr lang="en-AU" dirty="0"/>
          </a:p>
        </p:txBody>
      </p:sp>
    </p:spTree>
    <p:extLst>
      <p:ext uri="{BB962C8B-B14F-4D97-AF65-F5344CB8AC3E}">
        <p14:creationId xmlns:p14="http://schemas.microsoft.com/office/powerpoint/2010/main" val="415132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14</a:t>
            </a:fld>
            <a:endParaRPr lang="en-AU" dirty="0"/>
          </a:p>
        </p:txBody>
      </p:sp>
    </p:spTree>
    <p:extLst>
      <p:ext uri="{BB962C8B-B14F-4D97-AF65-F5344CB8AC3E}">
        <p14:creationId xmlns:p14="http://schemas.microsoft.com/office/powerpoint/2010/main" val="367077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indent="-171450">
              <a:buFont typeface="Arial" panose="020B0604020202020204" pitchFamily="34" charset="0"/>
              <a:buChar char="•"/>
            </a:pPr>
            <a:r>
              <a:rPr lang="en-AU" dirty="0"/>
              <a:t>Is there a local AMS program? </a:t>
            </a:r>
          </a:p>
          <a:p>
            <a:pPr marL="171450" indent="-171450">
              <a:buFont typeface="Arial" panose="020B0604020202020204" pitchFamily="34" charset="0"/>
              <a:buChar char="•"/>
            </a:pPr>
            <a:r>
              <a:rPr lang="en-AU" dirty="0"/>
              <a:t>Who is involved?</a:t>
            </a:r>
          </a:p>
          <a:p>
            <a:pPr marL="171450" indent="-171450">
              <a:buFont typeface="Arial" panose="020B0604020202020204" pitchFamily="34" charset="0"/>
              <a:buChar char="•"/>
            </a:pPr>
            <a:r>
              <a:rPr lang="en-AU" dirty="0"/>
              <a:t>What are the outcomes of the local AMS program?</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159532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178878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5558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4</a:t>
            </a:fld>
            <a:endParaRPr lang="en-AU" dirty="0"/>
          </a:p>
        </p:txBody>
      </p:sp>
    </p:spTree>
    <p:extLst>
      <p:ext uri="{BB962C8B-B14F-4D97-AF65-F5344CB8AC3E}">
        <p14:creationId xmlns:p14="http://schemas.microsoft.com/office/powerpoint/2010/main" val="203368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indent="-171450">
              <a:buFont typeface="Arial" panose="020B0604020202020204" pitchFamily="34" charset="0"/>
              <a:buChar char="•"/>
            </a:pPr>
            <a:r>
              <a:rPr lang="en-AU" dirty="0"/>
              <a:t>Does your organisation monitor HAIs?</a:t>
            </a:r>
          </a:p>
          <a:p>
            <a:pPr marL="171450" indent="-171450">
              <a:buFont typeface="Arial" panose="020B0604020202020204" pitchFamily="34" charset="0"/>
              <a:buChar char="•"/>
            </a:pPr>
            <a:r>
              <a:rPr lang="en-AU" dirty="0"/>
              <a:t>What the common HAIs in your organisations?</a:t>
            </a:r>
          </a:p>
          <a:p>
            <a:pPr marL="171450" indent="-171450">
              <a:buFont typeface="Arial" panose="020B0604020202020204" pitchFamily="34" charset="0"/>
              <a:buChar char="•"/>
            </a:pPr>
            <a:r>
              <a:rPr lang="en-AU" dirty="0"/>
              <a:t>Are the quality improvement programs in place to reduce the risk of HAIs?</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5</a:t>
            </a:fld>
            <a:endParaRPr lang="en-AU" dirty="0"/>
          </a:p>
        </p:txBody>
      </p:sp>
    </p:spTree>
    <p:extLst>
      <p:ext uri="{BB962C8B-B14F-4D97-AF65-F5344CB8AC3E}">
        <p14:creationId xmlns:p14="http://schemas.microsoft.com/office/powerpoint/2010/main" val="62119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IDEAS TO ADAPT FOR LOCAL USE: add a new slide with either:</a:t>
            </a:r>
          </a:p>
          <a:p>
            <a:pPr marL="171450" indent="-171450">
              <a:buFont typeface="Arial" panose="020B0604020202020204" pitchFamily="34" charset="0"/>
              <a:buChar char="•"/>
            </a:pPr>
            <a:r>
              <a:rPr lang="en-AU" dirty="0"/>
              <a:t>further explanations about each element or examples of each element </a:t>
            </a:r>
          </a:p>
          <a:p>
            <a:pPr marL="171450" indent="-171450">
              <a:buFont typeface="Arial" panose="020B0604020202020204" pitchFamily="34" charset="0"/>
              <a:buChar char="•"/>
            </a:pPr>
            <a:r>
              <a:rPr lang="en-AU" dirty="0"/>
              <a:t>develop a scenario which demonstrates the spread of an infectious agent ( e.g. measles, or norovirus)</a:t>
            </a:r>
          </a:p>
          <a:p>
            <a:pPr marL="171450" indent="-171450">
              <a:buFont typeface="Arial" panose="020B0604020202020204" pitchFamily="34" charset="0"/>
              <a:buChar char="•"/>
            </a:pPr>
            <a:r>
              <a:rPr lang="en-AU" dirty="0"/>
              <a:t>Explain how interruption to the chain of infection stops the spread of infection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170702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IDEAS TO ADAPT FOR LOCAL USE: </a:t>
            </a:r>
          </a:p>
          <a:p>
            <a:pPr marL="171450" indent="-171450">
              <a:buFont typeface="Arial" panose="020B0604020202020204" pitchFamily="34" charset="0"/>
              <a:buChar char="•"/>
            </a:pPr>
            <a:r>
              <a:rPr lang="en-AU" dirty="0"/>
              <a:t>Describe risk assessment and management in IPC, provide examples of risk assessment such as selecting PPE, patient placement or enhanced environmental cleaning </a:t>
            </a:r>
          </a:p>
          <a:p>
            <a:pPr marL="171450" indent="-171450">
              <a:buFont typeface="Arial" panose="020B0604020202020204" pitchFamily="34" charset="0"/>
              <a:buChar char="•"/>
            </a:pPr>
            <a:r>
              <a:rPr lang="en-AU" dirty="0"/>
              <a:t>How does the hierarchy of controls relate to IPC?</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7</a:t>
            </a:fld>
            <a:endParaRPr lang="en-AU" dirty="0"/>
          </a:p>
        </p:txBody>
      </p:sp>
    </p:spTree>
    <p:extLst>
      <p:ext uri="{BB962C8B-B14F-4D97-AF65-F5344CB8AC3E}">
        <p14:creationId xmlns:p14="http://schemas.microsoft.com/office/powerpoint/2010/main" val="108089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13131"/>
                </a:solidFill>
                <a:effectLst/>
                <a:latin typeface="OpenSans"/>
              </a:rPr>
              <a:t>Standard precautions involve:</a:t>
            </a:r>
          </a:p>
          <a:p>
            <a:pPr marL="171450" indent="-171450" algn="l">
              <a:buFont typeface="Arial" panose="020B0604020202020204" pitchFamily="34" charset="0"/>
              <a:buChar char="•"/>
            </a:pPr>
            <a:r>
              <a:rPr lang="en-AU" b="0" i="0" u="sng" dirty="0">
                <a:solidFill>
                  <a:srgbClr val="1A659C"/>
                </a:solidFill>
                <a:effectLst/>
                <a:latin typeface="OpenSans"/>
                <a:hlinkClick r:id="rId3"/>
              </a:rPr>
              <a:t>hand hygiene</a:t>
            </a:r>
            <a:r>
              <a:rPr lang="en-AU" b="0" i="0" dirty="0">
                <a:solidFill>
                  <a:srgbClr val="313131"/>
                </a:solidFill>
                <a:effectLst/>
                <a:latin typeface="OpenSans"/>
              </a:rPr>
              <a:t>, as consistent with the 5 moments for hand hygiene </a:t>
            </a:r>
          </a:p>
          <a:p>
            <a:pPr marL="171450" indent="-171450" algn="l">
              <a:buFont typeface="Arial" panose="020B0604020202020204" pitchFamily="34" charset="0"/>
              <a:buChar char="•"/>
            </a:pPr>
            <a:r>
              <a:rPr lang="en-AU" b="0" i="0" dirty="0">
                <a:solidFill>
                  <a:srgbClr val="313131"/>
                </a:solidFill>
                <a:effectLst/>
                <a:latin typeface="OpenSans"/>
              </a:rPr>
              <a:t>the use of appropriate personal protective equipment</a:t>
            </a:r>
          </a:p>
          <a:p>
            <a:pPr marL="171450" indent="-171450" algn="l">
              <a:buFont typeface="Arial" panose="020B0604020202020204" pitchFamily="34" charset="0"/>
              <a:buChar char="•"/>
            </a:pPr>
            <a:r>
              <a:rPr lang="en-AU" b="0" i="0" dirty="0">
                <a:solidFill>
                  <a:srgbClr val="313131"/>
                </a:solidFill>
                <a:effectLst/>
                <a:latin typeface="OpenSans"/>
              </a:rPr>
              <a:t>the safe use and disposal of sharps</a:t>
            </a:r>
          </a:p>
          <a:p>
            <a:pPr marL="171450" indent="-171450" algn="l">
              <a:buFont typeface="Arial" panose="020B0604020202020204" pitchFamily="34" charset="0"/>
              <a:buChar char="•"/>
            </a:pPr>
            <a:r>
              <a:rPr lang="en-AU" b="0" i="0" dirty="0">
                <a:solidFill>
                  <a:srgbClr val="313131"/>
                </a:solidFill>
                <a:effectLst/>
                <a:latin typeface="OpenSans"/>
              </a:rPr>
              <a:t>routine </a:t>
            </a:r>
            <a:r>
              <a:rPr lang="en-AU" b="0" i="0" u="sng" dirty="0">
                <a:solidFill>
                  <a:srgbClr val="1A659C"/>
                </a:solidFill>
                <a:effectLst/>
                <a:latin typeface="OpenSans"/>
                <a:hlinkClick r:id="rId4"/>
              </a:rPr>
              <a:t>environmental cleaning</a:t>
            </a:r>
            <a:endParaRPr lang="en-AU" b="0" i="0" dirty="0">
              <a:solidFill>
                <a:srgbClr val="313131"/>
              </a:solidFill>
              <a:effectLst/>
              <a:latin typeface="OpenSans"/>
            </a:endParaRPr>
          </a:p>
          <a:p>
            <a:pPr marL="171450" indent="-171450" algn="l">
              <a:buFont typeface="Arial" panose="020B0604020202020204" pitchFamily="34" charset="0"/>
              <a:buChar char="•"/>
            </a:pPr>
            <a:r>
              <a:rPr lang="en-AU" b="0" i="0" dirty="0">
                <a:solidFill>
                  <a:srgbClr val="313131"/>
                </a:solidFill>
                <a:effectLst/>
                <a:latin typeface="OpenSans"/>
              </a:rPr>
              <a:t>reprocessing of reusable medical equipment and instruments</a:t>
            </a:r>
          </a:p>
          <a:p>
            <a:pPr marL="171450" indent="-171450" algn="l">
              <a:buFont typeface="Arial" panose="020B0604020202020204" pitchFamily="34" charset="0"/>
              <a:buChar char="•"/>
            </a:pPr>
            <a:r>
              <a:rPr lang="en-AU" b="0" i="0" dirty="0">
                <a:solidFill>
                  <a:srgbClr val="313131"/>
                </a:solidFill>
                <a:effectLst/>
                <a:latin typeface="OpenSans"/>
              </a:rPr>
              <a:t>respiratory hygiene and cough etiquette</a:t>
            </a:r>
          </a:p>
          <a:p>
            <a:pPr marL="171450" indent="-171450" algn="l">
              <a:buFont typeface="Arial" panose="020B0604020202020204" pitchFamily="34" charset="0"/>
              <a:buChar char="•"/>
            </a:pPr>
            <a:r>
              <a:rPr lang="en-AU" b="0" i="0" u="sng" dirty="0">
                <a:solidFill>
                  <a:srgbClr val="1A659C"/>
                </a:solidFill>
                <a:effectLst/>
                <a:latin typeface="OpenSans"/>
                <a:hlinkClick r:id="rId5"/>
              </a:rPr>
              <a:t>aseptic technique</a:t>
            </a:r>
            <a:endParaRPr lang="en-AU" b="0" i="0" dirty="0">
              <a:solidFill>
                <a:srgbClr val="313131"/>
              </a:solidFill>
              <a:effectLst/>
              <a:latin typeface="OpenSans"/>
            </a:endParaRPr>
          </a:p>
          <a:p>
            <a:pPr marL="171450" indent="-171450" algn="l">
              <a:buFont typeface="Arial" panose="020B0604020202020204" pitchFamily="34" charset="0"/>
              <a:buChar char="•"/>
            </a:pPr>
            <a:r>
              <a:rPr lang="en-AU" b="0" i="0" dirty="0">
                <a:solidFill>
                  <a:srgbClr val="313131"/>
                </a:solidFill>
                <a:effectLst/>
                <a:latin typeface="OpenSans"/>
              </a:rPr>
              <a:t>waste management</a:t>
            </a:r>
          </a:p>
          <a:p>
            <a:pPr marL="171450" indent="-171450" algn="l">
              <a:buFont typeface="Arial" panose="020B0604020202020204" pitchFamily="34" charset="0"/>
              <a:buChar char="•"/>
            </a:pPr>
            <a:r>
              <a:rPr lang="en-AU" b="0" i="0" dirty="0">
                <a:solidFill>
                  <a:srgbClr val="313131"/>
                </a:solidFill>
                <a:effectLst/>
                <a:latin typeface="OpenSans"/>
              </a:rPr>
              <a:t>appropriate handling of linen.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indent="-171450">
              <a:buFont typeface="Arial" panose="020B0604020202020204" pitchFamily="34" charset="0"/>
              <a:buChar char="•"/>
            </a:pPr>
            <a:r>
              <a:rPr lang="en-AU" dirty="0"/>
              <a:t>Expand on each intervention, how does hand hygiene, PPE use, aseptic technique etc help reduce the spread of infection to both healthcare workers and health consumers</a:t>
            </a:r>
          </a:p>
          <a:p>
            <a:pPr marL="171450" indent="-171450">
              <a:buFont typeface="Arial" panose="020B0604020202020204" pitchFamily="34" charset="0"/>
              <a:buChar char="•"/>
            </a:pPr>
            <a:r>
              <a:rPr lang="en-AU" dirty="0"/>
              <a:t>Add links or references to resources that support implementation of each intervention. For example, for hand hygiene,  you can link to the National Hand Hygiene Imitative (NHHI) and explain when to apply the 5 moments of hand hygiene in patient care.</a:t>
            </a:r>
          </a:p>
          <a:p>
            <a:pPr marL="171450" indent="-171450">
              <a:buFont typeface="Arial" panose="020B0604020202020204" pitchFamily="34" charset="0"/>
              <a:buChar char="•"/>
            </a:pPr>
            <a:r>
              <a:rPr lang="en-AU" dirty="0"/>
              <a:t>Or focus on one or two specific interventions (PPE use or aseptic technique) if you know that these are areas of practice that your staff need some help with.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8</a:t>
            </a:fld>
            <a:endParaRPr lang="en-AU" dirty="0"/>
          </a:p>
        </p:txBody>
      </p:sp>
    </p:spTree>
    <p:extLst>
      <p:ext uri="{BB962C8B-B14F-4D97-AF65-F5344CB8AC3E}">
        <p14:creationId xmlns:p14="http://schemas.microsoft.com/office/powerpoint/2010/main" val="68981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Understanding the means of transmission of an infectious agent is important for deciding the most appropriate transmission-based precautions to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IDEAS TO ADAPT FOR LOCAL USE: </a:t>
            </a:r>
          </a:p>
          <a:p>
            <a:pPr marL="171450" indent="-171450">
              <a:buFont typeface="Arial" panose="020B0604020202020204" pitchFamily="34" charset="0"/>
              <a:buChar char="•"/>
            </a:pPr>
            <a:r>
              <a:rPr lang="en-AU" dirty="0"/>
              <a:t>Expand on the interventions required for contact, droplet and airborne precautions ( PPE use, mask fit checking, patient placement, environmental cleaning)</a:t>
            </a:r>
          </a:p>
          <a:p>
            <a:pPr marL="171450" indent="-171450">
              <a:buFont typeface="Arial" panose="020B0604020202020204" pitchFamily="34" charset="0"/>
              <a:buChar char="•"/>
            </a:pPr>
            <a:r>
              <a:rPr lang="en-AU" dirty="0"/>
              <a:t>Give examples or scenarios for when to use transmission-based precautions in addition to standard precautions- relate back the chain of infection</a:t>
            </a:r>
          </a:p>
          <a:p>
            <a:pPr marL="171450" indent="-171450">
              <a:buFont typeface="Arial" panose="020B0604020202020204" pitchFamily="34" charset="0"/>
              <a:buChar char="•"/>
            </a:pPr>
            <a:r>
              <a:rPr lang="en-AU" dirty="0"/>
              <a:t>What are local processes for managing patients who require transmission-based precautions? Electronic flagging/codes in notes/ clinical documentation/ care plans/ communication</a:t>
            </a:r>
          </a:p>
          <a:p>
            <a:pPr marL="171450" indent="-171450">
              <a:buFont typeface="Arial" panose="020B0604020202020204" pitchFamily="34" charset="0"/>
              <a:buChar char="•"/>
            </a:pPr>
            <a:r>
              <a:rPr lang="en-AU" dirty="0"/>
              <a:t>What information to patients and their carers need?</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191926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Tree>
    <p:extLst>
      <p:ext uri="{BB962C8B-B14F-4D97-AF65-F5344CB8AC3E}">
        <p14:creationId xmlns:p14="http://schemas.microsoft.com/office/powerpoint/2010/main" val="4084714649"/>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BD37AF4-060B-C744-8F29-E939BAFE432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66A4C864-720A-EF4E-ADF8-2F40DDBB89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9" name="Footer Placeholder 4">
            <a:extLst>
              <a:ext uri="{FF2B5EF4-FFF2-40B4-BE49-F238E27FC236}">
                <a16:creationId xmlns:a16="http://schemas.microsoft.com/office/drawing/2014/main" id="{CE04470D-94B9-E64E-AE2C-47F59367994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A6B65C-F14C-D441-BA3D-5787ECB31E3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90824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AF246-631B-EA42-B621-773962A4AB3B}"/>
              </a:ext>
            </a:extLst>
          </p:cNvPr>
          <p:cNvSpPr>
            <a:spLocks noGrp="1"/>
          </p:cNvSpPr>
          <p:nvPr>
            <p:ph type="body" idx="1" hasCustomPrompt="1"/>
          </p:nvPr>
        </p:nvSpPr>
        <p:spPr>
          <a:xfrm>
            <a:off x="630239" y="1287875"/>
            <a:ext cx="3868737" cy="590931"/>
          </a:xfrm>
          <a:prstGeom prst="rect">
            <a:avLst/>
          </a:prstGeom>
        </p:spPr>
        <p:txBody>
          <a:bodyPr lIns="0" anchor="b">
            <a:spAutoFit/>
          </a:bodyPr>
          <a:lstStyle>
            <a:lvl1pPr marL="0" indent="0">
              <a:buNone/>
              <a:defRPr sz="18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id="{4C168D6C-2494-A245-88D7-2840C4C6A1D5}"/>
              </a:ext>
            </a:extLst>
          </p:cNvPr>
          <p:cNvSpPr>
            <a:spLocks noGrp="1" noChangeAspect="1"/>
          </p:cNvSpPr>
          <p:nvPr>
            <p:ph type="body" sz="quarter" idx="3" hasCustomPrompt="1"/>
          </p:nvPr>
        </p:nvSpPr>
        <p:spPr>
          <a:xfrm>
            <a:off x="4629150" y="1287875"/>
            <a:ext cx="3887788" cy="590931"/>
          </a:xfrm>
          <a:prstGeom prst="rect">
            <a:avLst/>
          </a:prstGeom>
        </p:spPr>
        <p:txBody>
          <a:bodyPr anchor="b">
            <a:spAutoFit/>
          </a:bodyPr>
          <a:lstStyle>
            <a:lvl1pPr marL="0" indent="0">
              <a:buNone/>
              <a:defRPr lang="en-US" sz="18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3" name="Content Placeholder 2">
            <a:extLst>
              <a:ext uri="{FF2B5EF4-FFF2-40B4-BE49-F238E27FC236}">
                <a16:creationId xmlns:a16="http://schemas.microsoft.com/office/drawing/2014/main" id="{5A936F2D-E01F-5C45-A80B-53C3EA0F6E08}"/>
              </a:ext>
            </a:extLst>
          </p:cNvPr>
          <p:cNvSpPr>
            <a:spLocks noGrp="1"/>
          </p:cNvSpPr>
          <p:nvPr>
            <p:ph idx="13" hasCustomPrompt="1"/>
          </p:nvPr>
        </p:nvSpPr>
        <p:spPr>
          <a:xfrm>
            <a:off x="630238" y="1923678"/>
            <a:ext cx="3879558"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051D3A3B-EDDF-CE42-BB62-C9FACE103B07}"/>
              </a:ext>
            </a:extLst>
          </p:cNvPr>
          <p:cNvSpPr>
            <a:spLocks noGrp="1"/>
          </p:cNvSpPr>
          <p:nvPr>
            <p:ph idx="14" hasCustomPrompt="1"/>
          </p:nvPr>
        </p:nvSpPr>
        <p:spPr>
          <a:xfrm>
            <a:off x="4636181" y="1923678"/>
            <a:ext cx="3879558"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Date Placeholder 3">
            <a:extLst>
              <a:ext uri="{FF2B5EF4-FFF2-40B4-BE49-F238E27FC236}">
                <a16:creationId xmlns:a16="http://schemas.microsoft.com/office/drawing/2014/main" id="{77C4EC66-7ADC-8D47-911C-610FBB793F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16" name="Footer Placeholder 4">
            <a:extLst>
              <a:ext uri="{FF2B5EF4-FFF2-40B4-BE49-F238E27FC236}">
                <a16:creationId xmlns:a16="http://schemas.microsoft.com/office/drawing/2014/main" id="{1102EF8B-B189-5849-AFC0-419592341B5B}"/>
              </a:ext>
            </a:extLst>
          </p:cNvPr>
          <p:cNvSpPr>
            <a:spLocks noGrp="1"/>
          </p:cNvSpPr>
          <p:nvPr>
            <p:ph type="ftr" sz="quarter" idx="15"/>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401DE307-BE40-244F-99B8-9157E7543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8" name="Title 2">
            <a:extLst>
              <a:ext uri="{FF2B5EF4-FFF2-40B4-BE49-F238E27FC236}">
                <a16:creationId xmlns:a16="http://schemas.microsoft.com/office/drawing/2014/main" id="{A17FFEA0-FA86-BB40-A73E-C9FD99A76AF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3172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7AD8FF2-3F8A-9148-84FB-0F2597500AEC}"/>
              </a:ext>
            </a:extLst>
          </p:cNvPr>
          <p:cNvSpPr>
            <a:spLocks noGrp="1"/>
          </p:cNvSpPr>
          <p:nvPr>
            <p:ph idx="1" hasCustomPrompt="1"/>
          </p:nvPr>
        </p:nvSpPr>
        <p:spPr>
          <a:xfrm>
            <a:off x="628649" y="1369219"/>
            <a:ext cx="3806502"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5B5352FD-9513-004E-81AB-0E73BEF6F6FB}"/>
              </a:ext>
            </a:extLst>
          </p:cNvPr>
          <p:cNvSpPr>
            <a:spLocks noGrp="1"/>
          </p:cNvSpPr>
          <p:nvPr>
            <p:ph idx="13" hasCustomPrompt="1"/>
          </p:nvPr>
        </p:nvSpPr>
        <p:spPr>
          <a:xfrm>
            <a:off x="4674670" y="1369219"/>
            <a:ext cx="3842269"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05F8DB0E-A2FD-2349-BA5C-7F2ECD39A3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9" name="Footer Placeholder 4">
            <a:extLst>
              <a:ext uri="{FF2B5EF4-FFF2-40B4-BE49-F238E27FC236}">
                <a16:creationId xmlns:a16="http://schemas.microsoft.com/office/drawing/2014/main" id="{9DFCA8E4-EBE6-C547-A607-743C8DCC81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14A2921-B986-F84C-8558-048D5EF6772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1" name="Title 2">
            <a:extLst>
              <a:ext uri="{FF2B5EF4-FFF2-40B4-BE49-F238E27FC236}">
                <a16:creationId xmlns:a16="http://schemas.microsoft.com/office/drawing/2014/main" id="{AF1C0180-C641-584F-A50E-7AFD7C7F6DE7}"/>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1452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B63AD0-AF62-1C4D-9CAC-49A4FA3A603A}"/>
              </a:ext>
            </a:extLst>
          </p:cNvPr>
          <p:cNvSpPr>
            <a:spLocks noGrp="1"/>
          </p:cNvSpPr>
          <p:nvPr>
            <p:ph type="body" sz="quarter" idx="13"/>
          </p:nvPr>
        </p:nvSpPr>
        <p:spPr>
          <a:xfrm>
            <a:off x="611188" y="1383618"/>
            <a:ext cx="4896916" cy="424732"/>
          </a:xfrm>
          <a:prstGeom prst="rect">
            <a:avLst/>
          </a:prstGeom>
        </p:spPr>
        <p:txBody>
          <a:bodyPr>
            <a:spAutoFit/>
          </a:bodyPr>
          <a:lstStyle>
            <a:lvl1pPr marL="0" indent="0">
              <a:buFontTx/>
              <a:buNone/>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id="{B9641584-AA35-1943-8B7F-C2210544872A}"/>
              </a:ext>
            </a:extLst>
          </p:cNvPr>
          <p:cNvSpPr>
            <a:spLocks noGrp="1"/>
          </p:cNvSpPr>
          <p:nvPr>
            <p:ph type="pic" sz="quarter" idx="16" hasCustomPrompt="1"/>
          </p:nvPr>
        </p:nvSpPr>
        <p:spPr>
          <a:xfrm>
            <a:off x="5724128" y="2895786"/>
            <a:ext cx="2791222" cy="1350151"/>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11" name="Chart Placeholder 2">
            <a:extLst>
              <a:ext uri="{FF2B5EF4-FFF2-40B4-BE49-F238E27FC236}">
                <a16:creationId xmlns:a16="http://schemas.microsoft.com/office/drawing/2014/main" id="{C316484E-EDC0-9142-91E1-08CF64C7F0F6}"/>
              </a:ext>
            </a:extLst>
          </p:cNvPr>
          <p:cNvSpPr>
            <a:spLocks noGrp="1"/>
          </p:cNvSpPr>
          <p:nvPr>
            <p:ph type="chart" sz="quarter" idx="17" hasCustomPrompt="1"/>
          </p:nvPr>
        </p:nvSpPr>
        <p:spPr>
          <a:xfrm>
            <a:off x="5724129" y="1355774"/>
            <a:ext cx="2790825" cy="1377901"/>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stStyle>
          <a:p>
            <a:r>
              <a:rPr lang="en-US" dirty="0"/>
              <a:t>Insert chart</a:t>
            </a:r>
          </a:p>
        </p:txBody>
      </p:sp>
      <p:sp>
        <p:nvSpPr>
          <p:cNvPr id="13" name="Date Placeholder 3">
            <a:extLst>
              <a:ext uri="{FF2B5EF4-FFF2-40B4-BE49-F238E27FC236}">
                <a16:creationId xmlns:a16="http://schemas.microsoft.com/office/drawing/2014/main" id="{166CB89E-74FF-0244-ABFF-4385F3DC40B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14" name="Footer Placeholder 4">
            <a:extLst>
              <a:ext uri="{FF2B5EF4-FFF2-40B4-BE49-F238E27FC236}">
                <a16:creationId xmlns:a16="http://schemas.microsoft.com/office/drawing/2014/main" id="{37EB5868-8531-794A-94A6-8B264238CB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6938AAA3-A414-F048-8E1D-4E502B3B3A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7" name="Title 2">
            <a:extLst>
              <a:ext uri="{FF2B5EF4-FFF2-40B4-BE49-F238E27FC236}">
                <a16:creationId xmlns:a16="http://schemas.microsoft.com/office/drawing/2014/main" id="{13B15BC4-15E0-DE4D-8083-CAF48A603665}"/>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3457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hasCustomPrompt="1"/>
          </p:nvPr>
        </p:nvSpPr>
        <p:spPr>
          <a:xfrm>
            <a:off x="630238" y="1543050"/>
            <a:ext cx="3653730" cy="313932"/>
          </a:xfrm>
          <a:prstGeom prst="rect">
            <a:avLst/>
          </a:prstGeom>
        </p:spPr>
        <p:txBody>
          <a:bodyPr lIns="0">
            <a:sp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672408" cy="978729"/>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13" name="Picture Placeholder 2">
            <a:extLst>
              <a:ext uri="{FF2B5EF4-FFF2-40B4-BE49-F238E27FC236}">
                <a16:creationId xmlns:a16="http://schemas.microsoft.com/office/drawing/2014/main" id="{050DA104-2C03-7048-A02B-113AF64E1569}"/>
              </a:ext>
            </a:extLst>
          </p:cNvPr>
          <p:cNvSpPr>
            <a:spLocks noGrp="1"/>
          </p:cNvSpPr>
          <p:nvPr>
            <p:ph type="pic" sz="quarter" idx="15" hasCustomPrompt="1"/>
          </p:nvPr>
        </p:nvSpPr>
        <p:spPr>
          <a:xfrm>
            <a:off x="4643438" y="740569"/>
            <a:ext cx="3871912" cy="3661172"/>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8"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9" name="Footer Placeholder 4">
            <a:extLst>
              <a:ext uri="{FF2B5EF4-FFF2-40B4-BE49-F238E27FC236}">
                <a16:creationId xmlns:a16="http://schemas.microsoft.com/office/drawing/2014/main" id="{E348E47B-247C-B447-8B4A-34B313E554F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337690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p:nvPr>
        </p:nvSpPr>
        <p:spPr>
          <a:xfrm>
            <a:off x="630238" y="1543050"/>
            <a:ext cx="3365698" cy="313932"/>
          </a:xfrm>
          <a:prstGeom prst="rect">
            <a:avLst/>
          </a:prstGeom>
        </p:spPr>
        <p:txBody>
          <a:bodyPr lIns="0">
            <a:sp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4">
            <a:extLst>
              <a:ext uri="{FF2B5EF4-FFF2-40B4-BE49-F238E27FC236}">
                <a16:creationId xmlns:a16="http://schemas.microsoft.com/office/drawing/2014/main" id="{073DCD6B-8643-024A-90F3-A33435884B8F}"/>
              </a:ext>
            </a:extLst>
          </p:cNvPr>
          <p:cNvSpPr>
            <a:spLocks noGrp="1" noChangeAspect="1"/>
          </p:cNvSpPr>
          <p:nvPr>
            <p:ph type="body" sz="quarter" idx="3" hasCustomPrompt="1"/>
          </p:nvPr>
        </p:nvSpPr>
        <p:spPr>
          <a:xfrm>
            <a:off x="4629150" y="948131"/>
            <a:ext cx="3887788" cy="341632"/>
          </a:xfrm>
          <a:prstGeom prst="rect">
            <a:avLst/>
          </a:prstGeom>
        </p:spPr>
        <p:txBody>
          <a:bodyPr anchor="b">
            <a:spAutoFit/>
          </a:bodyPr>
          <a:lstStyle>
            <a:lvl1pPr marL="0" indent="0">
              <a:buNone/>
              <a:defRPr lang="en-US" sz="18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7EA3BA9A-CF68-024A-B96F-821FAE15048F}"/>
              </a:ext>
            </a:extLst>
          </p:cNvPr>
          <p:cNvSpPr>
            <a:spLocks noGrp="1"/>
          </p:cNvSpPr>
          <p:nvPr>
            <p:ph idx="14"/>
          </p:nvPr>
        </p:nvSpPr>
        <p:spPr>
          <a:xfrm>
            <a:off x="4629150" y="1334636"/>
            <a:ext cx="38862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384376" cy="978729"/>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6"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7" name="Footer Placeholder 4">
            <a:extLst>
              <a:ext uri="{FF2B5EF4-FFF2-40B4-BE49-F238E27FC236}">
                <a16:creationId xmlns:a16="http://schemas.microsoft.com/office/drawing/2014/main" id="{E348E47B-247C-B447-8B4A-34B313E554FF}"/>
              </a:ext>
            </a:extLst>
          </p:cNvPr>
          <p:cNvSpPr>
            <a:spLocks noGrp="1"/>
          </p:cNvSpPr>
          <p:nvPr>
            <p:ph type="ftr" sz="quarter" idx="17"/>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13146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62DE-27AB-264F-BD99-B5B2A2CE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6881" cy="5164177"/>
          </a:xfrm>
          <a:prstGeom prst="rect">
            <a:avLst/>
          </a:prstGeom>
        </p:spPr>
      </p:pic>
      <p:pic>
        <p:nvPicPr>
          <p:cNvPr id="7" name="Picture 6" descr="ACSQHC.png">
            <a:extLst>
              <a:ext uri="{FF2B5EF4-FFF2-40B4-BE49-F238E27FC236}">
                <a16:creationId xmlns:a16="http://schemas.microsoft.com/office/drawing/2014/main" id="{7029393B-01E7-0C49-A200-2B33538AB519}"/>
              </a:ext>
            </a:extLst>
          </p:cNvPr>
          <p:cNvPicPr>
            <a:picLocks noChangeAspect="1"/>
          </p:cNvPicPr>
          <p:nvPr userDrawn="1"/>
        </p:nvPicPr>
        <p:blipFill>
          <a:blip r:embed="rId3"/>
          <a:stretch>
            <a:fillRect/>
          </a:stretch>
        </p:blipFill>
        <p:spPr>
          <a:xfrm>
            <a:off x="611560" y="4515966"/>
            <a:ext cx="3747128" cy="408921"/>
          </a:xfrm>
          <a:prstGeom prst="rect">
            <a:avLst/>
          </a:prstGeom>
        </p:spPr>
      </p:pic>
      <p:sp>
        <p:nvSpPr>
          <p:cNvPr id="14" name="TextBox 13">
            <a:extLst>
              <a:ext uri="{FF2B5EF4-FFF2-40B4-BE49-F238E27FC236}">
                <a16:creationId xmlns:a16="http://schemas.microsoft.com/office/drawing/2014/main" id="{4CE58B9F-1CB4-6846-83AE-16F28E7CD68D}"/>
              </a:ext>
            </a:extLst>
          </p:cNvPr>
          <p:cNvSpPr txBox="1"/>
          <p:nvPr userDrawn="1"/>
        </p:nvSpPr>
        <p:spPr>
          <a:xfrm>
            <a:off x="1331640" y="843558"/>
            <a:ext cx="3312368" cy="1938992"/>
          </a:xfrm>
          <a:prstGeom prst="rect">
            <a:avLst/>
          </a:prstGeom>
          <a:noFill/>
        </p:spPr>
        <p:txBody>
          <a:bodyPr wrap="square" rtlCol="0">
            <a:spAutoFit/>
          </a:bodyPr>
          <a:lstStyle/>
          <a:p>
            <a:pPr lvl="0">
              <a:spcAft>
                <a:spcPts val="1200"/>
              </a:spcAft>
            </a:pPr>
            <a:r>
              <a:rPr lang="en-US" sz="1600" b="1" dirty="0">
                <a:solidFill>
                  <a:srgbClr val="1178A2"/>
                </a:solidFill>
                <a:latin typeface="Arial" panose="020B0604020202020204" pitchFamily="34" charset="0"/>
                <a:cs typeface="Arial" panose="020B0604020202020204" pitchFamily="34" charset="0"/>
              </a:rPr>
              <a:t>Safetyandquality.gov.au</a:t>
            </a:r>
          </a:p>
          <a:p>
            <a:pPr lvl="0">
              <a:spcAft>
                <a:spcPts val="1200"/>
              </a:spcAft>
            </a:pPr>
            <a:endParaRPr lang="en-US" sz="1600" b="1" dirty="0">
              <a:latin typeface="Arial" panose="020B0604020202020204" pitchFamily="34" charset="0"/>
              <a:cs typeface="Arial" panose="020B0604020202020204" pitchFamily="34" charset="0"/>
            </a:endParaRPr>
          </a:p>
          <a:p>
            <a:pPr lvl="0">
              <a:spcAft>
                <a:spcPts val="1200"/>
              </a:spcAft>
            </a:pPr>
            <a:r>
              <a:rPr lang="en-US" sz="1600" b="1" dirty="0">
                <a:solidFill>
                  <a:srgbClr val="1178A2"/>
                </a:solidFill>
                <a:latin typeface="Arial" panose="020B0604020202020204" pitchFamily="34" charset="0"/>
                <a:cs typeface="Arial" panose="020B0604020202020204" pitchFamily="34" charset="0"/>
              </a:rPr>
              <a:t>Twitter.com/ACSQHC</a:t>
            </a:r>
          </a:p>
          <a:p>
            <a:pPr lvl="0">
              <a:spcAft>
                <a:spcPts val="1200"/>
              </a:spcAft>
            </a:pPr>
            <a:endParaRPr lang="en-US" sz="1600" b="1" dirty="0">
              <a:latin typeface="Arial" panose="020B0604020202020204" pitchFamily="34" charset="0"/>
              <a:cs typeface="Arial" panose="020B0604020202020204" pitchFamily="34" charset="0"/>
            </a:endParaRPr>
          </a:p>
          <a:p>
            <a:pPr lvl="0">
              <a:spcAft>
                <a:spcPts val="1200"/>
              </a:spcAft>
            </a:pPr>
            <a:r>
              <a:rPr lang="en-US" sz="1600" b="1" dirty="0">
                <a:solidFill>
                  <a:srgbClr val="1178A2"/>
                </a:solidFill>
                <a:latin typeface="Arial" panose="020B0604020202020204" pitchFamily="34" charset="0"/>
                <a:cs typeface="Arial" panose="020B0604020202020204" pitchFamily="34" charset="0"/>
              </a:rPr>
              <a:t>Youtube.com/user/ACSQHC</a:t>
            </a:r>
          </a:p>
        </p:txBody>
      </p:sp>
      <p:sp>
        <p:nvSpPr>
          <p:cNvPr id="17" name="Text Placeholder 4">
            <a:extLst>
              <a:ext uri="{FF2B5EF4-FFF2-40B4-BE49-F238E27FC236}">
                <a16:creationId xmlns:a16="http://schemas.microsoft.com/office/drawing/2014/main" id="{D56B1EF5-522D-0C42-9BDC-20CCA6633E00}"/>
              </a:ext>
            </a:extLst>
          </p:cNvPr>
          <p:cNvSpPr>
            <a:spLocks noGrp="1"/>
          </p:cNvSpPr>
          <p:nvPr>
            <p:ph type="body" sz="quarter" idx="13" hasCustomPrompt="1"/>
          </p:nvPr>
        </p:nvSpPr>
        <p:spPr>
          <a:xfrm>
            <a:off x="611188" y="3219822"/>
            <a:ext cx="5473700" cy="968470"/>
          </a:xfrm>
          <a:prstGeom prst="rect">
            <a:avLst/>
          </a:prstGeom>
        </p:spPr>
        <p:txBody>
          <a:bodyPr lIns="0" anchor="b" anchorCtr="0">
            <a:spAutoFit/>
          </a:bodyPr>
          <a:lstStyle>
            <a:lvl1pPr marL="0" indent="0">
              <a:spcBef>
                <a:spcPts val="500"/>
              </a:spcBef>
              <a:buFontTx/>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pic>
        <p:nvPicPr>
          <p:cNvPr id="22" name="Picture 21">
            <a:extLst>
              <a:ext uri="{FF2B5EF4-FFF2-40B4-BE49-F238E27FC236}">
                <a16:creationId xmlns:a16="http://schemas.microsoft.com/office/drawing/2014/main" id="{40F7320B-D123-5F47-B3EF-286CC1EA8A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075" y="712345"/>
            <a:ext cx="602910" cy="2137978"/>
          </a:xfrm>
          <a:prstGeom prst="rect">
            <a:avLst/>
          </a:prstGeom>
        </p:spPr>
      </p:pic>
    </p:spTree>
    <p:extLst>
      <p:ext uri="{BB962C8B-B14F-4D97-AF65-F5344CB8AC3E}">
        <p14:creationId xmlns:p14="http://schemas.microsoft.com/office/powerpoint/2010/main" val="334225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4F52740-CF06-BB50-0DB7-0C31F69991CD}"/>
              </a:ext>
            </a:extLst>
          </p:cNvPr>
          <p:cNvSpPr>
            <a:spLocks noGrp="1"/>
          </p:cNvSpPr>
          <p:nvPr>
            <p:ph type="title"/>
          </p:nvPr>
        </p:nvSpPr>
        <p:spPr>
          <a:xfrm>
            <a:off x="540000" y="540000"/>
            <a:ext cx="7886700" cy="480131"/>
          </a:xfrm>
          <a:prstGeom prst="rect">
            <a:avLst/>
          </a:prstGeom>
        </p:spPr>
        <p:txBody>
          <a:bodyPr lIns="0" rIns="0">
            <a:spAutoFit/>
          </a:bodyPr>
          <a:lstStyle>
            <a:lvl1pPr marL="0" algn="l" defTabSz="914400" rtl="0" eaLnBrk="1" latinLnBrk="0" hangingPunct="1">
              <a:lnSpc>
                <a:spcPct val="90000"/>
              </a:lnSpc>
              <a:spcBef>
                <a:spcPct val="0"/>
              </a:spcBef>
              <a:buNone/>
              <a:defRPr lang="en-US" sz="2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9C2E140B-63F9-F0A3-B0A8-6EAC28425473}"/>
              </a:ext>
            </a:extLst>
          </p:cNvPr>
          <p:cNvSpPr/>
          <p:nvPr/>
        </p:nvSpPr>
        <p:spPr>
          <a:xfrm>
            <a:off x="0" y="0"/>
            <a:ext cx="9144000" cy="216000"/>
          </a:xfrm>
          <a:prstGeom prst="rect">
            <a:avLst/>
          </a:prstGeom>
          <a:gradFill flip="none" rotWithShape="1">
            <a:gsLst>
              <a:gs pos="0">
                <a:schemeClr val="accent1">
                  <a:lumMod val="100000"/>
                  <a:alpha val="85000"/>
                </a:schemeClr>
              </a:gs>
              <a:gs pos="100000">
                <a:schemeClr val="accent1">
                  <a:lumMod val="20000"/>
                  <a:lumOff val="80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0718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6" name="Picture 5">
            <a:extLst>
              <a:ext uri="{FF2B5EF4-FFF2-40B4-BE49-F238E27FC236}">
                <a16:creationId xmlns:a16="http://schemas.microsoft.com/office/drawing/2014/main" id="{61729383-60D9-6641-BA84-48AF978A98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4656" y="458797"/>
            <a:ext cx="1587500" cy="571500"/>
          </a:xfrm>
          <a:prstGeom prst="rect">
            <a:avLst/>
          </a:prstGeom>
        </p:spPr>
      </p:pic>
    </p:spTree>
    <p:extLst>
      <p:ext uri="{BB962C8B-B14F-4D97-AF65-F5344CB8AC3E}">
        <p14:creationId xmlns:p14="http://schemas.microsoft.com/office/powerpoint/2010/main" val="885126332"/>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4" name="Picture 3">
            <a:extLst>
              <a:ext uri="{FF2B5EF4-FFF2-40B4-BE49-F238E27FC236}">
                <a16:creationId xmlns:a16="http://schemas.microsoft.com/office/drawing/2014/main" id="{BD4AC93B-4D86-2C45-A7E9-3B67E2CCF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6403" y="476160"/>
            <a:ext cx="1594069" cy="450040"/>
          </a:xfrm>
          <a:prstGeom prst="rect">
            <a:avLst/>
          </a:prstGeom>
        </p:spPr>
      </p:pic>
    </p:spTree>
    <p:extLst>
      <p:ext uri="{BB962C8B-B14F-4D97-AF65-F5344CB8AC3E}">
        <p14:creationId xmlns:p14="http://schemas.microsoft.com/office/powerpoint/2010/main" val="1673056931"/>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3477" y="483518"/>
            <a:ext cx="2268581" cy="360040"/>
          </a:xfrm>
          <a:prstGeom prst="rect">
            <a:avLst/>
          </a:prstGeom>
        </p:spPr>
      </p:pic>
    </p:spTree>
    <p:extLst>
      <p:ext uri="{BB962C8B-B14F-4D97-AF65-F5344CB8AC3E}">
        <p14:creationId xmlns:p14="http://schemas.microsoft.com/office/powerpoint/2010/main" val="583088878"/>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EA924-DF15-4140-95AC-C4DDA4990AF2}"/>
              </a:ext>
            </a:extLst>
          </p:cNvPr>
          <p:cNvSpPr>
            <a:spLocks noGrp="1"/>
          </p:cNvSpPr>
          <p:nvPr>
            <p:ph idx="1" hasCustomPrompt="1"/>
          </p:nvPr>
        </p:nvSpPr>
        <p:spPr>
          <a:xfrm>
            <a:off x="611560" y="2355726"/>
            <a:ext cx="78867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Date Placeholder 3">
            <a:extLst>
              <a:ext uri="{FF2B5EF4-FFF2-40B4-BE49-F238E27FC236}">
                <a16:creationId xmlns:a16="http://schemas.microsoft.com/office/drawing/2014/main" id="{478A943B-B381-944A-AC17-F268A1DAE59A}"/>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
        <p:nvSpPr>
          <p:cNvPr id="6"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54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A652448-ED6A-8A40-9228-101F4C7AD60A}"/>
              </a:ext>
            </a:extLst>
          </p:cNvPr>
          <p:cNvSpPr>
            <a:spLocks noGrp="1"/>
          </p:cNvSpPr>
          <p:nvPr>
            <p:ph type="body" sz="quarter" idx="10" hasCustomPrompt="1"/>
          </p:nvPr>
        </p:nvSpPr>
        <p:spPr>
          <a:xfrm>
            <a:off x="611188" y="2355727"/>
            <a:ext cx="7886700" cy="341632"/>
          </a:xfrm>
          <a:prstGeom prst="rect">
            <a:avLst/>
          </a:prstGeom>
        </p:spPr>
        <p:txBody>
          <a:bodyPr lIns="0">
            <a:spAutoFit/>
          </a:bodyPr>
          <a:lstStyle>
            <a:lvl1pPr marL="0" indent="0">
              <a:buFontTx/>
              <a:buNone/>
              <a:defRPr sz="1800">
                <a:solidFill>
                  <a:srgbClr val="1178A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Date Placeholder 3">
            <a:extLst>
              <a:ext uri="{FF2B5EF4-FFF2-40B4-BE49-F238E27FC236}">
                <a16:creationId xmlns:a16="http://schemas.microsoft.com/office/drawing/2014/main" id="{6EA8A563-6749-E545-B250-FF5D15F10C0A}"/>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
        <p:nvSpPr>
          <p:cNvPr id="7"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690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3826A2E-E6FC-8A48-8FF1-9FCDA5DAFDE1}"/>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869672"/>
            <a:ext cx="7886700" cy="369332"/>
          </a:xfrm>
          <a:prstGeom prst="rect">
            <a:avLst/>
          </a:prstGeom>
        </p:spPr>
        <p:txBody>
          <a:bodyPr lIns="0">
            <a:spAutoFit/>
          </a:bodyPr>
          <a:lstStyle>
            <a:lvl1pPr marL="0" indent="0">
              <a:buFontTx/>
              <a:buNone/>
              <a:defRPr sz="20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8F850901-9D8B-9044-9C15-354145AF5740}"/>
              </a:ext>
            </a:extLst>
          </p:cNvPr>
          <p:cNvSpPr>
            <a:spLocks noGrp="1"/>
          </p:cNvSpPr>
          <p:nvPr>
            <p:ph type="body" idx="1" hasCustomPrompt="1"/>
          </p:nvPr>
        </p:nvSpPr>
        <p:spPr>
          <a:xfrm>
            <a:off x="611188" y="1372991"/>
            <a:ext cx="7867650" cy="341632"/>
          </a:xfrm>
          <a:prstGeom prst="rect">
            <a:avLst/>
          </a:prstGeom>
        </p:spPr>
        <p:txBody>
          <a:bodyPr wrap="square" lIns="0" anchor="b">
            <a:spAutoFit/>
          </a:bodyPr>
          <a:lstStyle>
            <a:lvl1pPr marL="0" indent="0">
              <a:buNone/>
              <a:defRPr sz="18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id="{8413BB1C-162E-4D41-8B60-5EF3369D79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11" name="Footer Placeholder 4">
            <a:extLst>
              <a:ext uri="{FF2B5EF4-FFF2-40B4-BE49-F238E27FC236}">
                <a16:creationId xmlns:a16="http://schemas.microsoft.com/office/drawing/2014/main" id="{71B6FA11-9F7D-8743-BE8D-609E699C952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17234A42-F8B0-E142-8819-9AE03EEA6F6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7315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437624"/>
            <a:ext cx="7886700" cy="424732"/>
          </a:xfrm>
          <a:prstGeom prst="rect">
            <a:avLst/>
          </a:prstGeom>
        </p:spPr>
        <p:txBody>
          <a:bodyPr lIns="0" rIns="90000">
            <a:spAutoFit/>
          </a:bodyPr>
          <a:lstStyle>
            <a:lvl1pPr marL="0" indent="0">
              <a:buFontTx/>
              <a:buNone/>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2">
            <a:extLst>
              <a:ext uri="{FF2B5EF4-FFF2-40B4-BE49-F238E27FC236}">
                <a16:creationId xmlns:a16="http://schemas.microsoft.com/office/drawing/2014/main" id="{35D60D2A-DD7A-B444-BFBF-0E1639D3712E}"/>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4196B17F-A7E0-6543-B316-0B79681D75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8" name="Footer Placeholder 4">
            <a:extLst>
              <a:ext uri="{FF2B5EF4-FFF2-40B4-BE49-F238E27FC236}">
                <a16:creationId xmlns:a16="http://schemas.microsoft.com/office/drawing/2014/main" id="{6A30BA15-A937-8146-89C5-47C487CEC1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9D25DAB-05BA-9343-8E7A-8028D37253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38349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DFEB3C6-813E-9E4A-9266-FA299C5BC06A}"/>
              </a:ext>
            </a:extLst>
          </p:cNvPr>
          <p:cNvSpPr>
            <a:spLocks noGrp="1"/>
          </p:cNvSpPr>
          <p:nvPr>
            <p:ph idx="1" hasCustomPrompt="1"/>
          </p:nvPr>
        </p:nvSpPr>
        <p:spPr>
          <a:xfrm>
            <a:off x="611560" y="1437624"/>
            <a:ext cx="78867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2">
            <a:extLst>
              <a:ext uri="{FF2B5EF4-FFF2-40B4-BE49-F238E27FC236}">
                <a16:creationId xmlns:a16="http://schemas.microsoft.com/office/drawing/2014/main" id="{6009CD25-577F-3343-A6D7-8667675A55CA}"/>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A5C5D1E6-5E56-FC48-9DE7-E1720A037F3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9" name="Footer Placeholder 4">
            <a:extLst>
              <a:ext uri="{FF2B5EF4-FFF2-40B4-BE49-F238E27FC236}">
                <a16:creationId xmlns:a16="http://schemas.microsoft.com/office/drawing/2014/main" id="{382ACCF5-5C53-6C4D-A5B9-4605D83578C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7193B6E-76A4-CA4C-8A6F-852C50797C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42101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SQHC.png">
            <a:extLst>
              <a:ext uri="{FF2B5EF4-FFF2-40B4-BE49-F238E27FC236}">
                <a16:creationId xmlns:a16="http://schemas.microsoft.com/office/drawing/2014/main" id="{41AA49B3-9526-ED42-9661-41FB512025C8}"/>
              </a:ext>
            </a:extLst>
          </p:cNvPr>
          <p:cNvPicPr>
            <a:picLocks noChangeAspect="1"/>
          </p:cNvPicPr>
          <p:nvPr/>
        </p:nvPicPr>
        <p:blipFill>
          <a:blip r:embed="rId8"/>
          <a:stretch>
            <a:fillRect/>
          </a:stretch>
        </p:blipFill>
        <p:spPr>
          <a:xfrm>
            <a:off x="611560" y="4515966"/>
            <a:ext cx="3747128" cy="408921"/>
          </a:xfrm>
          <a:prstGeom prst="rect">
            <a:avLst/>
          </a:prstGeom>
        </p:spPr>
      </p:pic>
      <p:pic>
        <p:nvPicPr>
          <p:cNvPr id="3" name="Picture 2">
            <a:extLst>
              <a:ext uri="{FF2B5EF4-FFF2-40B4-BE49-F238E27FC236}">
                <a16:creationId xmlns:a16="http://schemas.microsoft.com/office/drawing/2014/main" id="{89EB8C52-99FE-1F44-B952-48546A2E51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1676400"/>
          </a:xfrm>
          <a:prstGeom prst="rect">
            <a:avLst/>
          </a:prstGeom>
        </p:spPr>
      </p:pic>
    </p:spTree>
    <p:extLst>
      <p:ext uri="{BB962C8B-B14F-4D97-AF65-F5344CB8AC3E}">
        <p14:creationId xmlns:p14="http://schemas.microsoft.com/office/powerpoint/2010/main" val="2785808907"/>
      </p:ext>
    </p:extLst>
  </p:cSld>
  <p:clrMap bg1="lt1" tx1="dk1" bg2="lt2" tx2="dk2" accent1="accent1" accent2="accent2" accent3="accent3" accent4="accent4" accent5="accent5" accent6="accent6" hlink="hlink" folHlink="folHlink"/>
  <p:sldLayoutIdLst>
    <p:sldLayoutId id="2147483694" r:id="rId1"/>
    <p:sldLayoutId id="2147483723" r:id="rId2"/>
    <p:sldLayoutId id="2147483724" r:id="rId3"/>
    <p:sldLayoutId id="2147483725" r:id="rId4"/>
    <p:sldLayoutId id="2147483695" r:id="rId5"/>
    <p:sldLayoutId id="214748370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D470BF-63D5-8B4B-B7F6-7E4B9AD509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9/22/2023</a:t>
            </a:fld>
            <a:endParaRPr lang="en-US" dirty="0"/>
          </a:p>
        </p:txBody>
      </p:sp>
      <p:sp>
        <p:nvSpPr>
          <p:cNvPr id="5" name="Footer Placeholder 4">
            <a:extLst>
              <a:ext uri="{FF2B5EF4-FFF2-40B4-BE49-F238E27FC236}">
                <a16:creationId xmlns:a16="http://schemas.microsoft.com/office/drawing/2014/main" id="{9B34F6D1-E2D4-2B4D-AFE6-BB0AB0CCF39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D3ABDE9-CB4E-7A42-938D-4466B34CDD0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pic>
        <p:nvPicPr>
          <p:cNvPr id="3" name="Picture 2">
            <a:extLst>
              <a:ext uri="{FF2B5EF4-FFF2-40B4-BE49-F238E27FC236}">
                <a16:creationId xmlns:a16="http://schemas.microsoft.com/office/drawing/2014/main" id="{4168F968-738F-C440-9827-479A6817AB4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195263"/>
          </a:xfrm>
          <a:prstGeom prst="rect">
            <a:avLst/>
          </a:prstGeom>
        </p:spPr>
      </p:pic>
    </p:spTree>
    <p:extLst>
      <p:ext uri="{BB962C8B-B14F-4D97-AF65-F5344CB8AC3E}">
        <p14:creationId xmlns:p14="http://schemas.microsoft.com/office/powerpoint/2010/main" val="1804440424"/>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08" r:id="rId3"/>
    <p:sldLayoutId id="2147483707" r:id="rId4"/>
    <p:sldLayoutId id="2147483711" r:id="rId5"/>
    <p:sldLayoutId id="2147483710" r:id="rId6"/>
    <p:sldLayoutId id="2147483720" r:id="rId7"/>
    <p:sldLayoutId id="2147483718" r:id="rId8"/>
    <p:sldLayoutId id="2147483714" r:id="rId9"/>
    <p:sldLayoutId id="2147483722"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fetyandquality.gov.au/our-work/antimicrobial-resistance"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fetyandquality.gov.au/our-work/antimicrobial-stewardship"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www.safetyandquality.gov.au/publications-and-resources/resource-library/antimicrobial-stewardship-clinical-care-standard-202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fetyandquality.gov.au/publications-and-resources/resource-library/use-hierarchy-controls-infection-prevention-and-control-factsheet"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safetyandquality.gov.au/publications-and-resources/resource-library/infection-prevention-and-control-poster-standard-precautions-poster"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133862-27FD-394C-AC99-295B846BC534}"/>
              </a:ext>
            </a:extLst>
          </p:cNvPr>
          <p:cNvSpPr>
            <a:spLocks noGrp="1"/>
          </p:cNvSpPr>
          <p:nvPr>
            <p:ph type="title"/>
          </p:nvPr>
        </p:nvSpPr>
        <p:spPr>
          <a:xfrm>
            <a:off x="579628" y="1798470"/>
            <a:ext cx="7886700" cy="1090620"/>
          </a:xfrm>
        </p:spPr>
        <p:txBody>
          <a:bodyPr/>
          <a:lstStyle/>
          <a:p>
            <a:r>
              <a:rPr lang="en-US" dirty="0"/>
              <a:t>The foundations of Infection Prevention and control (IPC)</a:t>
            </a:r>
          </a:p>
        </p:txBody>
      </p:sp>
      <p:sp>
        <p:nvSpPr>
          <p:cNvPr id="10" name="Text Placeholder 9">
            <a:extLst>
              <a:ext uri="{FF2B5EF4-FFF2-40B4-BE49-F238E27FC236}">
                <a16:creationId xmlns:a16="http://schemas.microsoft.com/office/drawing/2014/main" id="{F6115F4E-948C-FA4C-85FF-C109FBBE9686}"/>
              </a:ext>
            </a:extLst>
          </p:cNvPr>
          <p:cNvSpPr>
            <a:spLocks noGrp="1"/>
          </p:cNvSpPr>
          <p:nvPr>
            <p:ph type="body" sz="quarter" idx="11"/>
          </p:nvPr>
        </p:nvSpPr>
        <p:spPr>
          <a:xfrm>
            <a:off x="611188" y="2927739"/>
            <a:ext cx="7886700" cy="341632"/>
          </a:xfrm>
        </p:spPr>
        <p:txBody>
          <a:bodyPr/>
          <a:lstStyle/>
          <a:p>
            <a:r>
              <a:rPr lang="en-US" b="1" dirty="0">
                <a:solidFill>
                  <a:schemeClr val="tx2"/>
                </a:solidFill>
                <a:latin typeface="Arial" panose="020B0604020202020204" pitchFamily="34" charset="0"/>
                <a:cs typeface="Arial" panose="020B0604020202020204" pitchFamily="34" charset="0"/>
              </a:rPr>
              <a:t>Infection Prevention and Control week 2023</a:t>
            </a:r>
            <a:endParaRPr lang="en-US" dirty="0"/>
          </a:p>
        </p:txBody>
      </p:sp>
      <p:sp>
        <p:nvSpPr>
          <p:cNvPr id="12" name="Text Placeholder 11">
            <a:extLst>
              <a:ext uri="{FF2B5EF4-FFF2-40B4-BE49-F238E27FC236}">
                <a16:creationId xmlns:a16="http://schemas.microsoft.com/office/drawing/2014/main" id="{D82B7EAF-7052-954C-B404-CD6BE38AD650}"/>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5230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B6FAFC-D3F1-BAB8-3CE1-39F2F8BA08D2}"/>
              </a:ext>
            </a:extLst>
          </p:cNvPr>
          <p:cNvSpPr>
            <a:spLocks noGrp="1"/>
          </p:cNvSpPr>
          <p:nvPr>
            <p:ph idx="1"/>
          </p:nvPr>
        </p:nvSpPr>
        <p:spPr>
          <a:xfrm>
            <a:off x="4067944" y="1368485"/>
            <a:ext cx="4183631" cy="1882567"/>
          </a:xfrm>
        </p:spPr>
        <p:txBody>
          <a:bodyPr/>
          <a:lstStyle/>
          <a:p>
            <a:pPr marL="0" indent="0">
              <a:lnSpc>
                <a:spcPct val="100000"/>
              </a:lnSpc>
              <a:buNone/>
            </a:pPr>
            <a:r>
              <a:rPr lang="en-AU" sz="1800" dirty="0">
                <a:effectLst/>
                <a:latin typeface="Arial" panose="020B0604020202020204" pitchFamily="34" charset="0"/>
                <a:ea typeface="Times New Roman" panose="02020603050405020304" pitchFamily="18" charset="0"/>
                <a:cs typeface="Arial" panose="020B0604020202020204" pitchFamily="34" charset="0"/>
              </a:rPr>
              <a:t>Invasive medical devices are a common source of HAIs and provide a route for infectious agents to enter the body</a:t>
            </a:r>
          </a:p>
          <a:p>
            <a:pPr marL="0" indent="0">
              <a:lnSpc>
                <a:spcPct val="100000"/>
              </a:lnSpc>
              <a:spcAft>
                <a:spcPts val="300"/>
              </a:spcAft>
              <a:buNone/>
            </a:pPr>
            <a:r>
              <a:rPr lang="en-AU" sz="1800" dirty="0">
                <a:effectLst/>
                <a:latin typeface="Arial" panose="020B0604020202020204" pitchFamily="34" charset="0"/>
                <a:ea typeface="Arial" panose="020B0604020202020204" pitchFamily="34" charset="0"/>
                <a:cs typeface="Arial" panose="020B0604020202020204" pitchFamily="34" charset="0"/>
              </a:rPr>
              <a:t>Before inserting any invasive medical device, patients should always be assessed to determine:</a:t>
            </a:r>
            <a:endParaRPr lang="en-AU" dirty="0"/>
          </a:p>
        </p:txBody>
      </p:sp>
      <p:sp>
        <p:nvSpPr>
          <p:cNvPr id="3" name="Title 2">
            <a:extLst>
              <a:ext uri="{FF2B5EF4-FFF2-40B4-BE49-F238E27FC236}">
                <a16:creationId xmlns:a16="http://schemas.microsoft.com/office/drawing/2014/main" id="{22086ACA-DE92-CA59-4397-2B08CC24BA3C}"/>
              </a:ext>
            </a:extLst>
          </p:cNvPr>
          <p:cNvSpPr>
            <a:spLocks noGrp="1"/>
          </p:cNvSpPr>
          <p:nvPr>
            <p:ph type="title"/>
          </p:nvPr>
        </p:nvSpPr>
        <p:spPr>
          <a:xfrm>
            <a:off x="522187" y="389756"/>
            <a:ext cx="7886700" cy="978729"/>
          </a:xfrm>
        </p:spPr>
        <p:txBody>
          <a:bodyPr/>
          <a:lstStyle/>
          <a:p>
            <a:r>
              <a:rPr lang="en-AU" sz="3200" dirty="0"/>
              <a:t>Other strategies for IPC - </a:t>
            </a:r>
            <a:r>
              <a:rPr lang="en-AU" sz="3200" dirty="0">
                <a:latin typeface="Arial" panose="020B0604020202020204" pitchFamily="34" charset="0"/>
                <a:cs typeface="Arial" panose="020B0604020202020204" pitchFamily="34" charset="0"/>
              </a:rPr>
              <a:t>Managing invasive medical devices</a:t>
            </a:r>
            <a:endParaRPr lang="en-AU" sz="3200" dirty="0"/>
          </a:p>
        </p:txBody>
      </p:sp>
      <p:pic>
        <p:nvPicPr>
          <p:cNvPr id="6" name="Picture 5">
            <a:extLst>
              <a:ext uri="{FF2B5EF4-FFF2-40B4-BE49-F238E27FC236}">
                <a16:creationId xmlns:a16="http://schemas.microsoft.com/office/drawing/2014/main" id="{B73CC987-6E06-34FA-970B-13AC1697456B}"/>
              </a:ext>
            </a:extLst>
          </p:cNvPr>
          <p:cNvPicPr>
            <a:picLocks noChangeAspect="1"/>
          </p:cNvPicPr>
          <p:nvPr/>
        </p:nvPicPr>
        <p:blipFill>
          <a:blip r:embed="rId3"/>
          <a:stretch>
            <a:fillRect/>
          </a:stretch>
        </p:blipFill>
        <p:spPr>
          <a:xfrm>
            <a:off x="522187" y="1493159"/>
            <a:ext cx="3117505" cy="1584176"/>
          </a:xfrm>
          <a:prstGeom prst="rect">
            <a:avLst/>
          </a:prstGeom>
        </p:spPr>
      </p:pic>
      <p:sp>
        <p:nvSpPr>
          <p:cNvPr id="9" name="TextBox 8">
            <a:extLst>
              <a:ext uri="{FF2B5EF4-FFF2-40B4-BE49-F238E27FC236}">
                <a16:creationId xmlns:a16="http://schemas.microsoft.com/office/drawing/2014/main" id="{1B5A0E97-20C2-6F16-E8DA-A3B5DC015597}"/>
              </a:ext>
            </a:extLst>
          </p:cNvPr>
          <p:cNvSpPr txBox="1"/>
          <p:nvPr/>
        </p:nvSpPr>
        <p:spPr>
          <a:xfrm>
            <a:off x="522187" y="3358105"/>
            <a:ext cx="7368930" cy="1477328"/>
          </a:xfrm>
          <a:prstGeom prst="rect">
            <a:avLst/>
          </a:prstGeom>
          <a:noFill/>
        </p:spPr>
        <p:txBody>
          <a:bodyPr wrap="square">
            <a:spAutoFit/>
          </a:bodyPr>
          <a:lstStyle/>
          <a:p>
            <a:pPr marL="269875" lvl="1" indent="-269875">
              <a:lnSpc>
                <a:spcPct val="100000"/>
              </a:lnSpc>
              <a:buSzPts val="1100"/>
              <a:buFont typeface="Symbol" panose="05050102010706020507" pitchFamily="18" charset="2"/>
              <a:buChar char=""/>
            </a:pPr>
            <a:r>
              <a:rPr lang="en-AU" sz="1800" dirty="0">
                <a:solidFill>
                  <a:srgbClr val="000000"/>
                </a:solidFill>
                <a:latin typeface="Arial" panose="020B0604020202020204" pitchFamily="34" charset="0"/>
                <a:ea typeface="Arial" panose="020B0604020202020204" pitchFamily="34" charset="0"/>
                <a:cs typeface="Arial" panose="020B0604020202020204" pitchFamily="34" charset="0"/>
              </a:rPr>
              <a:t>If</a:t>
            </a:r>
            <a:r>
              <a:rPr lang="en-AU"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their condition can be managed without the insertion of an invasive medical device</a:t>
            </a:r>
          </a:p>
          <a:p>
            <a:pPr marL="269875" lvl="1" indent="-269875">
              <a:lnSpc>
                <a:spcPct val="100000"/>
              </a:lnSpc>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most appropriate invasive device, if required</a:t>
            </a:r>
          </a:p>
          <a:p>
            <a:pPr marL="269875" lvl="1" indent="-269875">
              <a:lnSpc>
                <a:spcPct val="100000"/>
              </a:lnSpc>
              <a:buSzPts val="1100"/>
              <a:buFont typeface="Symbol" panose="05050102010706020507" pitchFamily="18" charset="2"/>
              <a:buChar char=""/>
            </a:pPr>
            <a:r>
              <a:rPr lang="en-AU" sz="1800" dirty="0">
                <a:solidFill>
                  <a:srgbClr val="000000"/>
                </a:solidFill>
                <a:latin typeface="Arial" panose="020B0604020202020204" pitchFamily="34" charset="0"/>
                <a:ea typeface="Arial" panose="020B0604020202020204" pitchFamily="34" charset="0"/>
                <a:cs typeface="Arial" panose="020B0604020202020204" pitchFamily="34" charset="0"/>
              </a:rPr>
              <a:t>H</a:t>
            </a:r>
            <a:r>
              <a:rPr lang="en-AU"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ow long the device will be required</a:t>
            </a:r>
          </a:p>
          <a:p>
            <a:pPr marL="269875" lvl="1" indent="-269875">
              <a:lnSpc>
                <a:spcPct val="100000"/>
              </a:lnSpc>
              <a:spcAft>
                <a:spcPts val="600"/>
              </a:spcAft>
              <a:buSzPts val="1100"/>
              <a:buFont typeface="Symbol" panose="05050102010706020507" pitchFamily="18" charset="2"/>
              <a:buChar char=""/>
            </a:pPr>
            <a:r>
              <a:rPr lang="en-AU" sz="1800" dirty="0">
                <a:solidFill>
                  <a:srgbClr val="000000"/>
                </a:solidFill>
                <a:latin typeface="Arial" panose="020B0604020202020204" pitchFamily="34" charset="0"/>
                <a:ea typeface="Arial" panose="020B0604020202020204" pitchFamily="34" charset="0"/>
                <a:cs typeface="Arial" panose="020B0604020202020204" pitchFamily="34" charset="0"/>
              </a:rPr>
              <a:t>W</a:t>
            </a:r>
            <a:r>
              <a:rPr lang="en-AU"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hat plan is in place to ensure timely removal of the device.</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85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B639B5-8E4F-ABB2-167D-99B38893CA0E}"/>
              </a:ext>
            </a:extLst>
          </p:cNvPr>
          <p:cNvSpPr>
            <a:spLocks noGrp="1"/>
          </p:cNvSpPr>
          <p:nvPr>
            <p:ph idx="13"/>
          </p:nvPr>
        </p:nvSpPr>
        <p:spPr>
          <a:xfrm>
            <a:off x="517623" y="1271507"/>
            <a:ext cx="8018653" cy="3708708"/>
          </a:xfrm>
        </p:spPr>
        <p:txBody>
          <a:bodyPr/>
          <a:lstStyle/>
          <a:p>
            <a:pPr>
              <a:lnSpc>
                <a:spcPct val="100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The longer the invasive medical device is in place, the greater the risk of infection or other complications developing related to the device.</a:t>
            </a:r>
            <a:r>
              <a:rPr lang="en-AU" sz="1800" dirty="0">
                <a:latin typeface="Arial" panose="020B0604020202020204" pitchFamily="34" charset="0"/>
                <a:cs typeface="Arial" panose="020B0604020202020204" pitchFamily="34" charset="0"/>
              </a:rPr>
              <a:t> </a:t>
            </a:r>
          </a:p>
          <a:p>
            <a:pPr>
              <a:lnSpc>
                <a:spcPct val="100000"/>
              </a:lnSpc>
            </a:pPr>
            <a:r>
              <a:rPr lang="en-AU" sz="1800" dirty="0">
                <a:ea typeface="Times New Roman" panose="02020603050405020304" pitchFamily="18" charset="0"/>
              </a:rPr>
              <a:t>The dwell time for an invasive medical device should be as short as possible.</a:t>
            </a:r>
          </a:p>
          <a:p>
            <a:pPr marL="0" indent="0">
              <a:lnSpc>
                <a:spcPct val="100000"/>
              </a:lnSpc>
              <a:buNone/>
            </a:pPr>
            <a:r>
              <a:rPr lang="en-AU" sz="1800" dirty="0"/>
              <a:t>Ask yourself:</a:t>
            </a:r>
            <a:endParaRPr lang="en-AU" sz="1800" dirty="0">
              <a:latin typeface="Arial" panose="020B0604020202020204" pitchFamily="34" charset="0"/>
              <a:cs typeface="Arial" panose="020B0604020202020204" pitchFamily="34" charset="0"/>
            </a:endParaRPr>
          </a:p>
          <a:p>
            <a:pPr>
              <a:lnSpc>
                <a:spcPct val="100000"/>
              </a:lnSpc>
              <a:spcAft>
                <a:spcPts val="600"/>
              </a:spcAft>
            </a:pPr>
            <a:r>
              <a:rPr lang="en-AU" sz="1800" dirty="0">
                <a:latin typeface="Arial" panose="020B0604020202020204" pitchFamily="34" charset="0"/>
                <a:cs typeface="Arial" panose="020B0604020202020204" pitchFamily="34" charset="0"/>
              </a:rPr>
              <a:t>What are the processes for monitoring and documentation for invasive medical devices?</a:t>
            </a:r>
          </a:p>
          <a:p>
            <a:r>
              <a:rPr lang="en-AU" sz="1800" dirty="0">
                <a:latin typeface="Arial" panose="020B0604020202020204" pitchFamily="34" charset="0"/>
                <a:cs typeface="Arial" panose="020B0604020202020204" pitchFamily="34" charset="0"/>
              </a:rPr>
              <a:t>Do you know the local rates of HAIs related to invasive devices?</a:t>
            </a:r>
          </a:p>
          <a:p>
            <a:r>
              <a:rPr lang="en-AU" sz="1800" dirty="0"/>
              <a:t>Are there alternative options to putting in this device?</a:t>
            </a:r>
            <a:endParaRPr lang="en-AU" sz="1800" dirty="0">
              <a:latin typeface="Arial" panose="020B0604020202020204" pitchFamily="34" charset="0"/>
              <a:cs typeface="Arial" panose="020B0604020202020204" pitchFamily="34" charset="0"/>
            </a:endParaRPr>
          </a:p>
          <a:p>
            <a:endParaRPr lang="en-AU" dirty="0"/>
          </a:p>
        </p:txBody>
      </p:sp>
      <p:sp>
        <p:nvSpPr>
          <p:cNvPr id="3" name="Title 2">
            <a:extLst>
              <a:ext uri="{FF2B5EF4-FFF2-40B4-BE49-F238E27FC236}">
                <a16:creationId xmlns:a16="http://schemas.microsoft.com/office/drawing/2014/main" id="{22086ACA-DE92-CA59-4397-2B08CC24BA3C}"/>
              </a:ext>
            </a:extLst>
          </p:cNvPr>
          <p:cNvSpPr>
            <a:spLocks noGrp="1"/>
          </p:cNvSpPr>
          <p:nvPr>
            <p:ph type="title"/>
          </p:nvPr>
        </p:nvSpPr>
        <p:spPr>
          <a:xfrm>
            <a:off x="522187" y="389756"/>
            <a:ext cx="8104190" cy="978729"/>
          </a:xfrm>
        </p:spPr>
        <p:txBody>
          <a:bodyPr/>
          <a:lstStyle/>
          <a:p>
            <a:r>
              <a:rPr lang="en-AU" sz="3200" dirty="0">
                <a:latin typeface="Arial" panose="020B0604020202020204" pitchFamily="34" charset="0"/>
                <a:cs typeface="Arial" panose="020B0604020202020204" pitchFamily="34" charset="0"/>
              </a:rPr>
              <a:t>Tips to manage invasive medical devices</a:t>
            </a:r>
            <a:endParaRPr lang="en-AU" sz="3200" dirty="0"/>
          </a:p>
        </p:txBody>
      </p:sp>
    </p:spTree>
    <p:extLst>
      <p:ext uri="{BB962C8B-B14F-4D97-AF65-F5344CB8AC3E}">
        <p14:creationId xmlns:p14="http://schemas.microsoft.com/office/powerpoint/2010/main" val="41420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E89758-87B5-1154-8229-B55300BCA637}"/>
              </a:ext>
            </a:extLst>
          </p:cNvPr>
          <p:cNvSpPr>
            <a:spLocks noGrp="1"/>
          </p:cNvSpPr>
          <p:nvPr>
            <p:ph idx="1"/>
          </p:nvPr>
        </p:nvSpPr>
        <p:spPr>
          <a:xfrm>
            <a:off x="3843587" y="1131590"/>
            <a:ext cx="4688678" cy="3745641"/>
          </a:xfrm>
        </p:spPr>
        <p:txBody>
          <a:bodyPr/>
          <a:lstStyle/>
          <a:p>
            <a:pPr marL="0" indent="0">
              <a:lnSpc>
                <a:spcPct val="100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hlinkClick r:id="rId3"/>
              </a:rPr>
              <a:t>Antimicrobial resistance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(AMR) is recognised as a significant global health priority. Resistance to antimicrobials is commonly found in Australian hospitals and increasing in the community. This resistance can have a significant impact on morbidity, mortality, and treatment costs.</a:t>
            </a:r>
          </a:p>
          <a:p>
            <a:pPr marL="0" indent="0">
              <a:lnSpc>
                <a:spcPct val="100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 significant driver of antimicrobial resistance is the unnecessary or inappropriate use of antimicrobials.</a:t>
            </a:r>
            <a:endParaRPr lang="en-AU"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800" dirty="0"/>
          </a:p>
        </p:txBody>
      </p:sp>
      <p:sp>
        <p:nvSpPr>
          <p:cNvPr id="4" name="Title 3">
            <a:extLst>
              <a:ext uri="{FF2B5EF4-FFF2-40B4-BE49-F238E27FC236}">
                <a16:creationId xmlns:a16="http://schemas.microsoft.com/office/drawing/2014/main" id="{57826E46-7245-18E1-4534-B2ED531DCBB5}"/>
              </a:ext>
            </a:extLst>
          </p:cNvPr>
          <p:cNvSpPr>
            <a:spLocks noGrp="1"/>
          </p:cNvSpPr>
          <p:nvPr>
            <p:ph type="title"/>
          </p:nvPr>
        </p:nvSpPr>
        <p:spPr>
          <a:xfrm>
            <a:off x="616918" y="411510"/>
            <a:ext cx="7886700" cy="535531"/>
          </a:xfrm>
        </p:spPr>
        <p:txBody>
          <a:bodyPr/>
          <a:lstStyle/>
          <a:p>
            <a:r>
              <a:rPr lang="en-AU" sz="3200" dirty="0"/>
              <a:t>Antimicrobial resistance</a:t>
            </a:r>
          </a:p>
        </p:txBody>
      </p:sp>
      <p:pic>
        <p:nvPicPr>
          <p:cNvPr id="3" name="Picture 2">
            <a:extLst>
              <a:ext uri="{FF2B5EF4-FFF2-40B4-BE49-F238E27FC236}">
                <a16:creationId xmlns:a16="http://schemas.microsoft.com/office/drawing/2014/main" id="{D9551166-E2C2-6F49-2856-83913DB2B8A1}"/>
              </a:ext>
            </a:extLst>
          </p:cNvPr>
          <p:cNvPicPr>
            <a:picLocks noChangeAspect="1"/>
          </p:cNvPicPr>
          <p:nvPr/>
        </p:nvPicPr>
        <p:blipFill>
          <a:blip r:embed="rId4"/>
          <a:stretch>
            <a:fillRect/>
          </a:stretch>
        </p:blipFill>
        <p:spPr>
          <a:xfrm>
            <a:off x="705467" y="1203598"/>
            <a:ext cx="2807314" cy="2736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6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E89758-87B5-1154-8229-B55300BCA637}"/>
              </a:ext>
            </a:extLst>
          </p:cNvPr>
          <p:cNvSpPr>
            <a:spLocks noGrp="1"/>
          </p:cNvSpPr>
          <p:nvPr>
            <p:ph idx="1"/>
          </p:nvPr>
        </p:nvSpPr>
        <p:spPr>
          <a:xfrm>
            <a:off x="616918" y="1635646"/>
            <a:ext cx="7886700" cy="3179956"/>
          </a:xfrm>
        </p:spPr>
        <p:txBody>
          <a:bodyPr/>
          <a:lstStyle/>
          <a:p>
            <a:pPr marL="0" indent="0">
              <a:lnSpc>
                <a:spcPct val="100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Preventing infection reduces the need for antimicrobials and the opportunity for organisms to develop resistance.</a:t>
            </a:r>
          </a:p>
          <a:p>
            <a:pPr marL="0" indent="0">
              <a:lnSpc>
                <a:spcPct val="100000"/>
              </a:lnSpc>
              <a:spcAft>
                <a:spcPts val="300"/>
              </a:spcAft>
              <a:buNone/>
            </a:pPr>
            <a:r>
              <a:rPr lang="en-AU" sz="1800" dirty="0">
                <a:effectLst/>
                <a:latin typeface="Arial" panose="020B0604020202020204" pitchFamily="34" charset="0"/>
                <a:ea typeface="Arial" panose="020B0604020202020204" pitchFamily="34" charset="0"/>
                <a:cs typeface="Times New Roman" panose="02020603050405020304" pitchFamily="18" charset="0"/>
              </a:rPr>
              <a:t>A risk management approach should be used to prevent and control multidrug-resistant organisms (MROs) in all health service organisations.</a:t>
            </a:r>
          </a:p>
          <a:p>
            <a:pPr marL="0" indent="0">
              <a:lnSpc>
                <a:spcPct val="100000"/>
              </a:lnSpc>
              <a:spcAft>
                <a:spcPts val="300"/>
              </a:spcAft>
              <a:buNone/>
            </a:pPr>
            <a:r>
              <a:rPr lang="en-AU" sz="1800" dirty="0">
                <a:effectLst/>
                <a:latin typeface="Arial" panose="020B0604020202020204" pitchFamily="34" charset="0"/>
                <a:ea typeface="Arial" panose="020B0604020202020204" pitchFamily="34" charset="0"/>
                <a:cs typeface="Times New Roman" panose="02020603050405020304" pitchFamily="18" charset="0"/>
              </a:rPr>
              <a:t>This should include:</a:t>
            </a:r>
          </a:p>
          <a:p>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Standard precautions for all patient care always</a:t>
            </a:r>
          </a:p>
          <a:p>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use of transmission-based precautions where a patient is known or suspected to be colonised with a </a:t>
            </a:r>
            <a:r>
              <a:rPr lang="en-AU" sz="1800" dirty="0">
                <a:solidFill>
                  <a:srgbClr val="000000"/>
                </a:solidFill>
                <a:latin typeface="Arial" panose="020B0604020202020204" pitchFamily="34" charset="0"/>
                <a:ea typeface="Arial" panose="020B0604020202020204" pitchFamily="34" charset="0"/>
                <a:cs typeface="Times New Roman" panose="02020603050405020304" pitchFamily="18" charset="0"/>
              </a:rPr>
              <a:t>MRO.</a:t>
            </a:r>
            <a:endPar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Title 3">
            <a:extLst>
              <a:ext uri="{FF2B5EF4-FFF2-40B4-BE49-F238E27FC236}">
                <a16:creationId xmlns:a16="http://schemas.microsoft.com/office/drawing/2014/main" id="{57826E46-7245-18E1-4534-B2ED531DCBB5}"/>
              </a:ext>
            </a:extLst>
          </p:cNvPr>
          <p:cNvSpPr>
            <a:spLocks noGrp="1"/>
          </p:cNvSpPr>
          <p:nvPr>
            <p:ph type="title"/>
          </p:nvPr>
        </p:nvSpPr>
        <p:spPr>
          <a:xfrm>
            <a:off x="616918" y="411510"/>
            <a:ext cx="7886700" cy="978729"/>
          </a:xfrm>
        </p:spPr>
        <p:txBody>
          <a:bodyPr/>
          <a:lstStyle/>
          <a:p>
            <a:r>
              <a:rPr lang="en-AU" sz="3200" dirty="0"/>
              <a:t>Preventing infections to prevent microbial resistance</a:t>
            </a:r>
          </a:p>
        </p:txBody>
      </p:sp>
    </p:spTree>
    <p:extLst>
      <p:ext uri="{BB962C8B-B14F-4D97-AF65-F5344CB8AC3E}">
        <p14:creationId xmlns:p14="http://schemas.microsoft.com/office/powerpoint/2010/main" val="301885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5CA002-7EAB-0170-BB0A-8A761859779D}"/>
              </a:ext>
            </a:extLst>
          </p:cNvPr>
          <p:cNvSpPr>
            <a:spLocks noGrp="1"/>
          </p:cNvSpPr>
          <p:nvPr>
            <p:ph idx="1"/>
          </p:nvPr>
        </p:nvSpPr>
        <p:spPr>
          <a:xfrm>
            <a:off x="3131840" y="1563638"/>
            <a:ext cx="5383510" cy="2731004"/>
          </a:xfrm>
        </p:spPr>
        <p:txBody>
          <a:bodyPr/>
          <a:lstStyle/>
          <a:p>
            <a:pPr marL="0" indent="0">
              <a:lnSpc>
                <a:spcPct val="100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hlinkClick r:id="rId3"/>
              </a:rPr>
              <a:t>Antimicrobial stewardship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(AMS) is a suite of coordinated activities which promote the appropriate prescribing and use of antimicrobials. AMS is conducted at all levels of the healthcare system, from local hospitals and general practices to national programs. </a:t>
            </a:r>
          </a:p>
          <a:p>
            <a:pPr marL="0" indent="0">
              <a:lnSpc>
                <a:spcPct val="100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It is intended to improve the safety and appropriateness of use, and maximise the benefit of antimicrobials to reduce patient harm and prevent and contain antimicrobial resistance in Australia.</a:t>
            </a:r>
          </a:p>
          <a:p>
            <a:pPr marL="0" indent="0">
              <a:buNone/>
            </a:pPr>
            <a:endParaRPr lang="en-AU" sz="3200" dirty="0"/>
          </a:p>
        </p:txBody>
      </p:sp>
      <p:sp>
        <p:nvSpPr>
          <p:cNvPr id="3" name="Title 2">
            <a:extLst>
              <a:ext uri="{FF2B5EF4-FFF2-40B4-BE49-F238E27FC236}">
                <a16:creationId xmlns:a16="http://schemas.microsoft.com/office/drawing/2014/main" id="{70ABB94C-94C0-FEE9-1250-DF9DB775AFEB}"/>
              </a:ext>
            </a:extLst>
          </p:cNvPr>
          <p:cNvSpPr>
            <a:spLocks noGrp="1"/>
          </p:cNvSpPr>
          <p:nvPr>
            <p:ph type="title"/>
          </p:nvPr>
        </p:nvSpPr>
        <p:spPr>
          <a:xfrm>
            <a:off x="628650" y="398354"/>
            <a:ext cx="7886700" cy="978729"/>
          </a:xfrm>
        </p:spPr>
        <p:txBody>
          <a:bodyPr/>
          <a:lstStyle/>
          <a:p>
            <a:r>
              <a:rPr lang="en-AU" sz="3200" dirty="0"/>
              <a:t>Other strategies for IPC - Antimicrobial stewardship </a:t>
            </a:r>
          </a:p>
        </p:txBody>
      </p:sp>
      <p:pic>
        <p:nvPicPr>
          <p:cNvPr id="5" name="Picture 4">
            <a:hlinkClick r:id="rId4"/>
            <a:extLst>
              <a:ext uri="{FF2B5EF4-FFF2-40B4-BE49-F238E27FC236}">
                <a16:creationId xmlns:a16="http://schemas.microsoft.com/office/drawing/2014/main" id="{E0AE4338-DDED-56DA-94BC-11F45FBEF5E5}"/>
              </a:ext>
            </a:extLst>
          </p:cNvPr>
          <p:cNvPicPr>
            <a:picLocks noChangeAspect="1"/>
          </p:cNvPicPr>
          <p:nvPr/>
        </p:nvPicPr>
        <p:blipFill>
          <a:blip r:embed="rId5"/>
          <a:stretch>
            <a:fillRect/>
          </a:stretch>
        </p:blipFill>
        <p:spPr>
          <a:xfrm>
            <a:off x="628650" y="1628405"/>
            <a:ext cx="2143150" cy="303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060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5CA002-7EAB-0170-BB0A-8A761859779D}"/>
              </a:ext>
            </a:extLst>
          </p:cNvPr>
          <p:cNvSpPr>
            <a:spLocks noGrp="1"/>
          </p:cNvSpPr>
          <p:nvPr>
            <p:ph idx="1"/>
          </p:nvPr>
        </p:nvSpPr>
        <p:spPr>
          <a:xfrm>
            <a:off x="563782" y="953732"/>
            <a:ext cx="7886700" cy="4792081"/>
          </a:xfrm>
        </p:spPr>
        <p:txBody>
          <a:bodyPr/>
          <a:lstStyle/>
          <a:p>
            <a:pPr marL="0" indent="0">
              <a:lnSpc>
                <a:spcPct val="100000"/>
              </a:lnSpc>
              <a:buNone/>
            </a:pPr>
            <a:r>
              <a:rPr lang="en-AU" sz="1800" dirty="0">
                <a:latin typeface="Arial" panose="020B0604020202020204" pitchFamily="34" charset="0"/>
                <a:ea typeface="Times New Roman" panose="02020603050405020304" pitchFamily="18" charset="0"/>
                <a:cs typeface="Times New Roman" panose="02020603050405020304" pitchFamily="18" charset="0"/>
              </a:rPr>
              <a:t>Key points to consider when prescribing and administering antimicrobials:</a:t>
            </a:r>
          </a:p>
          <a:p>
            <a:pPr>
              <a:lnSpc>
                <a:spcPct val="100000"/>
              </a:lnSpc>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 this the right antimicrobial/ dose for this patient’s condition?</a:t>
            </a:r>
          </a:p>
          <a:p>
            <a:pPr>
              <a:lnSpc>
                <a:spcPct val="100000"/>
              </a:lnSpc>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 oral or intravenous medication appropriate?</a:t>
            </a:r>
          </a:p>
          <a:p>
            <a:pPr>
              <a:lnSpc>
                <a:spcPct val="100000"/>
              </a:lnSpc>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 frequently should this patient receive this antimicrobial medication?</a:t>
            </a:r>
          </a:p>
          <a:p>
            <a:pPr>
              <a:lnSpc>
                <a:spcPct val="100000"/>
              </a:lnSpc>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 long will this patient require this antimicrobial medication?</a:t>
            </a:r>
          </a:p>
          <a:p>
            <a:pPr>
              <a:lnSpc>
                <a:spcPct val="100000"/>
              </a:lnSpc>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 there other patient factors that may affect the choice of antimicrobial medication, such as age, weight, renal function, allergies, other health conditions?</a:t>
            </a:r>
          </a:p>
          <a:p>
            <a:pPr>
              <a:lnSpc>
                <a:spcPct val="100000"/>
              </a:lnSpc>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 this antimicrobial being prescribed for surgical or other prophylaxis?</a:t>
            </a:r>
          </a:p>
          <a:p>
            <a:pPr>
              <a:lnSpc>
                <a:spcPct val="100000"/>
              </a:lnSpc>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 many doses have been charted? Will this prescription be required for greater than 24 hours?</a:t>
            </a:r>
          </a:p>
          <a:p>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800" dirty="0"/>
          </a:p>
        </p:txBody>
      </p:sp>
      <p:sp>
        <p:nvSpPr>
          <p:cNvPr id="3" name="Title 2">
            <a:extLst>
              <a:ext uri="{FF2B5EF4-FFF2-40B4-BE49-F238E27FC236}">
                <a16:creationId xmlns:a16="http://schemas.microsoft.com/office/drawing/2014/main" id="{70ABB94C-94C0-FEE9-1250-DF9DB775AFEB}"/>
              </a:ext>
            </a:extLst>
          </p:cNvPr>
          <p:cNvSpPr>
            <a:spLocks noGrp="1"/>
          </p:cNvSpPr>
          <p:nvPr>
            <p:ph type="title"/>
          </p:nvPr>
        </p:nvSpPr>
        <p:spPr>
          <a:xfrm>
            <a:off x="539552" y="418201"/>
            <a:ext cx="7886700" cy="535531"/>
          </a:xfrm>
        </p:spPr>
        <p:txBody>
          <a:bodyPr/>
          <a:lstStyle/>
          <a:p>
            <a:r>
              <a:rPr lang="en-AU" sz="3200" dirty="0"/>
              <a:t>Antimicrobial stewardship </a:t>
            </a:r>
          </a:p>
        </p:txBody>
      </p:sp>
    </p:spTree>
    <p:extLst>
      <p:ext uri="{BB962C8B-B14F-4D97-AF65-F5344CB8AC3E}">
        <p14:creationId xmlns:p14="http://schemas.microsoft.com/office/powerpoint/2010/main" val="160892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19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8C803F-3A34-42D2-95E0-BBFCB0E3B3C0}"/>
              </a:ext>
            </a:extLst>
          </p:cNvPr>
          <p:cNvSpPr>
            <a:spLocks noGrp="1"/>
          </p:cNvSpPr>
          <p:nvPr>
            <p:ph type="title"/>
          </p:nvPr>
        </p:nvSpPr>
        <p:spPr>
          <a:xfrm>
            <a:off x="540000" y="540000"/>
            <a:ext cx="7886700" cy="590931"/>
          </a:xfrm>
          <a:prstGeom prst="rect">
            <a:avLst/>
          </a:prstGeom>
        </p:spPr>
        <p:txBody>
          <a:bodyPr/>
          <a:lstStyle/>
          <a:p>
            <a:r>
              <a:rPr lang="en-AU" sz="3600" dirty="0"/>
              <a:t>Acknowledgement of Country</a:t>
            </a:r>
          </a:p>
        </p:txBody>
      </p:sp>
      <p:sp>
        <p:nvSpPr>
          <p:cNvPr id="8" name="Text Placeholder 7">
            <a:extLst>
              <a:ext uri="{FF2B5EF4-FFF2-40B4-BE49-F238E27FC236}">
                <a16:creationId xmlns:a16="http://schemas.microsoft.com/office/drawing/2014/main" id="{78D7817C-C8F2-CB85-AC5B-798D13007583}"/>
              </a:ext>
            </a:extLst>
          </p:cNvPr>
          <p:cNvSpPr>
            <a:spLocks noGrp="1"/>
          </p:cNvSpPr>
          <p:nvPr>
            <p:ph type="body" idx="4294967295"/>
          </p:nvPr>
        </p:nvSpPr>
        <p:spPr>
          <a:xfrm>
            <a:off x="467545" y="1347614"/>
            <a:ext cx="3024336" cy="3255886"/>
          </a:xfrm>
          <a:prstGeom prst="rect">
            <a:avLst/>
          </a:prstGeom>
        </p:spPr>
        <p:txBody>
          <a:bodyPr/>
          <a:lstStyle/>
          <a:p>
            <a:pPr marL="0" indent="0">
              <a:buNone/>
            </a:pPr>
            <a:r>
              <a:rPr lang="en-AU" sz="1800" b="0" i="0" dirty="0">
                <a:effectLst/>
                <a:latin typeface="Arial" panose="020B0604020202020204" pitchFamily="34" charset="0"/>
                <a:cs typeface="Arial" panose="020B0604020202020204" pitchFamily="34" charset="0"/>
              </a:rPr>
              <a:t>I would like to acknowledge the Traditional Owners and Custodians of the lands on which we meet today and pay my respects to Elders past, present and emerging.</a:t>
            </a:r>
          </a:p>
          <a:p>
            <a:pPr marL="0" indent="0">
              <a:buNone/>
            </a:pPr>
            <a:r>
              <a:rPr lang="en-AU" sz="1800" b="0" i="0" dirty="0">
                <a:effectLst/>
                <a:latin typeface="Arial" panose="020B0604020202020204" pitchFamily="34" charset="0"/>
                <a:cs typeface="Arial" panose="020B0604020202020204" pitchFamily="34" charset="0"/>
              </a:rPr>
              <a:t>I would like to extend that acknowledgement and respect to any Aboriginal and Torres Strait Islander peoples here today.</a:t>
            </a:r>
            <a:endParaRPr lang="en-AU" sz="1800" dirty="0">
              <a:latin typeface="Arial" panose="020B0604020202020204" pitchFamily="34" charset="0"/>
              <a:cs typeface="Arial" panose="020B0604020202020204" pitchFamily="34" charset="0"/>
            </a:endParaRPr>
          </a:p>
          <a:p>
            <a:pPr marL="0" indent="0">
              <a:buNone/>
            </a:pPr>
            <a:endParaRPr lang="en-AU" dirty="0"/>
          </a:p>
        </p:txBody>
      </p:sp>
      <p:pic>
        <p:nvPicPr>
          <p:cNvPr id="6" name="Picture 5" descr="Background pattern&#10;&#10;Description automatically generated">
            <a:extLst>
              <a:ext uri="{FF2B5EF4-FFF2-40B4-BE49-F238E27FC236}">
                <a16:creationId xmlns:a16="http://schemas.microsoft.com/office/drawing/2014/main" id="{163A95B6-FE97-4E81-A429-5C8034747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1" y="1419622"/>
            <a:ext cx="5040930" cy="2835523"/>
          </a:xfrm>
          <a:prstGeom prst="rect">
            <a:avLst/>
          </a:prstGeom>
        </p:spPr>
      </p:pic>
      <p:sp>
        <p:nvSpPr>
          <p:cNvPr id="2" name="TextBox 1">
            <a:extLst>
              <a:ext uri="{FF2B5EF4-FFF2-40B4-BE49-F238E27FC236}">
                <a16:creationId xmlns:a16="http://schemas.microsoft.com/office/drawing/2014/main" id="{2AA3EFDE-FBE0-A67B-6B6B-9E468D373D39}"/>
              </a:ext>
            </a:extLst>
          </p:cNvPr>
          <p:cNvSpPr txBox="1"/>
          <p:nvPr/>
        </p:nvSpPr>
        <p:spPr>
          <a:xfrm>
            <a:off x="3491881" y="4266337"/>
            <a:ext cx="5040930" cy="877163"/>
          </a:xfrm>
          <a:prstGeom prst="rect">
            <a:avLst/>
          </a:prstGeom>
          <a:noFill/>
        </p:spPr>
        <p:txBody>
          <a:bodyPr wrap="square" rtlCol="0">
            <a:spAutoFit/>
          </a:bodyPr>
          <a:lstStyle/>
          <a:p>
            <a:r>
              <a:rPr kumimoji="0" lang="en-NZ"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The artwork was designed for the Commission ‘s Reconciliation Action Plan b</a:t>
            </a: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y Kylie Hill, a proud </a:t>
            </a:r>
            <a:r>
              <a:rPr kumimoji="0" lang="en-AU" sz="11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Kalkadoon</a:t>
            </a: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and </a:t>
            </a:r>
            <a:r>
              <a:rPr kumimoji="0" lang="en-AU" sz="11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Waanyi</a:t>
            </a:r>
            <a:r>
              <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woman from Mount Isa in far North Queensland. </a:t>
            </a:r>
            <a:endParaRPr kumimoji="0" lang="en-A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AU" dirty="0"/>
          </a:p>
        </p:txBody>
      </p:sp>
    </p:spTree>
    <p:extLst>
      <p:ext uri="{BB962C8B-B14F-4D97-AF65-F5344CB8AC3E}">
        <p14:creationId xmlns:p14="http://schemas.microsoft.com/office/powerpoint/2010/main" val="316600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86741E-A634-DB25-BAF5-950508C1EA4B}"/>
              </a:ext>
            </a:extLst>
          </p:cNvPr>
          <p:cNvSpPr>
            <a:spLocks noGrp="1"/>
          </p:cNvSpPr>
          <p:nvPr>
            <p:ph idx="1"/>
          </p:nvPr>
        </p:nvSpPr>
        <p:spPr>
          <a:xfrm>
            <a:off x="628650" y="1002922"/>
            <a:ext cx="7886700" cy="4109843"/>
          </a:xfrm>
        </p:spPr>
        <p:txBody>
          <a:bodyPr/>
          <a:lstStyle/>
          <a:p>
            <a:pPr marL="0" indent="0">
              <a:buNone/>
            </a:pPr>
            <a:r>
              <a:rPr lang="en-AU" sz="1800" dirty="0">
                <a:latin typeface="Arial" panose="020B0604020202020204" pitchFamily="34" charset="0"/>
                <a:cs typeface="Arial" panose="020B0604020202020204" pitchFamily="34" charset="0"/>
              </a:rPr>
              <a:t>This presentation is a framework for building a local infection prevention and control (IPC) presentation.</a:t>
            </a:r>
          </a:p>
          <a:p>
            <a:pPr marL="0" indent="0">
              <a:buNone/>
            </a:pPr>
            <a:r>
              <a:rPr lang="en-AU" sz="1800" dirty="0">
                <a:latin typeface="Arial" panose="020B0604020202020204" pitchFamily="34" charset="0"/>
                <a:cs typeface="Arial" panose="020B0604020202020204" pitchFamily="34" charset="0"/>
              </a:rPr>
              <a:t>These slides include the key topic areas: </a:t>
            </a:r>
          </a:p>
          <a:p>
            <a:pPr marL="446088" indent="0"/>
            <a:r>
              <a:rPr lang="en-AU" sz="1800" dirty="0">
                <a:latin typeface="Arial" panose="020B0604020202020204" pitchFamily="34" charset="0"/>
                <a:cs typeface="Arial" panose="020B0604020202020204" pitchFamily="34" charset="0"/>
              </a:rPr>
              <a:t>	The basic principles of IPC</a:t>
            </a:r>
          </a:p>
          <a:p>
            <a:pPr marL="446088" indent="0"/>
            <a:r>
              <a:rPr lang="en-AU" sz="1800" dirty="0">
                <a:latin typeface="Arial" panose="020B0604020202020204" pitchFamily="34" charset="0"/>
                <a:cs typeface="Arial" panose="020B0604020202020204" pitchFamily="34" charset="0"/>
              </a:rPr>
              <a:t>	Standard precautions</a:t>
            </a:r>
          </a:p>
          <a:p>
            <a:pPr marL="446088" indent="0"/>
            <a:r>
              <a:rPr lang="en-AU" sz="1800" dirty="0">
                <a:latin typeface="Arial" panose="020B0604020202020204" pitchFamily="34" charset="0"/>
                <a:cs typeface="Arial" panose="020B0604020202020204" pitchFamily="34" charset="0"/>
              </a:rPr>
              <a:t>	Transmission-based precautions</a:t>
            </a:r>
          </a:p>
          <a:p>
            <a:pPr marL="446088" indent="0"/>
            <a:r>
              <a:rPr lang="en-AU" sz="1800" dirty="0">
                <a:latin typeface="Arial" panose="020B0604020202020204" pitchFamily="34" charset="0"/>
                <a:cs typeface="Arial" panose="020B0604020202020204" pitchFamily="34" charset="0"/>
              </a:rPr>
              <a:t>	Other strategies for IPC</a:t>
            </a:r>
          </a:p>
          <a:p>
            <a:pPr marL="0" indent="0">
              <a:buNone/>
            </a:pPr>
            <a:r>
              <a:rPr lang="en-AU" sz="1800" dirty="0">
                <a:latin typeface="Arial" panose="020B0604020202020204" pitchFamily="34" charset="0"/>
                <a:cs typeface="Arial" panose="020B0604020202020204" pitchFamily="34" charset="0"/>
              </a:rPr>
              <a:t>You can adapt the information under each topic area with examples or information that is relevant to your staff and health service organisation.</a:t>
            </a:r>
          </a:p>
          <a:p>
            <a:pPr marL="0" indent="0">
              <a:buNone/>
            </a:pPr>
            <a:r>
              <a:rPr lang="en-AU" sz="1800" dirty="0">
                <a:latin typeface="Arial" panose="020B0604020202020204" pitchFamily="34" charset="0"/>
                <a:cs typeface="Arial" panose="020B0604020202020204" pitchFamily="34" charset="0"/>
              </a:rPr>
              <a:t>The notes in this PowerPoint include examples of other information you could add to the presentation. </a:t>
            </a:r>
          </a:p>
          <a:p>
            <a:endParaRPr lang="en-AU" sz="1800" dirty="0"/>
          </a:p>
        </p:txBody>
      </p:sp>
      <p:sp>
        <p:nvSpPr>
          <p:cNvPr id="5" name="Title 4">
            <a:extLst>
              <a:ext uri="{FF2B5EF4-FFF2-40B4-BE49-F238E27FC236}">
                <a16:creationId xmlns:a16="http://schemas.microsoft.com/office/drawing/2014/main" id="{CE0213C6-14F9-2C0D-08F3-E5444FAE18B7}"/>
              </a:ext>
            </a:extLst>
          </p:cNvPr>
          <p:cNvSpPr>
            <a:spLocks noGrp="1"/>
          </p:cNvSpPr>
          <p:nvPr>
            <p:ph type="title"/>
          </p:nvPr>
        </p:nvSpPr>
        <p:spPr>
          <a:xfrm>
            <a:off x="611560" y="411510"/>
            <a:ext cx="7886700" cy="480131"/>
          </a:xfrm>
        </p:spPr>
        <p:txBody>
          <a:bodyPr/>
          <a:lstStyle/>
          <a:p>
            <a:r>
              <a:rPr lang="en-AU" sz="2800" dirty="0"/>
              <a:t>Instructions for use</a:t>
            </a:r>
          </a:p>
        </p:txBody>
      </p:sp>
    </p:spTree>
    <p:extLst>
      <p:ext uri="{BB962C8B-B14F-4D97-AF65-F5344CB8AC3E}">
        <p14:creationId xmlns:p14="http://schemas.microsoft.com/office/powerpoint/2010/main" val="304327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00110-DEF2-4624-805D-BCF72EC062C1}"/>
              </a:ext>
            </a:extLst>
          </p:cNvPr>
          <p:cNvSpPr>
            <a:spLocks noGrp="1"/>
          </p:cNvSpPr>
          <p:nvPr>
            <p:ph idx="1"/>
          </p:nvPr>
        </p:nvSpPr>
        <p:spPr>
          <a:xfrm>
            <a:off x="611560" y="1216025"/>
            <a:ext cx="7886700" cy="4306820"/>
          </a:xfrm>
        </p:spPr>
        <p:txBody>
          <a:bodyPr/>
          <a:lstStyle/>
          <a:p>
            <a:pPr marL="0" indent="0">
              <a:buNone/>
            </a:pPr>
            <a:r>
              <a:rPr lang="en-AU" sz="1800" b="1" dirty="0"/>
              <a:t>Colonisation and infection</a:t>
            </a:r>
          </a:p>
          <a:p>
            <a:pPr marL="0" indent="0">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Microorganisms (infectious agents) are the main causes of infections and exist naturally in the environment. They do not always cause infection, and some microorganisms, like certain types of bacteria, are actually beneficial and are part of the body's normal flora, providing protection and other health benefits.</a:t>
            </a:r>
          </a:p>
          <a:p>
            <a:pPr marL="0" indent="0">
              <a:buNone/>
            </a:pPr>
            <a:r>
              <a:rPr lang="en-AU" sz="1800" b="1" dirty="0">
                <a:latin typeface="Arial" panose="020B0604020202020204" pitchFamily="34" charset="0"/>
                <a:cs typeface="Times New Roman" panose="02020603050405020304" pitchFamily="18" charset="0"/>
              </a:rPr>
              <a:t>Definitions</a:t>
            </a:r>
          </a:p>
          <a:p>
            <a:r>
              <a:rPr lang="en-AU" sz="1800" b="1" dirty="0">
                <a:latin typeface="Arial" panose="020B0604020202020204" pitchFamily="34" charset="0"/>
                <a:cs typeface="Times New Roman" panose="02020603050405020304" pitchFamily="18" charset="0"/>
              </a:rPr>
              <a:t>Colonisation</a:t>
            </a:r>
            <a:r>
              <a:rPr lang="en-AU" sz="1800" dirty="0">
                <a:latin typeface="Arial" panose="020B0604020202020204" pitchFamily="34" charset="0"/>
                <a:cs typeface="Times New Roman" panose="02020603050405020304" pitchFamily="18" charset="0"/>
              </a:rPr>
              <a:t>: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sustained presence of replicating infectious agents on, or in, the body but without any evidence of infection or disease. Colonisation may progress to infection and is a potential source of transmission to others</a:t>
            </a:r>
            <a:endParaRPr lang="en-AU" sz="1800" dirty="0">
              <a:latin typeface="Arial" panose="020B0604020202020204" pitchFamily="34" charset="0"/>
              <a:cs typeface="Times New Roman" panose="02020603050405020304" pitchFamily="18" charset="0"/>
            </a:endParaRPr>
          </a:p>
          <a:p>
            <a:r>
              <a:rPr lang="en-AU" sz="1800" b="1" dirty="0">
                <a:latin typeface="Arial" panose="020B0604020202020204" pitchFamily="34" charset="0"/>
                <a:cs typeface="Times New Roman" panose="02020603050405020304" pitchFamily="18" charset="0"/>
              </a:rPr>
              <a:t>Infection: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invasion by, and reproduction of, pathogenic (disease-causing) organisms inside the body.</a:t>
            </a:r>
            <a:endParaRPr lang="en-AU" sz="1800" dirty="0"/>
          </a:p>
          <a:p>
            <a:endParaRPr lang="en-AU" dirty="0"/>
          </a:p>
        </p:txBody>
      </p:sp>
      <p:sp>
        <p:nvSpPr>
          <p:cNvPr id="3" name="Title 2">
            <a:extLst>
              <a:ext uri="{FF2B5EF4-FFF2-40B4-BE49-F238E27FC236}">
                <a16:creationId xmlns:a16="http://schemas.microsoft.com/office/drawing/2014/main" id="{CD03FE03-0BA5-4D15-B577-0D0CB492C9BE}"/>
              </a:ext>
            </a:extLst>
          </p:cNvPr>
          <p:cNvSpPr>
            <a:spLocks noGrp="1"/>
          </p:cNvSpPr>
          <p:nvPr>
            <p:ph type="title"/>
          </p:nvPr>
        </p:nvSpPr>
        <p:spPr>
          <a:xfrm>
            <a:off x="611560" y="348095"/>
            <a:ext cx="7886700" cy="867930"/>
          </a:xfrm>
        </p:spPr>
        <p:txBody>
          <a:bodyPr/>
          <a:lstStyle/>
          <a:p>
            <a:r>
              <a:rPr lang="en-AU" sz="2800" dirty="0"/>
              <a:t>Basic principles of Infection prevention and Control (IPC) </a:t>
            </a:r>
          </a:p>
        </p:txBody>
      </p:sp>
    </p:spTree>
    <p:extLst>
      <p:ext uri="{BB962C8B-B14F-4D97-AF65-F5344CB8AC3E}">
        <p14:creationId xmlns:p14="http://schemas.microsoft.com/office/powerpoint/2010/main" val="301299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164D9-1E81-49EC-A96F-369B06510429}"/>
              </a:ext>
            </a:extLst>
          </p:cNvPr>
          <p:cNvSpPr>
            <a:spLocks noGrp="1"/>
          </p:cNvSpPr>
          <p:nvPr>
            <p:ph idx="1"/>
          </p:nvPr>
        </p:nvSpPr>
        <p:spPr>
          <a:xfrm>
            <a:off x="596217" y="1131590"/>
            <a:ext cx="8188251" cy="3687163"/>
          </a:xfrm>
        </p:spPr>
        <p:txBody>
          <a:bodyPr/>
          <a:lstStyle/>
          <a:p>
            <a:pPr marL="0" indent="0">
              <a:buNone/>
            </a:pPr>
            <a:r>
              <a:rPr lang="en-AU" sz="1800" dirty="0">
                <a:ea typeface="Times New Roman" panose="02020603050405020304" pitchFamily="18" charset="0"/>
                <a:cs typeface="Times New Roman" panose="02020603050405020304" pitchFamily="18" charset="0"/>
              </a:rPr>
              <a:t>H</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ealthcare-associated infection (HAI) </a:t>
            </a:r>
            <a:r>
              <a:rPr lang="en-AU" sz="1800" dirty="0">
                <a:ea typeface="Times New Roman" panose="02020603050405020304" pitchFamily="18" charset="0"/>
                <a:cs typeface="Times New Roman" panose="02020603050405020304" pitchFamily="18" charset="0"/>
              </a:rPr>
              <a:t>are infections that are acquired as a direct or indirect result of healthcare</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It can lead to additional complications for patients and their families, as well as longer hospital stays. </a:t>
            </a:r>
          </a:p>
          <a:p>
            <a:pPr marL="0" indent="0">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HAIs can occur in various settings, </a:t>
            </a:r>
            <a:r>
              <a:rPr lang="en-AU" sz="1800" dirty="0">
                <a:ea typeface="Times New Roman" panose="02020603050405020304" pitchFamily="18" charset="0"/>
                <a:cs typeface="Times New Roman" panose="02020603050405020304" pitchFamily="18" charset="0"/>
              </a:rPr>
              <a:t>such as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hospitals or community-based health services</a:t>
            </a:r>
            <a:r>
              <a:rPr lang="en-AU" sz="1800" dirty="0">
                <a:ea typeface="Times New Roman" panose="02020603050405020304" pitchFamily="18" charset="0"/>
                <a:cs typeface="Times New Roman" panose="02020603050405020304" pitchFamily="18" charset="0"/>
              </a:rPr>
              <a:t>. B</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oth patients and healthcare workers are at risk of HAIs. </a:t>
            </a:r>
          </a:p>
          <a:p>
            <a:pPr marL="2597150" indent="363538">
              <a:buNone/>
            </a:pPr>
            <a:r>
              <a:rPr lang="en-AU" sz="1800" dirty="0">
                <a:latin typeface="Arial" panose="020B0604020202020204" pitchFamily="34" charset="0"/>
                <a:ea typeface="Times New Roman" panose="02020603050405020304" pitchFamily="18" charset="0"/>
                <a:cs typeface="Times New Roman" panose="02020603050405020304" pitchFamily="18" charset="0"/>
              </a:rPr>
              <a:t>Common HAIs include:</a:t>
            </a:r>
          </a:p>
          <a:p>
            <a:pPr marL="3232150" indent="-93663"/>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i="1" dirty="0">
                <a:ea typeface="Times New Roman" panose="02020603050405020304" pitchFamily="18" charset="0"/>
                <a:cs typeface="Times New Roman" panose="02020603050405020304" pitchFamily="18" charset="0"/>
              </a:rPr>
              <a:t>Staphylococcus aureus </a:t>
            </a:r>
            <a:r>
              <a:rPr lang="en-AU" sz="1800" dirty="0">
                <a:ea typeface="Times New Roman" panose="02020603050405020304" pitchFamily="18" charset="0"/>
                <a:cs typeface="Times New Roman" panose="02020603050405020304" pitchFamily="18" charset="0"/>
              </a:rPr>
              <a:t>bloodstream infection (SABSI)</a:t>
            </a:r>
          </a:p>
          <a:p>
            <a:pPr marL="3232150" indent="-93663"/>
            <a:r>
              <a:rPr lang="en-AU" sz="1800" dirty="0">
                <a:ea typeface="Times New Roman" panose="02020603050405020304" pitchFamily="18" charset="0"/>
                <a:cs typeface="Times New Roman" panose="02020603050405020304" pitchFamily="18" charset="0"/>
              </a:rPr>
              <a:t> Surgical site infections (SSI)</a:t>
            </a:r>
          </a:p>
          <a:p>
            <a:pPr marL="3232150" indent="-93663"/>
            <a:r>
              <a:rPr lang="en-AU" sz="1800" i="1" dirty="0">
                <a:ea typeface="Times New Roman" panose="02020603050405020304" pitchFamily="18" charset="0"/>
                <a:cs typeface="Times New Roman" panose="02020603050405020304" pitchFamily="18" charset="0"/>
              </a:rPr>
              <a:t> Clostridioides difficile </a:t>
            </a:r>
            <a:r>
              <a:rPr lang="en-AU" sz="1800" dirty="0">
                <a:ea typeface="Times New Roman" panose="02020603050405020304" pitchFamily="18" charset="0"/>
                <a:cs typeface="Times New Roman" panose="02020603050405020304" pitchFamily="18" charset="0"/>
              </a:rPr>
              <a:t>infection (CDI)</a:t>
            </a:r>
          </a:p>
          <a:p>
            <a:pPr marL="0" indent="0">
              <a:buNone/>
            </a:pPr>
            <a:endParaRPr lang="en-AU" dirty="0"/>
          </a:p>
        </p:txBody>
      </p:sp>
      <p:sp>
        <p:nvSpPr>
          <p:cNvPr id="3" name="Title 2">
            <a:extLst>
              <a:ext uri="{FF2B5EF4-FFF2-40B4-BE49-F238E27FC236}">
                <a16:creationId xmlns:a16="http://schemas.microsoft.com/office/drawing/2014/main" id="{459435A2-43F0-4EF3-9BCC-4495537D85DA}"/>
              </a:ext>
            </a:extLst>
          </p:cNvPr>
          <p:cNvSpPr>
            <a:spLocks noGrp="1"/>
          </p:cNvSpPr>
          <p:nvPr>
            <p:ph type="title"/>
          </p:nvPr>
        </p:nvSpPr>
        <p:spPr>
          <a:xfrm>
            <a:off x="611560" y="483518"/>
            <a:ext cx="7886700" cy="535531"/>
          </a:xfrm>
        </p:spPr>
        <p:txBody>
          <a:bodyPr/>
          <a:lstStyle/>
          <a:p>
            <a:r>
              <a:rPr lang="en-AU" sz="3200" dirty="0"/>
              <a:t>Healthcare-associated Infections (HAIs)</a:t>
            </a:r>
          </a:p>
        </p:txBody>
      </p:sp>
      <p:pic>
        <p:nvPicPr>
          <p:cNvPr id="9" name="Picture 8">
            <a:extLst>
              <a:ext uri="{FF2B5EF4-FFF2-40B4-BE49-F238E27FC236}">
                <a16:creationId xmlns:a16="http://schemas.microsoft.com/office/drawing/2014/main" id="{8AC8FE26-2C66-9496-EB7F-CE527646D22B}"/>
              </a:ext>
            </a:extLst>
          </p:cNvPr>
          <p:cNvPicPr>
            <a:picLocks noChangeAspect="1"/>
          </p:cNvPicPr>
          <p:nvPr/>
        </p:nvPicPr>
        <p:blipFill>
          <a:blip r:embed="rId3"/>
          <a:stretch>
            <a:fillRect/>
          </a:stretch>
        </p:blipFill>
        <p:spPr>
          <a:xfrm>
            <a:off x="611560" y="2715766"/>
            <a:ext cx="2715028" cy="1728192"/>
          </a:xfrm>
          <a:prstGeom prst="rect">
            <a:avLst/>
          </a:prstGeom>
        </p:spPr>
      </p:pic>
    </p:spTree>
    <p:extLst>
      <p:ext uri="{BB962C8B-B14F-4D97-AF65-F5344CB8AC3E}">
        <p14:creationId xmlns:p14="http://schemas.microsoft.com/office/powerpoint/2010/main" val="308996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The 6 elements of the Chain of Infection">
            <a:extLst>
              <a:ext uri="{FF2B5EF4-FFF2-40B4-BE49-F238E27FC236}">
                <a16:creationId xmlns:a16="http://schemas.microsoft.com/office/drawing/2014/main" id="{156E87D8-488A-E0EE-12C5-8BD1DDE3BF6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188" r="20282"/>
          <a:stretch/>
        </p:blipFill>
        <p:spPr bwMode="auto">
          <a:xfrm>
            <a:off x="522122" y="1059582"/>
            <a:ext cx="3646262" cy="3568925"/>
          </a:xfrm>
          <a:prstGeom prst="rect">
            <a:avLst/>
          </a:prstGeom>
          <a:noFill/>
          <a:extLst>
            <a:ext uri="{53640926-AAD7-44D8-BBD7-CCE9431645EC}">
              <a14:shadowObscured xmlns:a14="http://schemas.microsoft.com/office/drawing/2010/main"/>
            </a:ext>
          </a:extLst>
        </p:spPr>
      </p:pic>
      <p:sp>
        <p:nvSpPr>
          <p:cNvPr id="14" name="Content Placeholder 2">
            <a:extLst>
              <a:ext uri="{FF2B5EF4-FFF2-40B4-BE49-F238E27FC236}">
                <a16:creationId xmlns:a16="http://schemas.microsoft.com/office/drawing/2014/main" id="{FBB9745D-52F3-9C09-DE3E-D7A57F7D3847}"/>
              </a:ext>
            </a:extLst>
          </p:cNvPr>
          <p:cNvSpPr>
            <a:spLocks noGrp="1"/>
          </p:cNvSpPr>
          <p:nvPr>
            <p:ph idx="13"/>
          </p:nvPr>
        </p:nvSpPr>
        <p:spPr>
          <a:xfrm>
            <a:off x="4355976" y="921102"/>
            <a:ext cx="4678729" cy="4730013"/>
          </a:xfrm>
        </p:spPr>
        <p:txBody>
          <a:bodyPr/>
          <a:lstStyle/>
          <a:p>
            <a:pPr marL="0" indent="0">
              <a:lnSpc>
                <a:spcPct val="115000"/>
              </a:lnSpc>
              <a:spcAft>
                <a:spcPts val="600"/>
              </a:spcAf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transmission of infectious agents occurs via a series of interlinked events called the ‘Chain of Infection’.</a:t>
            </a:r>
          </a:p>
          <a:p>
            <a:pPr marL="0" indent="0">
              <a:lnSpc>
                <a:spcPct val="115000"/>
              </a:lnSpc>
              <a:spcAft>
                <a:spcPts val="300"/>
              </a:spcAft>
              <a:buNone/>
            </a:pPr>
            <a:r>
              <a:rPr lang="en-AU" sz="1800" dirty="0">
                <a:effectLst/>
                <a:latin typeface="Arial" panose="020B0604020202020204" pitchFamily="34" charset="0"/>
                <a:ea typeface="Arial" panose="020B0604020202020204" pitchFamily="34" charset="0"/>
                <a:cs typeface="Times New Roman" panose="02020603050405020304" pitchFamily="18" charset="0"/>
              </a:rPr>
              <a:t>For transmission of an infectious agent to occur, all the following elements are required:</a:t>
            </a:r>
          </a:p>
          <a:p>
            <a:pPr marL="342900" lvl="0" indent="-342900">
              <a:lnSpc>
                <a:spcPct val="115000"/>
              </a:lnSpc>
              <a:spcBef>
                <a:spcPts val="0"/>
              </a:spcBef>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Infectious agent (pathogen)</a:t>
            </a:r>
          </a:p>
          <a:p>
            <a:pPr marL="342900" lvl="0" indent="-342900">
              <a:lnSpc>
                <a:spcPct val="115000"/>
              </a:lnSpc>
              <a:spcBef>
                <a:spcPts val="0"/>
              </a:spcBef>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Reservoir</a:t>
            </a:r>
          </a:p>
          <a:p>
            <a:pPr marL="342900" lvl="0" indent="-342900">
              <a:lnSpc>
                <a:spcPct val="115000"/>
              </a:lnSpc>
              <a:spcBef>
                <a:spcPts val="0"/>
              </a:spcBef>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Portal of exit</a:t>
            </a:r>
          </a:p>
          <a:p>
            <a:pPr marL="342900" lvl="0" indent="-342900">
              <a:lnSpc>
                <a:spcPct val="115000"/>
              </a:lnSpc>
              <a:spcBef>
                <a:spcPts val="0"/>
              </a:spcBef>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Means of transmission</a:t>
            </a:r>
          </a:p>
          <a:p>
            <a:pPr marL="342900" lvl="0" indent="-342900">
              <a:lnSpc>
                <a:spcPct val="115000"/>
              </a:lnSpc>
              <a:spcBef>
                <a:spcPts val="0"/>
              </a:spcBef>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Portal of entry</a:t>
            </a:r>
          </a:p>
          <a:p>
            <a:pPr marL="342900" lvl="0" indent="-342900">
              <a:lnSpc>
                <a:spcPct val="115000"/>
              </a:lnSpc>
              <a:spcBef>
                <a:spcPts val="0"/>
              </a:spcBef>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Susceptible host. </a:t>
            </a:r>
          </a:p>
          <a:p>
            <a:endParaRPr lang="en-US" sz="3200" dirty="0"/>
          </a:p>
        </p:txBody>
      </p:sp>
      <p:sp>
        <p:nvSpPr>
          <p:cNvPr id="16" name="Title 3">
            <a:extLst>
              <a:ext uri="{FF2B5EF4-FFF2-40B4-BE49-F238E27FC236}">
                <a16:creationId xmlns:a16="http://schemas.microsoft.com/office/drawing/2014/main" id="{A1A88915-506B-05C9-3510-D83C67D36424}"/>
              </a:ext>
            </a:extLst>
          </p:cNvPr>
          <p:cNvSpPr>
            <a:spLocks noGrp="1"/>
          </p:cNvSpPr>
          <p:nvPr>
            <p:ph type="title"/>
          </p:nvPr>
        </p:nvSpPr>
        <p:spPr>
          <a:xfrm>
            <a:off x="522122" y="339502"/>
            <a:ext cx="3960812" cy="535531"/>
          </a:xfrm>
        </p:spPr>
        <p:txBody>
          <a:bodyPr/>
          <a:lstStyle/>
          <a:p>
            <a:r>
              <a:rPr lang="en-AU" sz="3200" dirty="0"/>
              <a:t>Chain of Infection</a:t>
            </a:r>
            <a:endParaRPr lang="en-US" sz="3200" dirty="0"/>
          </a:p>
        </p:txBody>
      </p:sp>
    </p:spTree>
    <p:extLst>
      <p:ext uri="{BB962C8B-B14F-4D97-AF65-F5344CB8AC3E}">
        <p14:creationId xmlns:p14="http://schemas.microsoft.com/office/powerpoint/2010/main" val="100967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853E5C-2CC8-1215-2250-D554A46C6A76}"/>
              </a:ext>
            </a:extLst>
          </p:cNvPr>
          <p:cNvSpPr>
            <a:spLocks noGrp="1"/>
          </p:cNvSpPr>
          <p:nvPr>
            <p:ph idx="1"/>
          </p:nvPr>
        </p:nvSpPr>
        <p:spPr>
          <a:xfrm>
            <a:off x="607790" y="843558"/>
            <a:ext cx="7886700" cy="5031634"/>
          </a:xfrm>
        </p:spPr>
        <p:txBody>
          <a:bodyPr/>
          <a:lstStyle/>
          <a:p>
            <a:pPr marL="0" indent="0">
              <a:lnSpc>
                <a:spcPct val="115000"/>
              </a:lnSpc>
              <a:spcAft>
                <a:spcPts val="300"/>
              </a:spcAft>
              <a:buNone/>
            </a:pPr>
            <a:r>
              <a:rPr lang="en-AU" sz="1800" dirty="0">
                <a:effectLst/>
                <a:latin typeface="Arial" panose="020B0604020202020204" pitchFamily="34" charset="0"/>
                <a:ea typeface="Arial" panose="020B0604020202020204" pitchFamily="34" charset="0"/>
                <a:cs typeface="Times New Roman" panose="02020603050405020304" pitchFamily="18" charset="0"/>
              </a:rPr>
              <a:t>IPC aims to prevent the spread of infectious agents. There are two types of precautions used for IPC:</a:t>
            </a:r>
          </a:p>
          <a:p>
            <a:pPr marL="342900" lvl="0" indent="-342900">
              <a:lnSpc>
                <a:spcPct val="115000"/>
              </a:lnSpc>
              <a:spcBef>
                <a:spcPts val="0"/>
              </a:spcBef>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Standard precautions</a:t>
            </a:r>
          </a:p>
          <a:p>
            <a:pPr marL="342900" lvl="0" indent="-342900">
              <a:lnSpc>
                <a:spcPct val="115000"/>
              </a:lnSpc>
              <a:spcBef>
                <a:spcPts val="0"/>
              </a:spcBef>
              <a:spcAft>
                <a:spcPts val="600"/>
              </a:spcAft>
              <a:buSzPts val="1100"/>
              <a:buFont typeface="Symbol" panose="05050102010706020507" pitchFamily="18" charset="2"/>
              <a:buChar char=""/>
            </a:pPr>
            <a:r>
              <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Transmission-based precautions.</a:t>
            </a:r>
          </a:p>
          <a:p>
            <a:pPr marL="0" indent="0">
              <a:lnSpc>
                <a:spcPct val="110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It’s critical to understand the means of transmission and how and when to use precautions to prevent and control the spread of infectious agents.</a:t>
            </a:r>
            <a:endParaRPr lang="en-AU"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0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 risk management framework will help to prevent and minimise harm from HAIs. </a:t>
            </a:r>
            <a:endParaRPr lang="en-AU" sz="1800" dirty="0">
              <a:latin typeface="Arial" panose="020B0604020202020204" pitchFamily="34" charset="0"/>
              <a:cs typeface="Arial" panose="020B0604020202020204" pitchFamily="34" charset="0"/>
            </a:endParaRPr>
          </a:p>
          <a:p>
            <a:pPr marL="0" indent="0">
              <a:lnSpc>
                <a:spcPct val="110000"/>
              </a:lnSpc>
              <a:buNone/>
            </a:pPr>
            <a:r>
              <a:rPr lang="en-AU" sz="1800" dirty="0">
                <a:latin typeface="Arial" panose="020B0604020202020204" pitchFamily="34" charset="0"/>
                <a:cs typeface="Arial" panose="020B0604020202020204" pitchFamily="34" charset="0"/>
              </a:rPr>
              <a:t>The </a:t>
            </a:r>
            <a:r>
              <a:rPr lang="en-AU" sz="1800" dirty="0">
                <a:latin typeface="Arial" panose="020B0604020202020204" pitchFamily="34" charset="0"/>
                <a:cs typeface="Arial" panose="020B0604020202020204" pitchFamily="34" charset="0"/>
                <a:hlinkClick r:id="rId3"/>
              </a:rPr>
              <a:t>hierarchy of controls </a:t>
            </a:r>
            <a:r>
              <a:rPr lang="en-AU" sz="1800" dirty="0">
                <a:latin typeface="Arial" panose="020B0604020202020204" pitchFamily="34" charset="0"/>
                <a:cs typeface="Arial" panose="020B0604020202020204" pitchFamily="34" charset="0"/>
              </a:rPr>
              <a:t>is a model used in work health and safety management to control hazards that ranks controls from most to least reliable. Use hierarchy of controls in conjunction with IPC to identify and manage infection risks.</a:t>
            </a:r>
            <a:endParaRPr lang="en-AU"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AU" sz="1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1700" dirty="0"/>
          </a:p>
          <a:p>
            <a:endParaRPr lang="en-AU" sz="1700" dirty="0"/>
          </a:p>
        </p:txBody>
      </p:sp>
      <p:sp>
        <p:nvSpPr>
          <p:cNvPr id="3" name="Title 2">
            <a:extLst>
              <a:ext uri="{FF2B5EF4-FFF2-40B4-BE49-F238E27FC236}">
                <a16:creationId xmlns:a16="http://schemas.microsoft.com/office/drawing/2014/main" id="{937CC471-2C00-0EE9-9848-4ED7EC9F93B3}"/>
              </a:ext>
            </a:extLst>
          </p:cNvPr>
          <p:cNvSpPr>
            <a:spLocks noGrp="1"/>
          </p:cNvSpPr>
          <p:nvPr>
            <p:ph type="title"/>
          </p:nvPr>
        </p:nvSpPr>
        <p:spPr>
          <a:xfrm>
            <a:off x="607790" y="411510"/>
            <a:ext cx="7886700" cy="535531"/>
          </a:xfrm>
        </p:spPr>
        <p:txBody>
          <a:bodyPr/>
          <a:lstStyle/>
          <a:p>
            <a:r>
              <a:rPr lang="en-AU" sz="3200" dirty="0"/>
              <a:t>The role of IPC</a:t>
            </a:r>
          </a:p>
        </p:txBody>
      </p:sp>
    </p:spTree>
    <p:extLst>
      <p:ext uri="{BB962C8B-B14F-4D97-AF65-F5344CB8AC3E}">
        <p14:creationId xmlns:p14="http://schemas.microsoft.com/office/powerpoint/2010/main" val="308699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8715F-6743-75B1-1263-078EE603D002}"/>
              </a:ext>
            </a:extLst>
          </p:cNvPr>
          <p:cNvSpPr>
            <a:spLocks noGrp="1"/>
          </p:cNvSpPr>
          <p:nvPr>
            <p:ph idx="1"/>
          </p:nvPr>
        </p:nvSpPr>
        <p:spPr>
          <a:xfrm>
            <a:off x="3635896" y="1036781"/>
            <a:ext cx="4879453" cy="3139321"/>
          </a:xfrm>
        </p:spPr>
        <p:txBody>
          <a:bodyPr/>
          <a:lstStyle/>
          <a:p>
            <a:pPr marL="0" indent="0">
              <a:spcAft>
                <a:spcPts val="1200"/>
              </a:spcAft>
              <a:buNone/>
            </a:pPr>
            <a:r>
              <a:rPr lang="en-AU" sz="1800" dirty="0"/>
              <a:t>Standard precautions are:</a:t>
            </a:r>
          </a:p>
          <a:p>
            <a:pPr>
              <a:spcBef>
                <a:spcPts val="600"/>
              </a:spcBef>
              <a:spcAft>
                <a:spcPts val="600"/>
              </a:spcAft>
            </a:pPr>
            <a:r>
              <a:rPr lang="en-AU" sz="1800" dirty="0"/>
              <a:t>Minimum infection prevention and control practices that must always be used  - for all patients  in all situations</a:t>
            </a:r>
          </a:p>
          <a:p>
            <a:pPr>
              <a:spcBef>
                <a:spcPts val="600"/>
              </a:spcBef>
              <a:spcAft>
                <a:spcPts val="600"/>
              </a:spcAft>
            </a:pPr>
            <a:r>
              <a:rPr lang="en-AU" sz="1800" dirty="0"/>
              <a:t>Used to reduce or prevent the transmission of infectious agents/germs and to render and maintain objects and healthcare settings as free as possible from infectious agents.</a:t>
            </a:r>
          </a:p>
          <a:p>
            <a:pPr marL="0" indent="0">
              <a:lnSpc>
                <a:spcPct val="100000"/>
              </a:lnSpc>
              <a:buNone/>
            </a:pPr>
            <a:endParaRPr lang="en-AU" dirty="0"/>
          </a:p>
        </p:txBody>
      </p:sp>
      <p:sp>
        <p:nvSpPr>
          <p:cNvPr id="3" name="Title 2">
            <a:extLst>
              <a:ext uri="{FF2B5EF4-FFF2-40B4-BE49-F238E27FC236}">
                <a16:creationId xmlns:a16="http://schemas.microsoft.com/office/drawing/2014/main" id="{745F073E-9D60-329B-B848-65CEC4BABDA6}"/>
              </a:ext>
            </a:extLst>
          </p:cNvPr>
          <p:cNvSpPr>
            <a:spLocks noGrp="1"/>
          </p:cNvSpPr>
          <p:nvPr>
            <p:ph type="title"/>
          </p:nvPr>
        </p:nvSpPr>
        <p:spPr>
          <a:xfrm>
            <a:off x="628649" y="411510"/>
            <a:ext cx="7886700" cy="535531"/>
          </a:xfrm>
        </p:spPr>
        <p:txBody>
          <a:bodyPr/>
          <a:lstStyle/>
          <a:p>
            <a:r>
              <a:rPr lang="en-AU" sz="3200" dirty="0"/>
              <a:t>Standard precautions</a:t>
            </a:r>
          </a:p>
        </p:txBody>
      </p:sp>
      <p:pic>
        <p:nvPicPr>
          <p:cNvPr id="7" name="Picture 6">
            <a:hlinkClick r:id="rId3"/>
            <a:extLst>
              <a:ext uri="{FF2B5EF4-FFF2-40B4-BE49-F238E27FC236}">
                <a16:creationId xmlns:a16="http://schemas.microsoft.com/office/drawing/2014/main" id="{23BA507C-0A75-EB16-B582-27BC0F38D74E}"/>
              </a:ext>
            </a:extLst>
          </p:cNvPr>
          <p:cNvPicPr>
            <a:picLocks noChangeAspect="1"/>
          </p:cNvPicPr>
          <p:nvPr/>
        </p:nvPicPr>
        <p:blipFill>
          <a:blip r:embed="rId4"/>
          <a:stretch>
            <a:fillRect/>
          </a:stretch>
        </p:blipFill>
        <p:spPr>
          <a:xfrm>
            <a:off x="628649" y="1036781"/>
            <a:ext cx="2601514" cy="3673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08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4ABEF-63B3-D76E-2BCF-157E0F4848BD}"/>
              </a:ext>
            </a:extLst>
          </p:cNvPr>
          <p:cNvSpPr>
            <a:spLocks noGrp="1"/>
          </p:cNvSpPr>
          <p:nvPr>
            <p:ph idx="1"/>
          </p:nvPr>
        </p:nvSpPr>
        <p:spPr>
          <a:xfrm>
            <a:off x="3347864" y="978573"/>
            <a:ext cx="5671542" cy="4348883"/>
          </a:xfrm>
        </p:spPr>
        <p:txBody>
          <a:bodyPr/>
          <a:lstStyle/>
          <a:p>
            <a:pPr marL="0" indent="0">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Transmission-based precautions are used to interrupt the specific means of transmission of a particular infectious agent. They are used in addition to standard precautions.</a:t>
            </a:r>
          </a:p>
          <a:p>
            <a:pPr marL="0" indent="0">
              <a:lnSpc>
                <a:spcPct val="115000"/>
              </a:lnSpc>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There are three categories of transmission-based precautions:</a:t>
            </a:r>
          </a:p>
          <a:p>
            <a:pPr marL="0" lvl="0" indent="0">
              <a:lnSpc>
                <a:spcPct val="100000"/>
              </a:lnSpc>
              <a:spcBef>
                <a:spcPts val="0"/>
              </a:spcBef>
              <a:buSzPts val="1100"/>
              <a:buNone/>
            </a:pPr>
            <a:r>
              <a:rPr lang="en-AU" sz="1800" b="1"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en-AU"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Contact precautions</a:t>
            </a:r>
            <a:endPar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spcBef>
                <a:spcPts val="0"/>
              </a:spcBef>
              <a:buSzPts val="1100"/>
              <a:buNone/>
            </a:pPr>
            <a:r>
              <a:rPr lang="en-AU"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Droplet precautions</a:t>
            </a:r>
            <a:endPar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spcBef>
                <a:spcPts val="0"/>
              </a:spcBef>
              <a:spcAft>
                <a:spcPts val="600"/>
              </a:spcAft>
              <a:buSzPts val="1100"/>
              <a:buNone/>
            </a:pPr>
            <a:r>
              <a:rPr lang="en-AU"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Airborne precautions</a:t>
            </a:r>
            <a:endParaRPr lang="en-AU"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For some infectious agents, a combination of precautions may be required</a:t>
            </a:r>
            <a:r>
              <a:rPr lang="en-AU" sz="1800" dirty="0">
                <a:latin typeface="Arial" panose="020B0604020202020204" pitchFamily="34" charset="0"/>
                <a:ea typeface="Times New Roman" panose="02020603050405020304" pitchFamily="18" charset="0"/>
                <a:cs typeface="Times New Roman" panose="02020603050405020304" pitchFamily="18" charset="0"/>
              </a:rPr>
              <a:t> (e.g.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respiratory syncytial virus [RSV] require both contact and droplet precautions</a:t>
            </a:r>
            <a:r>
              <a:rPr lang="en-AU" sz="1800" dirty="0">
                <a:latin typeface="Arial" panose="020B0604020202020204" pitchFamily="34" charset="0"/>
                <a:ea typeface="Times New Roman" panose="02020603050405020304" pitchFamily="18" charset="0"/>
                <a:cs typeface="Times New Roman" panose="02020603050405020304" pitchFamily="18" charset="0"/>
              </a:rPr>
              <a:t>).</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AU" dirty="0"/>
          </a:p>
        </p:txBody>
      </p:sp>
      <p:sp>
        <p:nvSpPr>
          <p:cNvPr id="3" name="Title 2">
            <a:extLst>
              <a:ext uri="{FF2B5EF4-FFF2-40B4-BE49-F238E27FC236}">
                <a16:creationId xmlns:a16="http://schemas.microsoft.com/office/drawing/2014/main" id="{52C8C36D-C5E6-1151-495D-72E1E751201E}"/>
              </a:ext>
            </a:extLst>
          </p:cNvPr>
          <p:cNvSpPr>
            <a:spLocks noGrp="1"/>
          </p:cNvSpPr>
          <p:nvPr>
            <p:ph type="title"/>
          </p:nvPr>
        </p:nvSpPr>
        <p:spPr>
          <a:xfrm>
            <a:off x="611560" y="443042"/>
            <a:ext cx="7886700" cy="535531"/>
          </a:xfrm>
        </p:spPr>
        <p:txBody>
          <a:bodyPr/>
          <a:lstStyle/>
          <a:p>
            <a:r>
              <a:rPr lang="en-AU" sz="3200" dirty="0"/>
              <a:t>Transmission-based precautions</a:t>
            </a:r>
          </a:p>
        </p:txBody>
      </p:sp>
      <p:pic>
        <p:nvPicPr>
          <p:cNvPr id="6" name="Picture 5">
            <a:extLst>
              <a:ext uri="{FF2B5EF4-FFF2-40B4-BE49-F238E27FC236}">
                <a16:creationId xmlns:a16="http://schemas.microsoft.com/office/drawing/2014/main" id="{85846B01-4479-D3FB-6B92-1CB0D36EFCBF}"/>
              </a:ext>
            </a:extLst>
          </p:cNvPr>
          <p:cNvPicPr>
            <a:picLocks noChangeAspect="1"/>
          </p:cNvPicPr>
          <p:nvPr/>
        </p:nvPicPr>
        <p:blipFill>
          <a:blip r:embed="rId3"/>
          <a:stretch>
            <a:fillRect/>
          </a:stretch>
        </p:blipFill>
        <p:spPr>
          <a:xfrm>
            <a:off x="209778" y="958431"/>
            <a:ext cx="2171700" cy="3028950"/>
          </a:xfrm>
          <a:prstGeom prst="rect">
            <a:avLst/>
          </a:prstGeom>
        </p:spPr>
      </p:pic>
      <p:pic>
        <p:nvPicPr>
          <p:cNvPr id="8" name="Picture 7">
            <a:extLst>
              <a:ext uri="{FF2B5EF4-FFF2-40B4-BE49-F238E27FC236}">
                <a16:creationId xmlns:a16="http://schemas.microsoft.com/office/drawing/2014/main" id="{A7C8CBB0-905E-090C-ADCF-D0C729A21A51}"/>
              </a:ext>
            </a:extLst>
          </p:cNvPr>
          <p:cNvPicPr>
            <a:picLocks noChangeAspect="1"/>
          </p:cNvPicPr>
          <p:nvPr/>
        </p:nvPicPr>
        <p:blipFill>
          <a:blip r:embed="rId4"/>
          <a:stretch>
            <a:fillRect/>
          </a:stretch>
        </p:blipFill>
        <p:spPr>
          <a:xfrm>
            <a:off x="450831" y="1226236"/>
            <a:ext cx="2124075" cy="3019425"/>
          </a:xfrm>
          <a:prstGeom prst="rect">
            <a:avLst/>
          </a:prstGeom>
        </p:spPr>
      </p:pic>
      <p:pic>
        <p:nvPicPr>
          <p:cNvPr id="10" name="Picture 9">
            <a:extLst>
              <a:ext uri="{FF2B5EF4-FFF2-40B4-BE49-F238E27FC236}">
                <a16:creationId xmlns:a16="http://schemas.microsoft.com/office/drawing/2014/main" id="{79FE536C-77DA-F517-F0C5-8368CBABF749}"/>
              </a:ext>
            </a:extLst>
          </p:cNvPr>
          <p:cNvPicPr>
            <a:picLocks noChangeAspect="1"/>
          </p:cNvPicPr>
          <p:nvPr/>
        </p:nvPicPr>
        <p:blipFill>
          <a:blip r:embed="rId5"/>
          <a:stretch>
            <a:fillRect/>
          </a:stretch>
        </p:blipFill>
        <p:spPr>
          <a:xfrm>
            <a:off x="633975" y="1468106"/>
            <a:ext cx="2124075" cy="2981325"/>
          </a:xfrm>
          <a:prstGeom prst="rect">
            <a:avLst/>
          </a:prstGeom>
        </p:spPr>
      </p:pic>
      <p:pic>
        <p:nvPicPr>
          <p:cNvPr id="12" name="Picture 11">
            <a:extLst>
              <a:ext uri="{FF2B5EF4-FFF2-40B4-BE49-F238E27FC236}">
                <a16:creationId xmlns:a16="http://schemas.microsoft.com/office/drawing/2014/main" id="{A12B8BF8-7F08-F048-9113-18BD30625D7E}"/>
              </a:ext>
            </a:extLst>
          </p:cNvPr>
          <p:cNvPicPr>
            <a:picLocks noChangeAspect="1"/>
          </p:cNvPicPr>
          <p:nvPr/>
        </p:nvPicPr>
        <p:blipFill>
          <a:blip r:embed="rId6"/>
          <a:stretch>
            <a:fillRect/>
          </a:stretch>
        </p:blipFill>
        <p:spPr>
          <a:xfrm>
            <a:off x="825233" y="1760967"/>
            <a:ext cx="2105025" cy="2952750"/>
          </a:xfrm>
          <a:prstGeom prst="rect">
            <a:avLst/>
          </a:prstGeom>
        </p:spPr>
      </p:pic>
      <p:pic>
        <p:nvPicPr>
          <p:cNvPr id="14" name="Picture 13">
            <a:extLst>
              <a:ext uri="{FF2B5EF4-FFF2-40B4-BE49-F238E27FC236}">
                <a16:creationId xmlns:a16="http://schemas.microsoft.com/office/drawing/2014/main" id="{18799FC5-443F-FCB7-50AE-D84AB9AFF8E0}"/>
              </a:ext>
            </a:extLst>
          </p:cNvPr>
          <p:cNvPicPr>
            <a:picLocks noChangeAspect="1"/>
          </p:cNvPicPr>
          <p:nvPr/>
        </p:nvPicPr>
        <p:blipFill>
          <a:blip r:embed="rId7"/>
          <a:stretch>
            <a:fillRect/>
          </a:stretch>
        </p:blipFill>
        <p:spPr>
          <a:xfrm>
            <a:off x="1068464" y="2067694"/>
            <a:ext cx="2114550" cy="2990850"/>
          </a:xfrm>
          <a:prstGeom prst="rect">
            <a:avLst/>
          </a:prstGeom>
        </p:spPr>
      </p:pic>
    </p:spTree>
    <p:extLst>
      <p:ext uri="{BB962C8B-B14F-4D97-AF65-F5344CB8AC3E}">
        <p14:creationId xmlns:p14="http://schemas.microsoft.com/office/powerpoint/2010/main" val="2864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0-#ppt_w/2"/>
                                          </p:val>
                                        </p:tav>
                                        <p:tav tm="100000">
                                          <p:val>
                                            <p:strVal val="#ppt_x"/>
                                          </p:val>
                                        </p:tav>
                                      </p:tavLst>
                                    </p:anim>
                                    <p:anim calcmode="lin" valueType="num">
                                      <p:cBhvr additive="base">
                                        <p:cTn id="13" dur="25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nodeType="afterEffect">
                                  <p:stCondLst>
                                    <p:cond delay="7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0-#ppt_w/2"/>
                                          </p:val>
                                        </p:tav>
                                        <p:tav tm="100000">
                                          <p:val>
                                            <p:strVal val="#ppt_x"/>
                                          </p:val>
                                        </p:tav>
                                      </p:tavLst>
                                    </p:anim>
                                    <p:anim calcmode="lin" valueType="num">
                                      <p:cBhvr additive="base">
                                        <p:cTn id="18" dur="25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nodeType="after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50" fill="hold"/>
                                        <p:tgtEl>
                                          <p:spTgt spid="12"/>
                                        </p:tgtEl>
                                        <p:attrNameLst>
                                          <p:attrName>ppt_x</p:attrName>
                                        </p:attrNameLst>
                                      </p:cBhvr>
                                      <p:tavLst>
                                        <p:tav tm="0">
                                          <p:val>
                                            <p:strVal val="0-#ppt_w/2"/>
                                          </p:val>
                                        </p:tav>
                                        <p:tav tm="100000">
                                          <p:val>
                                            <p:strVal val="#ppt_x"/>
                                          </p:val>
                                        </p:tav>
                                      </p:tavLst>
                                    </p:anim>
                                    <p:anim calcmode="lin" valueType="num">
                                      <p:cBhvr additive="base">
                                        <p:cTn id="23" dur="25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nodeType="afterEffect">
                                  <p:stCondLst>
                                    <p:cond delay="125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50" fill="hold"/>
                                        <p:tgtEl>
                                          <p:spTgt spid="14"/>
                                        </p:tgtEl>
                                        <p:attrNameLst>
                                          <p:attrName>ppt_x</p:attrName>
                                        </p:attrNameLst>
                                      </p:cBhvr>
                                      <p:tavLst>
                                        <p:tav tm="0">
                                          <p:val>
                                            <p:strVal val="0-#ppt_w/2"/>
                                          </p:val>
                                        </p:tav>
                                        <p:tav tm="100000">
                                          <p:val>
                                            <p:strVal val="#ppt_x"/>
                                          </p:val>
                                        </p:tav>
                                      </p:tavLst>
                                    </p:anim>
                                    <p:anim calcmode="lin" valueType="num">
                                      <p:cBhvr additive="base">
                                        <p:cTn id="28"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no logo">
  <a:themeElements>
    <a:clrScheme name="ACSQHC">
      <a:dk1>
        <a:srgbClr val="1178A2"/>
      </a:dk1>
      <a:lt1>
        <a:srgbClr val="FFFFFF"/>
      </a:lt1>
      <a:dk2>
        <a:srgbClr val="005470"/>
      </a:dk2>
      <a:lt2>
        <a:srgbClr val="E7E6E6"/>
      </a:lt2>
      <a:accent1>
        <a:srgbClr val="00A9DD"/>
      </a:accent1>
      <a:accent2>
        <a:srgbClr val="2C9941"/>
      </a:accent2>
      <a:accent3>
        <a:srgbClr val="E07C00"/>
      </a:accent3>
      <a:accent4>
        <a:srgbClr val="F2CD00"/>
      </a:accent4>
      <a:accent5>
        <a:srgbClr val="8E8E89"/>
      </a:accent5>
      <a:accent6>
        <a:srgbClr val="3CAE2B"/>
      </a:accent6>
      <a:hlink>
        <a:srgbClr val="00B5CC"/>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0CA60F-057E-C449-A14D-52365A5C22F8}" vid="{56D8381C-71BB-4041-B067-9FB86F53C1B7}"/>
    </a:ext>
  </a:extLst>
</a:theme>
</file>

<file path=ppt/theme/theme2.xml><?xml version="1.0" encoding="utf-8"?>
<a:theme xmlns:a="http://schemas.openxmlformats.org/drawingml/2006/main" name="1_Custom Design">
  <a:themeElements>
    <a:clrScheme name="ACSQH dark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0CA60F-057E-C449-A14D-52365A5C22F8}" vid="{425DF3BB-5B02-1D42-8C26-5E31BB58A5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March 2019</Template>
  <TotalTime>3472</TotalTime>
  <Words>2010</Words>
  <Application>Microsoft Office PowerPoint</Application>
  <PresentationFormat>On-screen Show (16:9)</PresentationFormat>
  <Paragraphs>167</Paragraphs>
  <Slides>16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AppleSymbols</vt:lpstr>
      <vt:lpstr>Arial</vt:lpstr>
      <vt:lpstr>Calibri</vt:lpstr>
      <vt:lpstr>Courier New</vt:lpstr>
      <vt:lpstr>OpenSans</vt:lpstr>
      <vt:lpstr>Symbol</vt:lpstr>
      <vt:lpstr>Trebuchet MS Regular</vt:lpstr>
      <vt:lpstr>Wingdings</vt:lpstr>
      <vt:lpstr>Presentation no logo</vt:lpstr>
      <vt:lpstr>1_Custom Design</vt:lpstr>
      <vt:lpstr>The foundations of Infection Prevention and control (IPC)</vt:lpstr>
      <vt:lpstr>Acknowledgement of Country</vt:lpstr>
      <vt:lpstr>Instructions for use</vt:lpstr>
      <vt:lpstr>Basic principles of Infection prevention and Control (IPC) </vt:lpstr>
      <vt:lpstr>Healthcare-associated Infections (HAIs)</vt:lpstr>
      <vt:lpstr>Chain of Infection</vt:lpstr>
      <vt:lpstr>The role of IPC</vt:lpstr>
      <vt:lpstr>Standard precautions</vt:lpstr>
      <vt:lpstr>Transmission-based precautions</vt:lpstr>
      <vt:lpstr>Other strategies for IPC - Managing invasive medical devices</vt:lpstr>
      <vt:lpstr>Tips to manage invasive medical devices</vt:lpstr>
      <vt:lpstr>Antimicrobial resistance</vt:lpstr>
      <vt:lpstr>Preventing infections to prevent microbial resistance</vt:lpstr>
      <vt:lpstr>Other strategies for IPC - Antimicrobial stewardship </vt:lpstr>
      <vt:lpstr>Antimicrobial stewardship </vt:lpstr>
      <vt:lpstr>PowerPoint Presentation</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RIGBY, Sandra</dc:creator>
  <cp:lastModifiedBy>GLADING, Jodi</cp:lastModifiedBy>
  <cp:revision>18</cp:revision>
  <dcterms:created xsi:type="dcterms:W3CDTF">2021-02-18T23:29:08Z</dcterms:created>
  <dcterms:modified xsi:type="dcterms:W3CDTF">2023-09-24T12:39:52Z</dcterms:modified>
</cp:coreProperties>
</file>