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480" r:id="rId3"/>
    <p:sldId id="481" r:id="rId4"/>
    <p:sldId id="467" r:id="rId5"/>
    <p:sldId id="473" r:id="rId6"/>
    <p:sldId id="475" r:id="rId7"/>
    <p:sldId id="465" r:id="rId8"/>
    <p:sldId id="474" r:id="rId9"/>
    <p:sldId id="477" r:id="rId10"/>
    <p:sldId id="476" r:id="rId11"/>
    <p:sldId id="469" r:id="rId12"/>
    <p:sldId id="478" r:id="rId13"/>
    <p:sldId id="479" r:id="rId14"/>
    <p:sldId id="466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5BD444-FE4E-4032-89DA-C468C0CFFE32}">
          <p14:sldIdLst>
            <p14:sldId id="480"/>
            <p14:sldId id="481"/>
            <p14:sldId id="467"/>
            <p14:sldId id="473"/>
            <p14:sldId id="475"/>
            <p14:sldId id="465"/>
            <p14:sldId id="474"/>
            <p14:sldId id="477"/>
            <p14:sldId id="476"/>
            <p14:sldId id="469"/>
            <p14:sldId id="478"/>
            <p14:sldId id="479"/>
            <p14:sldId id="4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61A3FF"/>
    <a:srgbClr val="F0F0F0"/>
    <a:srgbClr val="FFFFFF"/>
    <a:srgbClr val="DAE3F3"/>
    <a:srgbClr val="1F4E79"/>
    <a:srgbClr val="EFEFEF"/>
    <a:srgbClr val="002060"/>
    <a:srgbClr val="3C577C"/>
    <a:srgbClr val="C8D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4D131-5166-45E1-9B89-1FCF69A45C30}" v="2" dt="2023-10-11T00:14:32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24" autoAdjust="0"/>
  </p:normalViewPr>
  <p:slideViewPr>
    <p:cSldViewPr snapToGrid="0" snapToObjects="1">
      <p:cViewPr varScale="1">
        <p:scale>
          <a:sx n="110" d="100"/>
          <a:sy n="110" d="100"/>
        </p:scale>
        <p:origin x="1278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Chart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299449709232606"/>
          <c:y val="0"/>
          <c:w val="0.55550486384396291"/>
          <c:h val="0.867655696394399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C577C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6DD42562-7342-4947-A8F4-7FC0F7116FE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A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060-4098-BB9A-21E00EC0EC9E}"/>
                </c:ext>
              </c:extLst>
            </c:dLbl>
            <c:dLbl>
              <c:idx val="2"/>
              <c:layout>
                <c:manualLayout>
                  <c:x val="-0.14875470648830735"/>
                  <c:y val="0"/>
                </c:manualLayout>
              </c:layout>
              <c:tx>
                <c:rich>
                  <a:bodyPr/>
                  <a:lstStyle/>
                  <a:p>
                    <a:fld id="{B0CF6823-2B48-47ED-B8AA-967FDBC1D585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A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60-4098-BB9A-21E00EC0EC9E}"/>
                </c:ext>
              </c:extLst>
            </c:dLbl>
            <c:dLbl>
              <c:idx val="3"/>
              <c:layout>
                <c:manualLayout>
                  <c:x val="-0.14409720387234939"/>
                  <c:y val="0"/>
                </c:manualLayout>
              </c:layout>
              <c:tx>
                <c:rich>
                  <a:bodyPr/>
                  <a:lstStyle/>
                  <a:p>
                    <a:fld id="{939EFBCE-D3B2-4DE0-8F01-5804D93975F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A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60-4098-BB9A-21E00EC0EC9E}"/>
                </c:ext>
              </c:extLst>
            </c:dLbl>
            <c:dLbl>
              <c:idx val="4"/>
              <c:layout>
                <c:manualLayout>
                  <c:x val="-0.1415442566411182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60-4098-BB9A-21E00EC0E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Sheet1!$B$53:$B$57</c:f>
              <c:strCache>
                <c:ptCount val="5"/>
                <c:pt idx="0">
                  <c:v>Prefer not to say</c:v>
                </c:pt>
                <c:pt idx="1">
                  <c:v>Don't know</c:v>
                </c:pt>
                <c:pt idx="2">
                  <c:v>$100,000 or more a year</c:v>
                </c:pt>
                <c:pt idx="3">
                  <c:v>Between $50,000 and $100,000 a year</c:v>
                </c:pt>
                <c:pt idx="4">
                  <c:v>Up to $50,000 a year</c:v>
                </c:pt>
              </c:strCache>
            </c:strRef>
          </c:cat>
          <c:val>
            <c:numRef>
              <c:f>Sheet1!$C$53:$C$57</c:f>
              <c:numCache>
                <c:formatCode>0%</c:formatCode>
                <c:ptCount val="5"/>
                <c:pt idx="0">
                  <c:v>0.1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0.13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60-4098-BB9A-21E00EC0EC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27590975"/>
        <c:axId val="1227967903"/>
      </c:barChart>
      <c:catAx>
        <c:axId val="1227590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marL="0" algn="r" defTabSz="914400" rtl="0" eaLnBrk="1" fontAlgn="b" latinLnBrk="0" hangingPunct="1">
              <a:defRPr lang="en-US" sz="1050" b="0" i="0" u="none" strike="noStrike" kern="1200" baseline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227967903"/>
        <c:crosses val="autoZero"/>
        <c:auto val="1"/>
        <c:lblAlgn val="ctr"/>
        <c:lblOffset val="100"/>
        <c:noMultiLvlLbl val="0"/>
      </c:catAx>
      <c:valAx>
        <c:axId val="122796790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27590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C577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A732AFB-321B-4089-92C1-06A48DC059D5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A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78B-4C92-B9FA-D6C9735F50F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901CB3D-9AA7-4B16-BCD5-5914AF771045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A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8B-4C92-B9FA-D6C9735F50F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BCE187B-E1EB-4EF1-ACE6-CE550F1FD809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A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8B-4C92-B9FA-D6C9735F50F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36E66A4-5BD6-4494-BDAA-3FF5C08F59CC}" type="VALUE">
                      <a:rPr lang="en-US" sz="1200" b="0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pPr/>
                      <a:t>[VALUE]</a:t>
                    </a:fld>
                    <a:endParaRPr lang="en-A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8B-4C92-B9FA-D6C9735F50F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73E140D-B3D0-41F7-8934-11DFF81A93B6}" type="VALUE">
                      <a:rPr lang="en-US" sz="1200" b="0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pPr/>
                      <a:t>[VALUE]</a:t>
                    </a:fld>
                    <a:endParaRPr lang="en-A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78B-4C92-B9FA-D6C9735F50F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12 years old</c:v>
                </c:pt>
                <c:pt idx="1">
                  <c:v>13 years old</c:v>
                </c:pt>
                <c:pt idx="2">
                  <c:v>14 years old</c:v>
                </c:pt>
                <c:pt idx="3">
                  <c:v>15 years old</c:v>
                </c:pt>
                <c:pt idx="4">
                  <c:v>16 years old</c:v>
                </c:pt>
                <c:pt idx="5">
                  <c:v>17 years old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0.13882352941180001</c:v>
                </c:pt>
                <c:pt idx="1">
                  <c:v>0.14352941176469999</c:v>
                </c:pt>
                <c:pt idx="2">
                  <c:v>0.1482352941176</c:v>
                </c:pt>
                <c:pt idx="3">
                  <c:v>0.1717647058824</c:v>
                </c:pt>
                <c:pt idx="4">
                  <c:v>0.2423529411765</c:v>
                </c:pt>
                <c:pt idx="5">
                  <c:v>0.15529411764709999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8B-4C92-B9FA-D6C9735F50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01822112"/>
        <c:axId val="901815872"/>
      </c:barChart>
      <c:catAx>
        <c:axId val="9018221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01815872"/>
        <c:crosses val="autoZero"/>
        <c:auto val="1"/>
        <c:lblAlgn val="ctr"/>
        <c:lblOffset val="100"/>
        <c:noMultiLvlLbl val="0"/>
      </c:catAx>
      <c:valAx>
        <c:axId val="901815872"/>
        <c:scaling>
          <c:orientation val="minMax"/>
          <c:max val="0.6000000000000000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90182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87-4A0B-825D-7B5364EC3D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87-4A0B-825D-7B5364EC3D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87-4A0B-825D-7B5364EC3D4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87-4A0B-825D-7B5364EC3D4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87-4A0B-825D-7B5364EC3D4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87-4A0B-825D-7B5364EC3D4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87-4A0B-825D-7B5364EC3D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PowerPoint]Sheet1'!$B$2:$B$15</c:f>
              <c:strCache>
                <c:ptCount val="14"/>
                <c:pt idx="0">
                  <c:v>High blood pressure</c:v>
                </c:pt>
                <c:pt idx="1">
                  <c:v>High blood pressure</c:v>
                </c:pt>
                <c:pt idx="2">
                  <c:v>Cardiovasuclar or heart condition</c:v>
                </c:pt>
                <c:pt idx="3">
                  <c:v>Cardiovasuclar or heart condition</c:v>
                </c:pt>
                <c:pt idx="4">
                  <c:v>Diabetes (Type 1 or 2)</c:v>
                </c:pt>
                <c:pt idx="5">
                  <c:v>Diabetes (Type 1 or 2)</c:v>
                </c:pt>
                <c:pt idx="6">
                  <c:v>Arthritis or ongoing problem with back or joints</c:v>
                </c:pt>
                <c:pt idx="7">
                  <c:v>Arthritis or ongoing problem with back or joints</c:v>
                </c:pt>
                <c:pt idx="8">
                  <c:v>Breathing condition (e.g. asthma or COPD)</c:v>
                </c:pt>
                <c:pt idx="9">
                  <c:v>Breathing condition (e.g. asthma or COPD)</c:v>
                </c:pt>
                <c:pt idx="10">
                  <c:v>Alzheimer's disease or other cause of dementia</c:v>
                </c:pt>
                <c:pt idx="11">
                  <c:v>Alzheimer's disease or other cause of dementia</c:v>
                </c:pt>
                <c:pt idx="12">
                  <c:v>Depression, anxiety or other mental health condition</c:v>
                </c:pt>
                <c:pt idx="13">
                  <c:v>Depression, anxiety or other mental health condition</c:v>
                </c:pt>
              </c:strCache>
            </c:strRef>
          </c:cat>
          <c:val>
            <c:numRef>
              <c:f>'[Chart in Microsoft PowerPoint]Sheet1'!$C$2:$C$15</c:f>
              <c:numCache>
                <c:formatCode>0%</c:formatCode>
                <c:ptCount val="14"/>
                <c:pt idx="0">
                  <c:v>0.32</c:v>
                </c:pt>
                <c:pt idx="1">
                  <c:v>0.44</c:v>
                </c:pt>
                <c:pt idx="2">
                  <c:v>0.16</c:v>
                </c:pt>
                <c:pt idx="3">
                  <c:v>0.39</c:v>
                </c:pt>
                <c:pt idx="4">
                  <c:v>0.34</c:v>
                </c:pt>
                <c:pt idx="5">
                  <c:v>0.53</c:v>
                </c:pt>
                <c:pt idx="6">
                  <c:v>0.02</c:v>
                </c:pt>
                <c:pt idx="7">
                  <c:v>0.09</c:v>
                </c:pt>
                <c:pt idx="8">
                  <c:v>0.57999999999999996</c:v>
                </c:pt>
                <c:pt idx="9">
                  <c:v>0.49</c:v>
                </c:pt>
                <c:pt idx="10">
                  <c:v>0.08</c:v>
                </c:pt>
                <c:pt idx="11">
                  <c:v>0.15</c:v>
                </c:pt>
                <c:pt idx="12">
                  <c:v>0.31</c:v>
                </c:pt>
                <c:pt idx="1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87-4A0B-825D-7B5364EC3D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0293808"/>
        <c:axId val="98272464"/>
      </c:barChart>
      <c:catAx>
        <c:axId val="1620293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272464"/>
        <c:crosses val="autoZero"/>
        <c:auto val="1"/>
        <c:lblAlgn val="ctr"/>
        <c:lblOffset val="100"/>
        <c:noMultiLvlLbl val="0"/>
      </c:catAx>
      <c:valAx>
        <c:axId val="982724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2029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30-4005-876B-3831CDA85BCA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30-4005-876B-3831CDA85BCA}"/>
              </c:ext>
            </c:extLst>
          </c:dPt>
          <c:cat>
            <c:strRef>
              <c:f>Sheet1!$A$2:$A$3</c:f>
              <c:strCache>
                <c:ptCount val="2"/>
                <c:pt idx="0">
                  <c:v>Agree</c:v>
                </c:pt>
                <c:pt idx="1">
                  <c:v>Neither / Disagree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30-4005-876B-3831CDA85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F1-43E6-B8D8-14C71118B6D8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F1-43E6-B8D8-14C71118B6D8}"/>
              </c:ext>
            </c:extLst>
          </c:dPt>
          <c:cat>
            <c:strRef>
              <c:f>Sheet1!$A$2:$A$3</c:f>
              <c:strCache>
                <c:ptCount val="2"/>
                <c:pt idx="0">
                  <c:v>Good-Exc</c:v>
                </c:pt>
                <c:pt idx="1">
                  <c:v>Fair-Poor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276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F1-43E6-B8D8-14C71118B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7DEA2A-1C3F-464B-8EC3-3650B58136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CAD26-2FD8-9B43-813F-5AE7876A3E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3DC5C-0C6A-4B48-97CB-1BAA83D038A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A730B-6FAF-0049-856D-56802E54AF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0E349-59D2-2045-A881-0F83740D6A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1377E-2C76-CF40-A1EE-F7F1F435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07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C3AE2-3D75-354F-B0A7-F61DAF55F08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62E16-B83B-6B42-B892-0DC416205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2AB47E7-454F-5747-B4FD-219D4013E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7022" t="-21857" r="27022" b="75902"/>
          <a:stretch/>
        </p:blipFill>
        <p:spPr>
          <a:xfrm rot="16200000">
            <a:off x="3048000" y="0"/>
            <a:ext cx="6858000" cy="68580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50BB73B-9EDA-8D42-90D8-4EE69296C7C3}"/>
              </a:ext>
            </a:extLst>
          </p:cNvPr>
          <p:cNvSpPr/>
          <p:nvPr userDrawn="1"/>
        </p:nvSpPr>
        <p:spPr>
          <a:xfrm>
            <a:off x="0" y="5110730"/>
            <a:ext cx="9906000" cy="1747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2BCB0C42-24A0-ED44-B628-441BE8CC004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211671" y="5436303"/>
            <a:ext cx="3384550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145A"/>
                </a:solidFill>
                <a:latin typeface="Avenir Next LT Pro" panose="020B05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22B380-1DF8-C44E-8AF5-177DBF3F30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5456" y="6235700"/>
            <a:ext cx="1603219" cy="502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7CBC5-80E6-4C2D-B596-B0027EE5642B}"/>
              </a:ext>
            </a:extLst>
          </p:cNvPr>
          <p:cNvSpPr txBox="1"/>
          <p:nvPr userDrawn="1"/>
        </p:nvSpPr>
        <p:spPr>
          <a:xfrm>
            <a:off x="0" y="6609191"/>
            <a:ext cx="78927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1E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COMMERCIAL-IN-CONFIDENCE   I   #5494 </a:t>
            </a:r>
            <a:r>
              <a:rPr lang="en-US" sz="900" dirty="0" err="1">
                <a:solidFill>
                  <a:srgbClr val="001E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PaRIS</a:t>
            </a:r>
            <a:endParaRPr lang="en-US" sz="900" dirty="0">
              <a:solidFill>
                <a:srgbClr val="001E6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3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88EEF3-D237-40F8-B234-CF769F586B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8871" y="6219929"/>
            <a:ext cx="1659404" cy="532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EC4CA5-99DA-4C79-8328-8714B9C506BA}"/>
              </a:ext>
            </a:extLst>
          </p:cNvPr>
          <p:cNvSpPr txBox="1"/>
          <p:nvPr userDrawn="1"/>
        </p:nvSpPr>
        <p:spPr>
          <a:xfrm>
            <a:off x="0" y="6609191"/>
            <a:ext cx="78927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COMMERCIAL-IN-CONFIDENCE   I   # </a:t>
            </a:r>
            <a:r>
              <a:rPr lang="en-US" sz="900" dirty="0">
                <a:solidFill>
                  <a:schemeClr val="bg1"/>
                </a:solidFill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[project number] [Client name]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E8E107-3418-4A14-BC59-444D60CB4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504" t="67954" r="60959" b="388"/>
          <a:stretch/>
        </p:blipFill>
        <p:spPr>
          <a:xfrm>
            <a:off x="3258544" y="-1"/>
            <a:ext cx="6647456" cy="472440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8347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9C96E3-5918-D648-8A9C-87E4D501D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634" y="6330995"/>
            <a:ext cx="1379878" cy="262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138DB5-2BD6-3144-B121-0492078A3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6241" t="-4033" r="20451" b="58078"/>
          <a:stretch/>
        </p:blipFill>
        <p:spPr>
          <a:xfrm>
            <a:off x="7928007" y="0"/>
            <a:ext cx="1985963" cy="6858000"/>
          </a:xfrm>
          <a:prstGeom prst="rect">
            <a:avLst/>
          </a:prstGeom>
          <a:gradFill>
            <a:gsLst>
              <a:gs pos="0">
                <a:srgbClr val="61A3FF"/>
              </a:gs>
              <a:gs pos="100000">
                <a:srgbClr val="00145A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DEF4FA-6E99-AF42-9EB1-2E92D7A036B2}"/>
              </a:ext>
            </a:extLst>
          </p:cNvPr>
          <p:cNvSpPr txBox="1"/>
          <p:nvPr userDrawn="1"/>
        </p:nvSpPr>
        <p:spPr>
          <a:xfrm>
            <a:off x="8061314" y="6589474"/>
            <a:ext cx="18344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60D5E6-0F42-1D4D-9053-46A0412B6E67}" type="slidenum">
              <a:rPr lang="en-US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DE116E-8077-D440-8C32-D6987C4D2A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78871" y="79108"/>
            <a:ext cx="1659404" cy="5327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3289DE-3AAD-4B59-A2D9-BEEE3F1615EF}"/>
              </a:ext>
            </a:extLst>
          </p:cNvPr>
          <p:cNvSpPr txBox="1"/>
          <p:nvPr userDrawn="1"/>
        </p:nvSpPr>
        <p:spPr>
          <a:xfrm>
            <a:off x="0" y="6609191"/>
            <a:ext cx="78927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1E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COMMERCIAL-IN-CONFIDENCE   I   # </a:t>
            </a:r>
            <a:r>
              <a:rPr lang="en-US" sz="900" dirty="0">
                <a:solidFill>
                  <a:srgbClr val="001E6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[project number] [Client Name]</a:t>
            </a:r>
          </a:p>
        </p:txBody>
      </p:sp>
    </p:spTree>
    <p:extLst>
      <p:ext uri="{BB962C8B-B14F-4D97-AF65-F5344CB8AC3E}">
        <p14:creationId xmlns:p14="http://schemas.microsoft.com/office/powerpoint/2010/main" val="68523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Gradient">
    <p:bg>
      <p:bgPr>
        <a:gradFill flip="none" rotWithShape="1">
          <a:gsLst>
            <a:gs pos="0">
              <a:srgbClr val="61A3FF"/>
            </a:gs>
            <a:gs pos="100000">
              <a:srgbClr val="00145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66E45B-CD9F-554F-8772-A7302FD12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4179" t="-8905" r="59634" b="62950"/>
          <a:stretch/>
        </p:blipFill>
        <p:spPr>
          <a:xfrm flipH="1">
            <a:off x="1263" y="-6916"/>
            <a:ext cx="6647456" cy="68580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CC5279-BD52-4A90-97A7-174534211600}"/>
              </a:ext>
            </a:extLst>
          </p:cNvPr>
          <p:cNvSpPr txBox="1"/>
          <p:nvPr userDrawn="1"/>
        </p:nvSpPr>
        <p:spPr>
          <a:xfrm>
            <a:off x="8061314" y="6589474"/>
            <a:ext cx="18344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60D5E6-0F42-1D4D-9053-46A0412B6E67}" type="slidenum">
              <a:rPr lang="en-US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B4154-30A7-4D14-B337-57501E3CD2A8}"/>
              </a:ext>
            </a:extLst>
          </p:cNvPr>
          <p:cNvSpPr/>
          <p:nvPr userDrawn="1"/>
        </p:nvSpPr>
        <p:spPr>
          <a:xfrm>
            <a:off x="2166327" y="1"/>
            <a:ext cx="418964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EECAA-B75B-45B4-AFA3-93DC45137292}"/>
              </a:ext>
            </a:extLst>
          </p:cNvPr>
          <p:cNvSpPr txBox="1"/>
          <p:nvPr userDrawn="1"/>
        </p:nvSpPr>
        <p:spPr>
          <a:xfrm>
            <a:off x="3" y="6609198"/>
            <a:ext cx="2143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COMMERCIAL-IN-CONFIDENCE</a:t>
            </a:r>
            <a:endParaRPr lang="en-US" sz="900" dirty="0">
              <a:solidFill>
                <a:srgbClr val="001E6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DE337-8D34-4FBA-A97B-14D8D3C9AFC7}"/>
              </a:ext>
            </a:extLst>
          </p:cNvPr>
          <p:cNvSpPr txBox="1"/>
          <p:nvPr userDrawn="1"/>
        </p:nvSpPr>
        <p:spPr>
          <a:xfrm>
            <a:off x="2177685" y="6606615"/>
            <a:ext cx="4729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1E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en-US" sz="900" dirty="0">
                <a:solidFill>
                  <a:srgbClr val="001E6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[project number] [Client Name]</a:t>
            </a:r>
          </a:p>
        </p:txBody>
      </p:sp>
    </p:spTree>
    <p:extLst>
      <p:ext uri="{BB962C8B-B14F-4D97-AF65-F5344CB8AC3E}">
        <p14:creationId xmlns:p14="http://schemas.microsoft.com/office/powerpoint/2010/main" val="366942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7F57C-0003-474D-8E92-5BF7357C7776}"/>
              </a:ext>
            </a:extLst>
          </p:cNvPr>
          <p:cNvSpPr txBox="1"/>
          <p:nvPr userDrawn="1"/>
        </p:nvSpPr>
        <p:spPr>
          <a:xfrm>
            <a:off x="0" y="6609191"/>
            <a:ext cx="78927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1E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COMMERCIAL-IN-CONFIDENCE   I   # 5494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503D7AD-978F-4902-B019-549C1CB5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3" y="181177"/>
            <a:ext cx="800715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1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83" y="181177"/>
            <a:ext cx="800715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E1462-9ACD-42DA-9650-CC1E3BA28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7836" y="109658"/>
            <a:ext cx="1603219" cy="502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D6470F-247A-463E-8C73-387225CC8064}"/>
              </a:ext>
            </a:extLst>
          </p:cNvPr>
          <p:cNvSpPr txBox="1"/>
          <p:nvPr userDrawn="1"/>
        </p:nvSpPr>
        <p:spPr>
          <a:xfrm>
            <a:off x="8061314" y="6589474"/>
            <a:ext cx="18344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60D5E6-0F42-1D4D-9053-46A0412B6E67}" type="slidenum">
              <a:rPr lang="en-US" sz="900" smtClean="0">
                <a:solidFill>
                  <a:srgbClr val="0014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sz="900" dirty="0">
              <a:solidFill>
                <a:srgbClr val="0014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4F5AB-974A-CAC3-4B86-DC209C4FC363}"/>
              </a:ext>
            </a:extLst>
          </p:cNvPr>
          <p:cNvSpPr txBox="1"/>
          <p:nvPr userDrawn="1"/>
        </p:nvSpPr>
        <p:spPr>
          <a:xfrm rot="20187177">
            <a:off x="213708" y="2905840"/>
            <a:ext cx="4679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aseline="0" dirty="0">
                <a:solidFill>
                  <a:srgbClr val="DCDC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20796051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1A3FF"/>
            </a:gs>
            <a:gs pos="100000">
              <a:srgbClr val="00145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16203-4D95-41F6-9047-A27219A626AF}"/>
              </a:ext>
            </a:extLst>
          </p:cNvPr>
          <p:cNvSpPr txBox="1"/>
          <p:nvPr userDrawn="1"/>
        </p:nvSpPr>
        <p:spPr>
          <a:xfrm>
            <a:off x="8061314" y="6589474"/>
            <a:ext cx="18344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60D5E6-0F42-1D4D-9053-46A0412B6E67}" type="slidenum">
              <a:rPr lang="en-US" sz="900" smtClean="0">
                <a:solidFill>
                  <a:srgbClr val="0014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sz="900" dirty="0">
              <a:solidFill>
                <a:srgbClr val="0014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4" r:id="rId2"/>
    <p:sldLayoutId id="2147483703" r:id="rId3"/>
    <p:sldLayoutId id="2147483713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7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6.svg"/><Relationship Id="rId4" Type="http://schemas.openxmlformats.org/officeDocument/2006/relationships/image" Target="../media/image38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sv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23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11" Type="http://schemas.openxmlformats.org/officeDocument/2006/relationships/image" Target="../media/image46.png"/><Relationship Id="rId5" Type="http://schemas.openxmlformats.org/officeDocument/2006/relationships/image" Target="../media/image25.png"/><Relationship Id="rId10" Type="http://schemas.openxmlformats.org/officeDocument/2006/relationships/image" Target="../media/image45.png"/><Relationship Id="rId4" Type="http://schemas.openxmlformats.org/officeDocument/2006/relationships/image" Target="../media/image24.sv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0.svg"/><Relationship Id="rId12" Type="http://schemas.openxmlformats.org/officeDocument/2006/relationships/chart" Target="../charts/chart2.xml"/><Relationship Id="rId2" Type="http://schemas.openxmlformats.org/officeDocument/2006/relationships/chart" Target="../charts/chart1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5.svg"/><Relationship Id="rId1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image" Target="../media/image26.svg"/><Relationship Id="rId3" Type="http://schemas.openxmlformats.org/officeDocument/2006/relationships/chart" Target="../charts/chart4.xml"/><Relationship Id="rId7" Type="http://schemas.openxmlformats.org/officeDocument/2006/relationships/image" Target="../media/image35.sv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24.svg"/><Relationship Id="rId5" Type="http://schemas.openxmlformats.org/officeDocument/2006/relationships/image" Target="../media/image33.svg"/><Relationship Id="rId10" Type="http://schemas.openxmlformats.org/officeDocument/2006/relationships/image" Target="../media/image23.png"/><Relationship Id="rId4" Type="http://schemas.openxmlformats.org/officeDocument/2006/relationships/image" Target="../media/image32.png"/><Relationship Id="rId9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23355-0F0E-A6F1-0A3E-10BD0E07C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3" t="15737" r="56392" b="20756"/>
          <a:stretch/>
        </p:blipFill>
        <p:spPr>
          <a:xfrm>
            <a:off x="1259186" y="5537796"/>
            <a:ext cx="958913" cy="642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FA8A7-B7B1-424B-2877-E1A8959FA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7" r="78735" b="20756"/>
          <a:stretch/>
        </p:blipFill>
        <p:spPr>
          <a:xfrm>
            <a:off x="144606" y="5584693"/>
            <a:ext cx="880041" cy="609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C27C1F-2859-96CA-A8DE-16EF246F2104}"/>
              </a:ext>
            </a:extLst>
          </p:cNvPr>
          <p:cNvSpPr txBox="1"/>
          <p:nvPr/>
        </p:nvSpPr>
        <p:spPr>
          <a:xfrm>
            <a:off x="144606" y="1543574"/>
            <a:ext cx="60716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Patient-Reported Indicator Health Survey </a:t>
            </a:r>
          </a:p>
          <a:p>
            <a:r>
              <a:rPr lang="en-AU" sz="2400" b="1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AU" sz="2400" b="1" dirty="0" err="1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PaRIS</a:t>
            </a:r>
            <a:r>
              <a:rPr lang="en-AU" sz="2400" b="1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endParaRPr lang="en-AU" sz="2400" dirty="0">
              <a:solidFill>
                <a:srgbClr val="FFFFFF"/>
              </a:solidFill>
              <a:effectLst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DRAFT: Mock-up dashboard for Practice Level Reporting </a:t>
            </a:r>
          </a:p>
          <a:p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FFFFFF"/>
                </a:solidFill>
              </a:rPr>
              <a:t>Please note – this is mock-up is an example only. It is intended to demonstrate the type of results that can be included and explored in the practice-level dashboard – it is not the final dashboard. Dummy data is used.</a:t>
            </a:r>
            <a:endParaRPr lang="en-AU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7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D5BCD-BA7F-78FA-E492-7632B9455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478"/>
          <a:stretch/>
        </p:blipFill>
        <p:spPr>
          <a:xfrm>
            <a:off x="64538" y="70970"/>
            <a:ext cx="9758471" cy="283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4FC2DD-5B68-5359-E6AF-63915BBDC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7" t="25237" b="33558"/>
          <a:stretch/>
        </p:blipFill>
        <p:spPr>
          <a:xfrm>
            <a:off x="8403373" y="508004"/>
            <a:ext cx="1358021" cy="568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EF5481-572B-6993-601C-F1F6026B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3" t="15737" r="56392" b="20756"/>
          <a:stretch/>
        </p:blipFill>
        <p:spPr>
          <a:xfrm>
            <a:off x="1259186" y="470846"/>
            <a:ext cx="958913" cy="642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4F4401-2F3F-251A-18FA-2523B03AE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7" r="78735" b="20756"/>
          <a:stretch/>
        </p:blipFill>
        <p:spPr>
          <a:xfrm>
            <a:off x="144606" y="517743"/>
            <a:ext cx="880041" cy="609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43CD65-3C9B-E163-3FA5-3A2F026C7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493" y="4427955"/>
            <a:ext cx="2347163" cy="11339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AC3C2A-6EF6-F5B3-B002-0821834FD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254" y="4522604"/>
            <a:ext cx="1357197" cy="996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62CE24-59AD-F6F6-10A1-460ADE78A9E3}"/>
              </a:ext>
            </a:extLst>
          </p:cNvPr>
          <p:cNvSpPr txBox="1"/>
          <p:nvPr/>
        </p:nvSpPr>
        <p:spPr>
          <a:xfrm>
            <a:off x="2430582" y="2548470"/>
            <a:ext cx="3191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accent2"/>
                </a:solidFill>
              </a:rPr>
              <a:t>PROMIS Mental health scores </a:t>
            </a:r>
            <a:r>
              <a:rPr lang="en-AU" sz="1050" dirty="0">
                <a:solidFill>
                  <a:schemeClr val="accent2"/>
                </a:solidFill>
              </a:rPr>
              <a:t>(% positive scores)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73450D-FC9E-F751-9749-4E25CB021BB4}"/>
              </a:ext>
            </a:extLst>
          </p:cNvPr>
          <p:cNvSpPr txBox="1"/>
          <p:nvPr/>
        </p:nvSpPr>
        <p:spPr>
          <a:xfrm>
            <a:off x="2923047" y="4836393"/>
            <a:ext cx="64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56%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FE7F7-0640-1A15-DE64-56D0A619FF1B}"/>
              </a:ext>
            </a:extLst>
          </p:cNvPr>
          <p:cNvSpPr txBox="1"/>
          <p:nvPr/>
        </p:nvSpPr>
        <p:spPr>
          <a:xfrm>
            <a:off x="4227257" y="4836393"/>
            <a:ext cx="64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40%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5C2BB5-5219-5C1E-F9C3-44132DF13BED}"/>
              </a:ext>
            </a:extLst>
          </p:cNvPr>
          <p:cNvSpPr txBox="1"/>
          <p:nvPr/>
        </p:nvSpPr>
        <p:spPr>
          <a:xfrm>
            <a:off x="2667061" y="5507165"/>
            <a:ext cx="1069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Your practice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EDAC02-A718-B3F7-B783-56289DA21D11}"/>
              </a:ext>
            </a:extLst>
          </p:cNvPr>
          <p:cNvSpPr txBox="1"/>
          <p:nvPr/>
        </p:nvSpPr>
        <p:spPr>
          <a:xfrm>
            <a:off x="3773632" y="5507165"/>
            <a:ext cx="1532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Comparison practices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D9333-D83F-8417-DC7E-FE767B8BF666}"/>
              </a:ext>
            </a:extLst>
          </p:cNvPr>
          <p:cNvSpPr txBox="1"/>
          <p:nvPr/>
        </p:nvSpPr>
        <p:spPr>
          <a:xfrm>
            <a:off x="2430582" y="4191867"/>
            <a:ext cx="3191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accent2"/>
                </a:solidFill>
              </a:rPr>
              <a:t>PROMIS Physical health scores </a:t>
            </a:r>
            <a:r>
              <a:rPr lang="en-AU" sz="1050" dirty="0">
                <a:solidFill>
                  <a:schemeClr val="accent2"/>
                </a:solidFill>
              </a:rPr>
              <a:t>(% positive scores)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598FFC-AFCF-D049-C90D-76F93EDC0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049" y="2908037"/>
            <a:ext cx="1554271" cy="9325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1E16A7-BEE2-2939-4B17-04B422A75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226" y="2908037"/>
            <a:ext cx="1554272" cy="9325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4E86C1-30B6-2B40-27CB-F0CFCC3055B7}"/>
              </a:ext>
            </a:extLst>
          </p:cNvPr>
          <p:cNvSpPr txBox="1"/>
          <p:nvPr/>
        </p:nvSpPr>
        <p:spPr>
          <a:xfrm>
            <a:off x="2755405" y="3835829"/>
            <a:ext cx="1069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Your practice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9A78C6-C0F7-D649-4332-C3D8406AFA11}"/>
              </a:ext>
            </a:extLst>
          </p:cNvPr>
          <p:cNvSpPr txBox="1"/>
          <p:nvPr/>
        </p:nvSpPr>
        <p:spPr>
          <a:xfrm>
            <a:off x="3861428" y="3835829"/>
            <a:ext cx="1532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Comparison practices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AAF99E-9405-55D9-FB97-7F857CFC4106}"/>
              </a:ext>
            </a:extLst>
          </p:cNvPr>
          <p:cNvSpPr txBox="1"/>
          <p:nvPr/>
        </p:nvSpPr>
        <p:spPr>
          <a:xfrm>
            <a:off x="2984793" y="3189652"/>
            <a:ext cx="64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85%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C3C31A-597B-7D1E-7C8E-2AB71D56BF02}"/>
              </a:ext>
            </a:extLst>
          </p:cNvPr>
          <p:cNvSpPr txBox="1"/>
          <p:nvPr/>
        </p:nvSpPr>
        <p:spPr>
          <a:xfrm>
            <a:off x="4254167" y="3189652"/>
            <a:ext cx="64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91%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880DF2-E9DF-BF62-0EC8-1F4A852C4B79}"/>
              </a:ext>
            </a:extLst>
          </p:cNvPr>
          <p:cNvSpPr txBox="1"/>
          <p:nvPr/>
        </p:nvSpPr>
        <p:spPr>
          <a:xfrm>
            <a:off x="2430581" y="2124660"/>
            <a:ext cx="331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Patient outcomes </a:t>
            </a:r>
            <a:r>
              <a:rPr lang="en-AU" dirty="0"/>
              <a:t>– comparison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F0C9FE-CE07-B8E9-2585-D65064CA82CA}"/>
              </a:ext>
            </a:extLst>
          </p:cNvPr>
          <p:cNvSpPr/>
          <p:nvPr/>
        </p:nvSpPr>
        <p:spPr>
          <a:xfrm>
            <a:off x="7206552" y="2074295"/>
            <a:ext cx="1285592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Compare with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634323-719F-667A-8F95-4B1FE36F6651}"/>
              </a:ext>
            </a:extLst>
          </p:cNvPr>
          <p:cNvSpPr/>
          <p:nvPr/>
        </p:nvSpPr>
        <p:spPr>
          <a:xfrm>
            <a:off x="8584436" y="2074295"/>
            <a:ext cx="1177389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Filter by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A93AC19-9EFC-AFDE-6496-B8C97AE0B0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2716" y="2115914"/>
            <a:ext cx="151793" cy="1517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F6032A1-A88F-2646-29FA-F52F7DF2EA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58982" y="2074295"/>
            <a:ext cx="235031" cy="23503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EEC5234-498E-6369-6D75-77368C792E67}"/>
              </a:ext>
            </a:extLst>
          </p:cNvPr>
          <p:cNvSpPr txBox="1"/>
          <p:nvPr/>
        </p:nvSpPr>
        <p:spPr>
          <a:xfrm>
            <a:off x="7967457" y="2312524"/>
            <a:ext cx="193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See underlying calculations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7253A8-C63A-11BF-1335-AC0A37A8BA95}"/>
              </a:ext>
            </a:extLst>
          </p:cNvPr>
          <p:cNvSpPr/>
          <p:nvPr/>
        </p:nvSpPr>
        <p:spPr>
          <a:xfrm>
            <a:off x="2124320" y="1372803"/>
            <a:ext cx="7781679" cy="406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2BEA365-8666-98B9-2E77-33AD6F4216A9}"/>
              </a:ext>
            </a:extLst>
          </p:cNvPr>
          <p:cNvSpPr/>
          <p:nvPr/>
        </p:nvSpPr>
        <p:spPr>
          <a:xfrm>
            <a:off x="2114772" y="1192744"/>
            <a:ext cx="7791228" cy="158513"/>
          </a:xfrm>
          <a:prstGeom prst="rect">
            <a:avLst/>
          </a:prstGeom>
          <a:gradFill>
            <a:gsLst>
              <a:gs pos="47000">
                <a:srgbClr val="1736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46" name="Table 18">
            <a:extLst>
              <a:ext uri="{FF2B5EF4-FFF2-40B4-BE49-F238E27FC236}">
                <a16:creationId xmlns:a16="http://schemas.microsoft.com/office/drawing/2014/main" id="{FFE2613F-8480-6744-25E7-8DF534736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06119"/>
              </p:ext>
            </p:extLst>
          </p:nvPr>
        </p:nvGraphicFramePr>
        <p:xfrm>
          <a:off x="50814" y="1872013"/>
          <a:ext cx="2023378" cy="124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378">
                  <a:extLst>
                    <a:ext uri="{9D8B030D-6E8A-4147-A177-3AD203B41FA5}">
                      <a16:colId xmlns:a16="http://schemas.microsoft.com/office/drawing/2014/main" val="2466668883"/>
                    </a:ext>
                  </a:extLst>
                </a:gridCol>
              </a:tblGrid>
              <a:tr h="20034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Home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0472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1: Update your contact details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2: Share the survey with your patients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3: Complete the practice survey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37657"/>
                  </a:ext>
                </a:extLst>
              </a:tr>
              <a:tr h="31482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Monitor your patient survey response rate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View practice level report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3804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Log off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42435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87B99F34-B8B1-B9C1-A720-07CACB848C8B}"/>
              </a:ext>
            </a:extLst>
          </p:cNvPr>
          <p:cNvSpPr/>
          <p:nvPr/>
        </p:nvSpPr>
        <p:spPr>
          <a:xfrm>
            <a:off x="92949" y="2721257"/>
            <a:ext cx="1900288" cy="126749"/>
          </a:xfrm>
          <a:prstGeom prst="rect">
            <a:avLst/>
          </a:prstGeom>
          <a:solidFill>
            <a:srgbClr val="2B7AC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59AC2E-14B6-8B23-F9C4-F8BCB05D4AA3}"/>
              </a:ext>
            </a:extLst>
          </p:cNvPr>
          <p:cNvSpPr/>
          <p:nvPr/>
        </p:nvSpPr>
        <p:spPr>
          <a:xfrm>
            <a:off x="2512530" y="1433373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Demographics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4320736-D288-ECB4-6397-7396D80D8193}"/>
              </a:ext>
            </a:extLst>
          </p:cNvPr>
          <p:cNvSpPr/>
          <p:nvPr/>
        </p:nvSpPr>
        <p:spPr>
          <a:xfrm>
            <a:off x="6258798" y="1433478"/>
            <a:ext cx="1358022" cy="2834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Outcomes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D450A3E-8EA3-4129-B2C5-E602580BE890}"/>
              </a:ext>
            </a:extLst>
          </p:cNvPr>
          <p:cNvSpPr/>
          <p:nvPr/>
        </p:nvSpPr>
        <p:spPr>
          <a:xfrm>
            <a:off x="4385664" y="1433478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Experiences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08CC01-91C1-778E-976B-073F4BB30610}"/>
              </a:ext>
            </a:extLst>
          </p:cNvPr>
          <p:cNvSpPr/>
          <p:nvPr/>
        </p:nvSpPr>
        <p:spPr>
          <a:xfrm>
            <a:off x="8131932" y="1430601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Other measures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681E98-A8C2-051E-D234-CFD7329FDB25}"/>
              </a:ext>
            </a:extLst>
          </p:cNvPr>
          <p:cNvSpPr txBox="1"/>
          <p:nvPr/>
        </p:nvSpPr>
        <p:spPr>
          <a:xfrm>
            <a:off x="2335324" y="5997038"/>
            <a:ext cx="686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AU" sz="800" i="1" dirty="0"/>
              <a:t>* Patients completed the Patient-Reported Outcomes Measurement Information System (PROMIS) questionnaire, which measures physical, mental and social well-being from the patient perspective. Positive scores are close to the average for the US general population or higher.</a:t>
            </a:r>
          </a:p>
        </p:txBody>
      </p:sp>
    </p:spTree>
    <p:extLst>
      <p:ext uri="{BB962C8B-B14F-4D97-AF65-F5344CB8AC3E}">
        <p14:creationId xmlns:p14="http://schemas.microsoft.com/office/powerpoint/2010/main" val="86304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69A96AD0-FF99-CDA7-DA88-810B1001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581" y="2664616"/>
            <a:ext cx="5367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sz="1200" b="1" dirty="0">
                <a:solidFill>
                  <a:schemeClr val="accent2"/>
                </a:solidFill>
              </a:rPr>
              <a:t>WHO-5 wellbeing scale* – assessing subjective psychological well-being </a:t>
            </a:r>
          </a:p>
        </p:txBody>
      </p:sp>
      <p:pic>
        <p:nvPicPr>
          <p:cNvPr id="2052" name="Picture 11">
            <a:extLst>
              <a:ext uri="{FF2B5EF4-FFF2-40B4-BE49-F238E27FC236}">
                <a16:creationId xmlns:a16="http://schemas.microsoft.com/office/drawing/2014/main" id="{18F9C6AD-007F-D87C-CABC-546F991C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3" y="3181594"/>
            <a:ext cx="58007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635A1F-CC82-7A4F-1EAD-C4B2BAAF4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478"/>
          <a:stretch/>
        </p:blipFill>
        <p:spPr>
          <a:xfrm>
            <a:off x="64538" y="70970"/>
            <a:ext cx="9758471" cy="2834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698057-3A78-06F9-32A8-9375A2197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57" t="25237" b="33558"/>
          <a:stretch/>
        </p:blipFill>
        <p:spPr>
          <a:xfrm>
            <a:off x="8403373" y="508004"/>
            <a:ext cx="1358021" cy="5682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0ADEFD-7938-EE35-3C0A-445E918E1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23" t="15737" r="56392" b="20756"/>
          <a:stretch/>
        </p:blipFill>
        <p:spPr>
          <a:xfrm>
            <a:off x="1259186" y="470846"/>
            <a:ext cx="958913" cy="6425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D0EF62-EBC9-2EA5-F5B6-97827A729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7" r="78735" b="20756"/>
          <a:stretch/>
        </p:blipFill>
        <p:spPr>
          <a:xfrm>
            <a:off x="144606" y="517743"/>
            <a:ext cx="880041" cy="60971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C0884E3-3F9D-7587-7CE8-BE0FDC44145B}"/>
              </a:ext>
            </a:extLst>
          </p:cNvPr>
          <p:cNvSpPr txBox="1"/>
          <p:nvPr/>
        </p:nvSpPr>
        <p:spPr>
          <a:xfrm>
            <a:off x="2449394" y="5625062"/>
            <a:ext cx="4951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* Patients completed the World Health Organisation – Five Well-Being Index (WHO-5) a self-reported measure of subjective wellbeing.</a:t>
            </a:r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D9126C-91D9-CB59-DA1A-427A7EFE566B}"/>
              </a:ext>
            </a:extLst>
          </p:cNvPr>
          <p:cNvSpPr/>
          <p:nvPr/>
        </p:nvSpPr>
        <p:spPr>
          <a:xfrm>
            <a:off x="7206552" y="2074295"/>
            <a:ext cx="1285592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Compare with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E814CB-E809-E32F-6F64-D64032D28608}"/>
              </a:ext>
            </a:extLst>
          </p:cNvPr>
          <p:cNvSpPr/>
          <p:nvPr/>
        </p:nvSpPr>
        <p:spPr>
          <a:xfrm>
            <a:off x="8584436" y="2074295"/>
            <a:ext cx="1177389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Filter by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A004D9-12B5-C8EA-4435-00E2B5614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2716" y="2115914"/>
            <a:ext cx="151793" cy="151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6B68940-8BD8-7DCB-3F83-3EB7DF0C2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8982" y="2074295"/>
            <a:ext cx="235031" cy="2350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E3CC70-DD10-603B-CB5B-9356D90DE657}"/>
              </a:ext>
            </a:extLst>
          </p:cNvPr>
          <p:cNvSpPr txBox="1"/>
          <p:nvPr/>
        </p:nvSpPr>
        <p:spPr>
          <a:xfrm>
            <a:off x="7967457" y="2312524"/>
            <a:ext cx="193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See underlying calculations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9CBCE5-F39B-E508-7405-31C370588699}"/>
              </a:ext>
            </a:extLst>
          </p:cNvPr>
          <p:cNvSpPr/>
          <p:nvPr/>
        </p:nvSpPr>
        <p:spPr>
          <a:xfrm>
            <a:off x="2124320" y="1372803"/>
            <a:ext cx="7781679" cy="406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EAAB8E-E025-6D3B-7B46-EE90DCB0821E}"/>
              </a:ext>
            </a:extLst>
          </p:cNvPr>
          <p:cNvSpPr/>
          <p:nvPr/>
        </p:nvSpPr>
        <p:spPr>
          <a:xfrm>
            <a:off x="2114772" y="1192744"/>
            <a:ext cx="7791228" cy="158513"/>
          </a:xfrm>
          <a:prstGeom prst="rect">
            <a:avLst/>
          </a:prstGeom>
          <a:gradFill>
            <a:gsLst>
              <a:gs pos="47000">
                <a:srgbClr val="1736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9F5518-C8FC-C78D-0AD1-402C3B77D584}"/>
              </a:ext>
            </a:extLst>
          </p:cNvPr>
          <p:cNvSpPr/>
          <p:nvPr/>
        </p:nvSpPr>
        <p:spPr>
          <a:xfrm>
            <a:off x="2512530" y="1433373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Demographics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27C255-7086-CFE2-6B43-8FF58BAACF79}"/>
              </a:ext>
            </a:extLst>
          </p:cNvPr>
          <p:cNvSpPr/>
          <p:nvPr/>
        </p:nvSpPr>
        <p:spPr>
          <a:xfrm>
            <a:off x="6307625" y="1433478"/>
            <a:ext cx="1358022" cy="2834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Outcomes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2A9BFF-4EBC-2A72-3BD8-F50AD5B40BDF}"/>
              </a:ext>
            </a:extLst>
          </p:cNvPr>
          <p:cNvSpPr/>
          <p:nvPr/>
        </p:nvSpPr>
        <p:spPr>
          <a:xfrm>
            <a:off x="4372886" y="1433478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Experiences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2BD250-2E10-C0C1-E961-18CFE18C936C}"/>
              </a:ext>
            </a:extLst>
          </p:cNvPr>
          <p:cNvSpPr/>
          <p:nvPr/>
        </p:nvSpPr>
        <p:spPr>
          <a:xfrm>
            <a:off x="8131932" y="1430601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Other measures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20" name="Table 18">
            <a:extLst>
              <a:ext uri="{FF2B5EF4-FFF2-40B4-BE49-F238E27FC236}">
                <a16:creationId xmlns:a16="http://schemas.microsoft.com/office/drawing/2014/main" id="{4ED941A1-B97F-1042-59E3-55BC9717D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06119"/>
              </p:ext>
            </p:extLst>
          </p:nvPr>
        </p:nvGraphicFramePr>
        <p:xfrm>
          <a:off x="50814" y="1872013"/>
          <a:ext cx="2023378" cy="124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378">
                  <a:extLst>
                    <a:ext uri="{9D8B030D-6E8A-4147-A177-3AD203B41FA5}">
                      <a16:colId xmlns:a16="http://schemas.microsoft.com/office/drawing/2014/main" val="2466668883"/>
                    </a:ext>
                  </a:extLst>
                </a:gridCol>
              </a:tblGrid>
              <a:tr h="20034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Home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0472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1: Update your contact details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2: Share the survey with your patients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3: Complete the practice survey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37657"/>
                  </a:ext>
                </a:extLst>
              </a:tr>
              <a:tr h="31482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Monitor your patient survey response rate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View practice level report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3804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Log off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42435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DFF848F9-E582-4EE9-620E-965E8AAB14CB}"/>
              </a:ext>
            </a:extLst>
          </p:cNvPr>
          <p:cNvSpPr/>
          <p:nvPr/>
        </p:nvSpPr>
        <p:spPr>
          <a:xfrm>
            <a:off x="92949" y="2721257"/>
            <a:ext cx="1900288" cy="126749"/>
          </a:xfrm>
          <a:prstGeom prst="rect">
            <a:avLst/>
          </a:prstGeom>
          <a:solidFill>
            <a:srgbClr val="2B7AC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347A31-3F00-9668-1D6C-1A9D93D1EC66}"/>
              </a:ext>
            </a:extLst>
          </p:cNvPr>
          <p:cNvSpPr txBox="1"/>
          <p:nvPr/>
        </p:nvSpPr>
        <p:spPr>
          <a:xfrm>
            <a:off x="2430581" y="2124660"/>
            <a:ext cx="331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Patient outcomes </a:t>
            </a:r>
            <a:r>
              <a:rPr lang="en-AU" dirty="0"/>
              <a:t>– your practice</a:t>
            </a:r>
          </a:p>
        </p:txBody>
      </p:sp>
    </p:spTree>
    <p:extLst>
      <p:ext uri="{BB962C8B-B14F-4D97-AF65-F5344CB8AC3E}">
        <p14:creationId xmlns:p14="http://schemas.microsoft.com/office/powerpoint/2010/main" val="103182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5635A1F-CC82-7A4F-1EAD-C4B2BAAF4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478"/>
          <a:stretch/>
        </p:blipFill>
        <p:spPr>
          <a:xfrm>
            <a:off x="64538" y="70970"/>
            <a:ext cx="9758471" cy="2834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698057-3A78-06F9-32A8-9375A2197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7" t="25237" b="33558"/>
          <a:stretch/>
        </p:blipFill>
        <p:spPr>
          <a:xfrm>
            <a:off x="8403373" y="508004"/>
            <a:ext cx="1358021" cy="5682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0ADEFD-7938-EE35-3C0A-445E918E1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3" t="15737" r="56392" b="20756"/>
          <a:stretch/>
        </p:blipFill>
        <p:spPr>
          <a:xfrm>
            <a:off x="1259186" y="470846"/>
            <a:ext cx="958913" cy="6425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D0EF62-EBC9-2EA5-F5B6-97827A729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7" r="78735" b="20756"/>
          <a:stretch/>
        </p:blipFill>
        <p:spPr>
          <a:xfrm>
            <a:off x="144606" y="517743"/>
            <a:ext cx="880041" cy="60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40F8F-BD8F-86C4-D955-779F05388AD2}"/>
              </a:ext>
            </a:extLst>
          </p:cNvPr>
          <p:cNvSpPr txBox="1"/>
          <p:nvPr/>
        </p:nvSpPr>
        <p:spPr>
          <a:xfrm>
            <a:off x="2406379" y="2494874"/>
            <a:ext cx="5074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en-AU" dirty="0"/>
              <a:t>Patient health rating for WHO-5 Wellbeing Scale by patient characteristics</a:t>
            </a:r>
          </a:p>
        </p:txBody>
      </p:sp>
      <p:graphicFrame>
        <p:nvGraphicFramePr>
          <p:cNvPr id="4" name="Table 45">
            <a:extLst>
              <a:ext uri="{FF2B5EF4-FFF2-40B4-BE49-F238E27FC236}">
                <a16:creationId xmlns:a16="http://schemas.microsoft.com/office/drawing/2014/main" id="{8A79005A-EB54-A7B1-6915-588814501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646819"/>
              </p:ext>
            </p:extLst>
          </p:nvPr>
        </p:nvGraphicFramePr>
        <p:xfrm>
          <a:off x="2470031" y="2900403"/>
          <a:ext cx="5157756" cy="299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54">
                  <a:extLst>
                    <a:ext uri="{9D8B030D-6E8A-4147-A177-3AD203B41FA5}">
                      <a16:colId xmlns:a16="http://schemas.microsoft.com/office/drawing/2014/main" val="2714994421"/>
                    </a:ext>
                  </a:extLst>
                </a:gridCol>
                <a:gridCol w="1050398">
                  <a:extLst>
                    <a:ext uri="{9D8B030D-6E8A-4147-A177-3AD203B41FA5}">
                      <a16:colId xmlns:a16="http://schemas.microsoft.com/office/drawing/2014/main" val="924831384"/>
                    </a:ext>
                  </a:extLst>
                </a:gridCol>
                <a:gridCol w="859626">
                  <a:extLst>
                    <a:ext uri="{9D8B030D-6E8A-4147-A177-3AD203B41FA5}">
                      <a16:colId xmlns:a16="http://schemas.microsoft.com/office/drawing/2014/main" val="2434308231"/>
                    </a:ext>
                  </a:extLst>
                </a:gridCol>
                <a:gridCol w="859626">
                  <a:extLst>
                    <a:ext uri="{9D8B030D-6E8A-4147-A177-3AD203B41FA5}">
                      <a16:colId xmlns:a16="http://schemas.microsoft.com/office/drawing/2014/main" val="3130332883"/>
                    </a:ext>
                  </a:extLst>
                </a:gridCol>
                <a:gridCol w="859626">
                  <a:extLst>
                    <a:ext uri="{9D8B030D-6E8A-4147-A177-3AD203B41FA5}">
                      <a16:colId xmlns:a16="http://schemas.microsoft.com/office/drawing/2014/main" val="4268664893"/>
                    </a:ext>
                  </a:extLst>
                </a:gridCol>
                <a:gridCol w="859626">
                  <a:extLst>
                    <a:ext uri="{9D8B030D-6E8A-4147-A177-3AD203B41FA5}">
                      <a16:colId xmlns:a16="http://schemas.microsoft.com/office/drawing/2014/main" val="33879534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en-AU" sz="11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Poor</a:t>
                      </a:r>
                      <a:endParaRPr lang="en-A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Fair</a:t>
                      </a:r>
                      <a:endParaRPr lang="en-A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Good</a:t>
                      </a:r>
                      <a:endParaRPr lang="en-A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Excellent</a:t>
                      </a:r>
                      <a:endParaRPr lang="en-A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872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1" dirty="0"/>
                        <a:t>Overall</a:t>
                      </a:r>
                      <a:endParaRPr lang="en-AU" sz="11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4858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100" b="1" dirty="0"/>
                        <a:t>Age</a:t>
                      </a:r>
                      <a:endParaRPr lang="en-AU" sz="11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/>
                        <a:t>45-64 years</a:t>
                      </a:r>
                      <a:endParaRPr lang="en-AU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29%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49%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5685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1"/>
                        <a:t>65-74 years</a:t>
                      </a:r>
                      <a:endParaRPr lang="en-AU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35%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31%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974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1" dirty="0"/>
                        <a:t>75+ years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43%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7219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100" b="1" dirty="0"/>
                        <a:t>Gender</a:t>
                      </a:r>
                      <a:endParaRPr lang="en-AU" sz="11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/>
                        <a:t>Male</a:t>
                      </a:r>
                      <a:endParaRPr lang="en-AU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37%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019391"/>
                  </a:ext>
                </a:extLst>
              </a:tr>
              <a:tr h="386197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1" dirty="0"/>
                        <a:t>Female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22%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22%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822955"/>
                  </a:ext>
                </a:extLst>
              </a:tr>
              <a:tr h="386197">
                <a:tc gridSpan="6">
                  <a:txBody>
                    <a:bodyPr/>
                    <a:lstStyle/>
                    <a:p>
                      <a:r>
                        <a:rPr kumimoji="0" lang="en-US" sz="7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1E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 Patients completed the World Health Organisation – Five Well-Being Index (WHO-5) a self-reported measure of subjective wellbeing.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95223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70B728E-F131-C6CE-C5F7-73A3DC955FC2}"/>
              </a:ext>
            </a:extLst>
          </p:cNvPr>
          <p:cNvSpPr/>
          <p:nvPr/>
        </p:nvSpPr>
        <p:spPr>
          <a:xfrm>
            <a:off x="7206552" y="2074295"/>
            <a:ext cx="1285592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Compare with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49776E-CCA7-B86C-05FC-238A161AD4D9}"/>
              </a:ext>
            </a:extLst>
          </p:cNvPr>
          <p:cNvSpPr/>
          <p:nvPr/>
        </p:nvSpPr>
        <p:spPr>
          <a:xfrm>
            <a:off x="8584436" y="2074295"/>
            <a:ext cx="1177389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Filter by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0C9455E-D3B1-E851-4A23-A211D42FF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16" y="2115914"/>
            <a:ext cx="151793" cy="1517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D4048D5-A847-8604-FCE1-6BD203B40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8982" y="2074295"/>
            <a:ext cx="235031" cy="2350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FE7B52-7476-8D2C-BD22-7BDE2690A8FC}"/>
              </a:ext>
            </a:extLst>
          </p:cNvPr>
          <p:cNvSpPr txBox="1"/>
          <p:nvPr/>
        </p:nvSpPr>
        <p:spPr>
          <a:xfrm>
            <a:off x="7967457" y="2312524"/>
            <a:ext cx="193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See underlying calculations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7CE1A-0158-FA56-0B1A-43DDC5D48CCE}"/>
              </a:ext>
            </a:extLst>
          </p:cNvPr>
          <p:cNvSpPr/>
          <p:nvPr/>
        </p:nvSpPr>
        <p:spPr>
          <a:xfrm>
            <a:off x="2124320" y="1372803"/>
            <a:ext cx="7781679" cy="406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945421-B2CC-3EDA-D714-87BFB3396491}"/>
              </a:ext>
            </a:extLst>
          </p:cNvPr>
          <p:cNvSpPr/>
          <p:nvPr/>
        </p:nvSpPr>
        <p:spPr>
          <a:xfrm>
            <a:off x="2114772" y="1192744"/>
            <a:ext cx="7791228" cy="158513"/>
          </a:xfrm>
          <a:prstGeom prst="rect">
            <a:avLst/>
          </a:prstGeom>
          <a:gradFill>
            <a:gsLst>
              <a:gs pos="47000">
                <a:srgbClr val="1736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ABCE2D-7739-FA6A-5557-3FB11A2E4AED}"/>
              </a:ext>
            </a:extLst>
          </p:cNvPr>
          <p:cNvSpPr/>
          <p:nvPr/>
        </p:nvSpPr>
        <p:spPr>
          <a:xfrm>
            <a:off x="2512530" y="1433373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Demographics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851FAE-D1E3-677C-6668-F4E420CE0473}"/>
              </a:ext>
            </a:extLst>
          </p:cNvPr>
          <p:cNvSpPr/>
          <p:nvPr/>
        </p:nvSpPr>
        <p:spPr>
          <a:xfrm>
            <a:off x="6307625" y="1433478"/>
            <a:ext cx="1358022" cy="2834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Outcomes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0826DE-5473-9D61-9C33-15F1B9E3A1B1}"/>
              </a:ext>
            </a:extLst>
          </p:cNvPr>
          <p:cNvSpPr/>
          <p:nvPr/>
        </p:nvSpPr>
        <p:spPr>
          <a:xfrm>
            <a:off x="4372886" y="1433478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Experiences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177802-E7EA-0DD2-E588-CA9AA91AAB62}"/>
              </a:ext>
            </a:extLst>
          </p:cNvPr>
          <p:cNvSpPr/>
          <p:nvPr/>
        </p:nvSpPr>
        <p:spPr>
          <a:xfrm>
            <a:off x="8131932" y="1430601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Other measures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5" name="Table 18">
            <a:extLst>
              <a:ext uri="{FF2B5EF4-FFF2-40B4-BE49-F238E27FC236}">
                <a16:creationId xmlns:a16="http://schemas.microsoft.com/office/drawing/2014/main" id="{4C0C6D33-435B-F41E-5B55-E4292FC28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06119"/>
              </p:ext>
            </p:extLst>
          </p:nvPr>
        </p:nvGraphicFramePr>
        <p:xfrm>
          <a:off x="50814" y="1872013"/>
          <a:ext cx="2023378" cy="124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378">
                  <a:extLst>
                    <a:ext uri="{9D8B030D-6E8A-4147-A177-3AD203B41FA5}">
                      <a16:colId xmlns:a16="http://schemas.microsoft.com/office/drawing/2014/main" val="2466668883"/>
                    </a:ext>
                  </a:extLst>
                </a:gridCol>
              </a:tblGrid>
              <a:tr h="20034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Home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0472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1: Update your contact details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2: Share the survey with your patients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3: Complete the practice survey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37657"/>
                  </a:ext>
                </a:extLst>
              </a:tr>
              <a:tr h="31482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Monitor your patient survey response rate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View practice level report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3804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Log off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42435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6FDCBCDD-7193-9C97-705C-C30BE91044F4}"/>
              </a:ext>
            </a:extLst>
          </p:cNvPr>
          <p:cNvSpPr/>
          <p:nvPr/>
        </p:nvSpPr>
        <p:spPr>
          <a:xfrm>
            <a:off x="92949" y="2721257"/>
            <a:ext cx="1900288" cy="126749"/>
          </a:xfrm>
          <a:prstGeom prst="rect">
            <a:avLst/>
          </a:prstGeom>
          <a:solidFill>
            <a:srgbClr val="2B7AC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73EA10-43D9-A238-0B39-C096BC7DC9CE}"/>
              </a:ext>
            </a:extLst>
          </p:cNvPr>
          <p:cNvSpPr txBox="1"/>
          <p:nvPr/>
        </p:nvSpPr>
        <p:spPr>
          <a:xfrm>
            <a:off x="2430581" y="2124660"/>
            <a:ext cx="331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Patient outcomes </a:t>
            </a:r>
            <a:r>
              <a:rPr lang="en-AU" dirty="0"/>
              <a:t>– your practice</a:t>
            </a:r>
          </a:p>
        </p:txBody>
      </p:sp>
    </p:spTree>
    <p:extLst>
      <p:ext uri="{BB962C8B-B14F-4D97-AF65-F5344CB8AC3E}">
        <p14:creationId xmlns:p14="http://schemas.microsoft.com/office/powerpoint/2010/main" val="151670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817823-F014-C375-8F80-E24A7BBD5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478"/>
          <a:stretch/>
        </p:blipFill>
        <p:spPr>
          <a:xfrm>
            <a:off x="64538" y="70970"/>
            <a:ext cx="9758471" cy="2834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457311-E049-9252-0B20-3E6312901866}"/>
              </a:ext>
            </a:extLst>
          </p:cNvPr>
          <p:cNvSpPr txBox="1"/>
          <p:nvPr/>
        </p:nvSpPr>
        <p:spPr>
          <a:xfrm>
            <a:off x="2373766" y="2069639"/>
            <a:ext cx="453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Patient information seeking </a:t>
            </a:r>
            <a:r>
              <a:rPr lang="en-AU" dirty="0"/>
              <a:t>– your practice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717D57-3FE3-B8FB-77B6-F4483BECD0B1}"/>
              </a:ext>
            </a:extLst>
          </p:cNvPr>
          <p:cNvSpPr/>
          <p:nvPr/>
        </p:nvSpPr>
        <p:spPr>
          <a:xfrm>
            <a:off x="7206552" y="2074295"/>
            <a:ext cx="1285592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Compare with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1F4E06-D02F-AC1D-0FEF-B33B5ADFED5E}"/>
              </a:ext>
            </a:extLst>
          </p:cNvPr>
          <p:cNvSpPr/>
          <p:nvPr/>
        </p:nvSpPr>
        <p:spPr>
          <a:xfrm>
            <a:off x="8584436" y="2074295"/>
            <a:ext cx="1177389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Filter by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3038D2-40BD-64FB-0112-0C7670EB6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7" t="25237" b="33558"/>
          <a:stretch/>
        </p:blipFill>
        <p:spPr>
          <a:xfrm>
            <a:off x="8403373" y="508004"/>
            <a:ext cx="1358021" cy="5682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6C7928-7396-121C-80EE-CCC65ABB0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3" t="15737" r="56392" b="20756"/>
          <a:stretch/>
        </p:blipFill>
        <p:spPr>
          <a:xfrm>
            <a:off x="1259186" y="470846"/>
            <a:ext cx="958913" cy="6425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4A2B77-3EFD-1AD8-D4D7-1DE2CBB32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7" r="78735" b="20756"/>
          <a:stretch/>
        </p:blipFill>
        <p:spPr>
          <a:xfrm>
            <a:off x="144606" y="517743"/>
            <a:ext cx="880041" cy="60971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6ECDB52-7940-8B64-59A1-D2DF2E8FD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16" y="2115914"/>
            <a:ext cx="151793" cy="15179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939B07E-184F-D1DE-4D5C-98CE1C487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8982" y="2074295"/>
            <a:ext cx="235031" cy="2350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45FCBC-ACAB-A957-57E5-79A8D9D00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9529" y="2783070"/>
            <a:ext cx="5158467" cy="30950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9B5D24F-2988-5340-54CA-87028711D3E1}"/>
              </a:ext>
            </a:extLst>
          </p:cNvPr>
          <p:cNvSpPr txBox="1"/>
          <p:nvPr/>
        </p:nvSpPr>
        <p:spPr>
          <a:xfrm>
            <a:off x="2357332" y="6011145"/>
            <a:ext cx="442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AU" dirty="0"/>
              <a:t>*Based on the Porter-</a:t>
            </a:r>
            <a:r>
              <a:rPr lang="en-AU" dirty="0" err="1"/>
              <a:t>Novelli</a:t>
            </a:r>
            <a:r>
              <a:rPr lang="en-AU" dirty="0"/>
              <a:t> 10-item scale for defining the Health Information-Seeking Cluster Groups.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F8CCB8-79E4-EA89-3C2B-6F176391202B}"/>
              </a:ext>
            </a:extLst>
          </p:cNvPr>
          <p:cNvSpPr txBox="1"/>
          <p:nvPr/>
        </p:nvSpPr>
        <p:spPr>
          <a:xfrm>
            <a:off x="2373767" y="2506990"/>
            <a:ext cx="3775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accent2"/>
                </a:solidFill>
              </a:rPr>
              <a:t>Information seeking about health issues/ concerns*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A08F0C-1B7C-317D-32C9-BB14631237FA}"/>
              </a:ext>
            </a:extLst>
          </p:cNvPr>
          <p:cNvSpPr txBox="1"/>
          <p:nvPr/>
        </p:nvSpPr>
        <p:spPr>
          <a:xfrm>
            <a:off x="2853835" y="2951736"/>
            <a:ext cx="17148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Actively partners with their GP in addressing personal health issues and concerns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957A96-0D73-1A82-BEB6-BCF55DE711A3}"/>
              </a:ext>
            </a:extLst>
          </p:cNvPr>
          <p:cNvSpPr txBox="1"/>
          <p:nvPr/>
        </p:nvSpPr>
        <p:spPr>
          <a:xfrm>
            <a:off x="2840619" y="4149142"/>
            <a:ext cx="19651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Seeks out information and potential connections to facilitate new information regarding a specific issue</a:t>
            </a:r>
            <a:endParaRPr lang="en-AU" sz="9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F1C62A-0670-39B6-34A2-C6C9605E957B}"/>
              </a:ext>
            </a:extLst>
          </p:cNvPr>
          <p:cNvSpPr txBox="1"/>
          <p:nvPr/>
        </p:nvSpPr>
        <p:spPr>
          <a:xfrm>
            <a:off x="2853835" y="4812396"/>
            <a:ext cx="178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Reliant on chance encounters with information in their environment</a:t>
            </a:r>
            <a:endParaRPr lang="en-AU" sz="9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9A3741-0074-E2AF-A175-73C4B6F73D20}"/>
              </a:ext>
            </a:extLst>
          </p:cNvPr>
          <p:cNvSpPr txBox="1"/>
          <p:nvPr/>
        </p:nvSpPr>
        <p:spPr>
          <a:xfrm>
            <a:off x="2853835" y="3613161"/>
            <a:ext cx="16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Less likely to seek health information from any source </a:t>
            </a:r>
            <a:endParaRPr lang="en-AU" sz="9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35EBAD2-C3C9-E9B0-8B48-88866256A9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6250" y="2918417"/>
            <a:ext cx="439200" cy="43920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6263903A-26A8-F377-D11D-07DD9282591B}"/>
              </a:ext>
            </a:extLst>
          </p:cNvPr>
          <p:cNvGrpSpPr/>
          <p:nvPr/>
        </p:nvGrpSpPr>
        <p:grpSpPr>
          <a:xfrm>
            <a:off x="2411082" y="4799062"/>
            <a:ext cx="429537" cy="396000"/>
            <a:chOff x="82015" y="1617050"/>
            <a:chExt cx="429537" cy="3960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B70EE46-2E04-8F66-B456-3C602450A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015" y="1617050"/>
              <a:ext cx="396000" cy="39600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AFFAC54-2A85-BBA8-AD7F-F7ADB686A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2560" y="1654153"/>
              <a:ext cx="138992" cy="138992"/>
            </a:xfrm>
            <a:prstGeom prst="rect">
              <a:avLst/>
            </a:prstGeom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8DBDF7D2-7CB0-64DF-EAF8-D5C3D5231B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7850" y="3586979"/>
            <a:ext cx="396000" cy="396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7F14F46-D914-0915-7600-5A42E4CADB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7850" y="4198193"/>
            <a:ext cx="396000" cy="396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1089069-39DD-E92C-34D7-0B88AB474B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6000" y="4297418"/>
            <a:ext cx="108000" cy="10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83B78-D1A1-F885-0C95-1BD1B691F505}"/>
              </a:ext>
            </a:extLst>
          </p:cNvPr>
          <p:cNvSpPr txBox="1"/>
          <p:nvPr/>
        </p:nvSpPr>
        <p:spPr>
          <a:xfrm>
            <a:off x="7967457" y="2312524"/>
            <a:ext cx="193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See underlying calculations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88302-E92D-1BE7-B776-83D93399F107}"/>
              </a:ext>
            </a:extLst>
          </p:cNvPr>
          <p:cNvSpPr/>
          <p:nvPr/>
        </p:nvSpPr>
        <p:spPr>
          <a:xfrm>
            <a:off x="2124320" y="1372803"/>
            <a:ext cx="7781679" cy="406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8" name="Table 18">
            <a:extLst>
              <a:ext uri="{FF2B5EF4-FFF2-40B4-BE49-F238E27FC236}">
                <a16:creationId xmlns:a16="http://schemas.microsoft.com/office/drawing/2014/main" id="{2F66667F-04E4-9E21-FE1C-060A684ED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7397"/>
              </p:ext>
            </p:extLst>
          </p:nvPr>
        </p:nvGraphicFramePr>
        <p:xfrm>
          <a:off x="50814" y="1872013"/>
          <a:ext cx="2023378" cy="124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378">
                  <a:extLst>
                    <a:ext uri="{9D8B030D-6E8A-4147-A177-3AD203B41FA5}">
                      <a16:colId xmlns:a16="http://schemas.microsoft.com/office/drawing/2014/main" val="2466668883"/>
                    </a:ext>
                  </a:extLst>
                </a:gridCol>
              </a:tblGrid>
              <a:tr h="20034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Home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0472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1: Update your contact details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2: Share the survey with your patients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3: Complete the practice survey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37657"/>
                  </a:ext>
                </a:extLst>
              </a:tr>
              <a:tr h="31482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Monitor your patient survey response rate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View practice level report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3804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Log off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4243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BDDFDFE-AA91-B6A6-C7B6-58B26AA9FDEB}"/>
              </a:ext>
            </a:extLst>
          </p:cNvPr>
          <p:cNvSpPr/>
          <p:nvPr/>
        </p:nvSpPr>
        <p:spPr>
          <a:xfrm>
            <a:off x="2114772" y="1192744"/>
            <a:ext cx="7791228" cy="158513"/>
          </a:xfrm>
          <a:prstGeom prst="rect">
            <a:avLst/>
          </a:prstGeom>
          <a:gradFill>
            <a:gsLst>
              <a:gs pos="47000">
                <a:srgbClr val="1736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22A693-D179-184C-0BED-84A3DCDCBD9E}"/>
              </a:ext>
            </a:extLst>
          </p:cNvPr>
          <p:cNvSpPr/>
          <p:nvPr/>
        </p:nvSpPr>
        <p:spPr>
          <a:xfrm>
            <a:off x="2512530" y="1433373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Demographics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67221-E499-571B-C35B-FF26BD67300F}"/>
              </a:ext>
            </a:extLst>
          </p:cNvPr>
          <p:cNvSpPr/>
          <p:nvPr/>
        </p:nvSpPr>
        <p:spPr>
          <a:xfrm>
            <a:off x="6307625" y="1433478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Outcomes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7CA7E-E3FC-C89F-79BB-6E76F5A9843F}"/>
              </a:ext>
            </a:extLst>
          </p:cNvPr>
          <p:cNvSpPr/>
          <p:nvPr/>
        </p:nvSpPr>
        <p:spPr>
          <a:xfrm>
            <a:off x="4372886" y="1433478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Experiences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80B2B8-288D-C163-DB38-8099BCFBF77A}"/>
              </a:ext>
            </a:extLst>
          </p:cNvPr>
          <p:cNvSpPr/>
          <p:nvPr/>
        </p:nvSpPr>
        <p:spPr>
          <a:xfrm>
            <a:off x="8131932" y="1430601"/>
            <a:ext cx="1358022" cy="2834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Other measures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38F354-33F5-ED06-0283-5BB4FBDFB7A9}"/>
              </a:ext>
            </a:extLst>
          </p:cNvPr>
          <p:cNvSpPr/>
          <p:nvPr/>
        </p:nvSpPr>
        <p:spPr>
          <a:xfrm>
            <a:off x="92949" y="2721257"/>
            <a:ext cx="1900288" cy="126749"/>
          </a:xfrm>
          <a:prstGeom prst="rect">
            <a:avLst/>
          </a:prstGeom>
          <a:solidFill>
            <a:srgbClr val="2B7AC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739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AF79-A3CD-9459-0190-83A60492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Filters and comparisons</a:t>
            </a:r>
          </a:p>
        </p:txBody>
      </p:sp>
      <p:pic>
        <p:nvPicPr>
          <p:cNvPr id="3" name="Picture 2" descr="healthcare technology Icon 5522605">
            <a:extLst>
              <a:ext uri="{FF2B5EF4-FFF2-40B4-BE49-F238E27FC236}">
                <a16:creationId xmlns:a16="http://schemas.microsoft.com/office/drawing/2014/main" id="{203BE5D3-1A4F-9E56-FC01-1F0FBF73B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71" y="1840303"/>
            <a:ext cx="1092322" cy="10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elbourne Icon 2324115">
            <a:extLst>
              <a:ext uri="{FF2B5EF4-FFF2-40B4-BE49-F238E27FC236}">
                <a16:creationId xmlns:a16="http://schemas.microsoft.com/office/drawing/2014/main" id="{7E8C279E-B7B6-2BE7-8115-70B9BCA1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28" y="1847549"/>
            <a:ext cx="1092322" cy="10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uncipality Icon 5979841">
            <a:extLst>
              <a:ext uri="{FF2B5EF4-FFF2-40B4-BE49-F238E27FC236}">
                <a16:creationId xmlns:a16="http://schemas.microsoft.com/office/drawing/2014/main" id="{8A85FF0C-7DDC-2A8D-1D14-535D81A30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25" y="1847549"/>
            <a:ext cx="1092322" cy="10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eam building Icon 209648">
            <a:extLst>
              <a:ext uri="{FF2B5EF4-FFF2-40B4-BE49-F238E27FC236}">
                <a16:creationId xmlns:a16="http://schemas.microsoft.com/office/drawing/2014/main" id="{61FF4C49-ED10-5E1D-E99E-B7625F72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68" y="1862059"/>
            <a:ext cx="1092322" cy="10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illing Icon 1106739">
            <a:extLst>
              <a:ext uri="{FF2B5EF4-FFF2-40B4-BE49-F238E27FC236}">
                <a16:creationId xmlns:a16="http://schemas.microsoft.com/office/drawing/2014/main" id="{AAEC9134-2837-7933-87A9-4C710E9E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98" y="1878837"/>
            <a:ext cx="1092323" cy="10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22">
            <a:extLst>
              <a:ext uri="{FF2B5EF4-FFF2-40B4-BE49-F238E27FC236}">
                <a16:creationId xmlns:a16="http://schemas.microsoft.com/office/drawing/2014/main" id="{4E280C7C-31A1-9DEB-A523-495D814AD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12879"/>
              </p:ext>
            </p:extLst>
          </p:nvPr>
        </p:nvGraphicFramePr>
        <p:xfrm>
          <a:off x="1572105" y="2765419"/>
          <a:ext cx="660400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360136902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54470692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33948378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40067616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49706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A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Primary Health Network</a:t>
                      </a:r>
                      <a:endParaRPr lang="en-A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Local Government Area</a:t>
                      </a:r>
                      <a:endParaRPr lang="en-A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Practice Size</a:t>
                      </a:r>
                      <a:endParaRPr lang="en-A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Billing approach</a:t>
                      </a:r>
                      <a:endParaRPr lang="en-A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695683"/>
                  </a:ext>
                </a:extLst>
              </a:tr>
            </a:tbl>
          </a:graphicData>
        </a:graphic>
      </p:graphicFrame>
      <p:graphicFrame>
        <p:nvGraphicFramePr>
          <p:cNvPr id="9" name="Table 22">
            <a:extLst>
              <a:ext uri="{FF2B5EF4-FFF2-40B4-BE49-F238E27FC236}">
                <a16:creationId xmlns:a16="http://schemas.microsoft.com/office/drawing/2014/main" id="{D3FBF700-E2EB-1FB4-3E03-A4D6B934C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71390"/>
              </p:ext>
            </p:extLst>
          </p:nvPr>
        </p:nvGraphicFramePr>
        <p:xfrm>
          <a:off x="1572105" y="4898833"/>
          <a:ext cx="6604000" cy="57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360136902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54470692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33948378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40067616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49706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A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Gender</a:t>
                      </a:r>
                      <a:endParaRPr lang="en-A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Culturally and Linguistically Diverse</a:t>
                      </a:r>
                      <a:endParaRPr lang="en-A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First Nations</a:t>
                      </a:r>
                      <a:endParaRPr lang="en-A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Chronic health conditions</a:t>
                      </a:r>
                      <a:endParaRPr lang="en-A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695683"/>
                  </a:ext>
                </a:extLst>
              </a:tr>
            </a:tbl>
          </a:graphicData>
        </a:graphic>
      </p:graphicFrame>
      <p:pic>
        <p:nvPicPr>
          <p:cNvPr id="10" name="Picture 6" descr="age Icon 2941875">
            <a:extLst>
              <a:ext uri="{FF2B5EF4-FFF2-40B4-BE49-F238E27FC236}">
                <a16:creationId xmlns:a16="http://schemas.microsoft.com/office/drawing/2014/main" id="{B8A9D6D2-1491-D9F5-BAD8-DBF75AFC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30" y="4143634"/>
            <a:ext cx="861964" cy="8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gender Icon 831815">
            <a:extLst>
              <a:ext uri="{FF2B5EF4-FFF2-40B4-BE49-F238E27FC236}">
                <a16:creationId xmlns:a16="http://schemas.microsoft.com/office/drawing/2014/main" id="{6DC7F897-CD0A-4805-0C73-13C96D07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42" y="4143635"/>
            <a:ext cx="861964" cy="8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Language Icon 5148425">
            <a:extLst>
              <a:ext uri="{FF2B5EF4-FFF2-40B4-BE49-F238E27FC236}">
                <a16:creationId xmlns:a16="http://schemas.microsoft.com/office/drawing/2014/main" id="{6A62D233-74EF-53C5-348C-983C4FC7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50" y="4081001"/>
            <a:ext cx="861963" cy="8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84F86B5-73BC-CA35-C8E9-240C87EF0E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48662" y="4248840"/>
            <a:ext cx="574749" cy="574749"/>
          </a:xfrm>
          <a:prstGeom prst="rect">
            <a:avLst/>
          </a:prstGeom>
        </p:spPr>
      </p:pic>
      <p:pic>
        <p:nvPicPr>
          <p:cNvPr id="14" name="Picture 12" descr="heart condition Icon 2496065">
            <a:extLst>
              <a:ext uri="{FF2B5EF4-FFF2-40B4-BE49-F238E27FC236}">
                <a16:creationId xmlns:a16="http://schemas.microsoft.com/office/drawing/2014/main" id="{1CE0F144-FB86-C34F-63B5-E69BEED07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44" y="4081001"/>
            <a:ext cx="989296" cy="9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97049F9-5F6E-F0BB-1520-AF044B97EBA5}"/>
              </a:ext>
            </a:extLst>
          </p:cNvPr>
          <p:cNvSpPr/>
          <p:nvPr/>
        </p:nvSpPr>
        <p:spPr>
          <a:xfrm>
            <a:off x="743235" y="1156705"/>
            <a:ext cx="816864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Compare</a:t>
            </a:r>
            <a:r>
              <a:rPr lang="en-AU" sz="1600" dirty="0">
                <a:solidFill>
                  <a:schemeClr val="tx1"/>
                </a:solidFill>
              </a:rPr>
              <a:t> individual practice results to other practices in the same/ similar categories, including based on: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FA84A2-B1E8-00BE-F30A-B2B3219E663C}"/>
              </a:ext>
            </a:extLst>
          </p:cNvPr>
          <p:cNvSpPr/>
          <p:nvPr/>
        </p:nvSpPr>
        <p:spPr>
          <a:xfrm>
            <a:off x="743235" y="3540846"/>
            <a:ext cx="816864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Filter </a:t>
            </a:r>
            <a:r>
              <a:rPr lang="en-AU" sz="1600" dirty="0">
                <a:solidFill>
                  <a:schemeClr val="tx1"/>
                </a:solidFill>
              </a:rPr>
              <a:t>individual practice results to explore specific patient characteristics, for example: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472DE1-C284-F5AE-D770-D695EBCB3BE9}"/>
              </a:ext>
            </a:extLst>
          </p:cNvPr>
          <p:cNvSpPr/>
          <p:nvPr/>
        </p:nvSpPr>
        <p:spPr>
          <a:xfrm>
            <a:off x="3346267" y="6561407"/>
            <a:ext cx="62244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1" u="none" strike="noStrike" kern="0" cap="none" spc="0" normalizeH="0" baseline="0" noProof="0" dirty="0">
                <a:ln>
                  <a:noFill/>
                </a:ln>
                <a:solidFill>
                  <a:srgbClr val="7A8C8E">
                    <a:lumMod val="75000"/>
                  </a:srgbClr>
                </a:solidFill>
                <a:effectLst/>
                <a:uLnTx/>
                <a:uFillTx/>
              </a:rPr>
              <a:t>* Note: if there are insufficient responses </a:t>
            </a:r>
            <a:r>
              <a:rPr lang="en-AU" sz="900" i="1" kern="0" dirty="0">
                <a:solidFill>
                  <a:srgbClr val="7A8C8E">
                    <a:lumMod val="75000"/>
                  </a:srgbClr>
                </a:solidFill>
              </a:rPr>
              <a:t>to a question after filters are applied, results will be suppressed to protect patient privacy </a:t>
            </a:r>
            <a:r>
              <a:rPr kumimoji="0" lang="en-AU" sz="900" b="0" i="1" u="none" strike="noStrike" kern="0" cap="none" spc="0" normalizeH="0" baseline="0" noProof="0" dirty="0">
                <a:ln>
                  <a:noFill/>
                </a:ln>
                <a:solidFill>
                  <a:srgbClr val="7A8C8E">
                    <a:lumMod val="75000"/>
                  </a:srgbClr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251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B89854C-33D2-60E2-2843-3419AE6ADEB3}"/>
              </a:ext>
            </a:extLst>
          </p:cNvPr>
          <p:cNvSpPr/>
          <p:nvPr/>
        </p:nvSpPr>
        <p:spPr>
          <a:xfrm>
            <a:off x="2124320" y="1337967"/>
            <a:ext cx="7781679" cy="406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214A9BFF-37EB-01B8-32F3-D5C0E88B1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48242"/>
              </p:ext>
            </p:extLst>
          </p:nvPr>
        </p:nvGraphicFramePr>
        <p:xfrm>
          <a:off x="7174420" y="3067903"/>
          <a:ext cx="1059571" cy="44386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59571">
                  <a:extLst>
                    <a:ext uri="{9D8B030D-6E8A-4147-A177-3AD203B41FA5}">
                      <a16:colId xmlns:a16="http://schemas.microsoft.com/office/drawing/2014/main" val="2820798708"/>
                    </a:ext>
                  </a:extLst>
                </a:gridCol>
              </a:tblGrid>
              <a:tr h="2712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5383B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  <a:p>
                      <a:pPr marL="0" marR="0" lvl="0" indent="0" algn="ctr" defTabSz="91422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First Nations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6253961"/>
                  </a:ext>
                </a:extLst>
              </a:tr>
            </a:tbl>
          </a:graphicData>
        </a:graphic>
      </p:graphicFrame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A0A6807F-80DD-4209-EE88-2FC829FAC6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71509"/>
              </p:ext>
            </p:extLst>
          </p:nvPr>
        </p:nvGraphicFramePr>
        <p:xfrm>
          <a:off x="5502019" y="4226797"/>
          <a:ext cx="2459902" cy="192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54D8C2A7-E54E-58EA-F8E7-A819F17BD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16205"/>
              </p:ext>
            </p:extLst>
          </p:nvPr>
        </p:nvGraphicFramePr>
        <p:xfrm>
          <a:off x="2436977" y="4145443"/>
          <a:ext cx="1101303" cy="2006247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01303">
                  <a:extLst>
                    <a:ext uri="{9D8B030D-6E8A-4147-A177-3AD203B41FA5}">
                      <a16:colId xmlns:a16="http://schemas.microsoft.com/office/drawing/2014/main" val="3443869534"/>
                    </a:ext>
                  </a:extLst>
                </a:gridCol>
              </a:tblGrid>
              <a:tr h="28485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18-24 years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348859"/>
                  </a:ext>
                </a:extLst>
              </a:tr>
              <a:tr h="34427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25-34 years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87331"/>
                  </a:ext>
                </a:extLst>
              </a:tr>
              <a:tr h="34427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35-44 years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6724873"/>
                  </a:ext>
                </a:extLst>
              </a:tr>
              <a:tr h="34427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45-54 years</a:t>
                      </a:r>
                      <a:endParaRPr lang="en-A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059522"/>
                  </a:ext>
                </a:extLst>
              </a:tr>
              <a:tr h="34427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A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5-74 years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0010654"/>
                  </a:ext>
                </a:extLst>
              </a:tr>
              <a:tr h="34427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75+ years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599251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581E2A-40ED-A65F-FA38-DF492CDB3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478"/>
          <a:stretch/>
        </p:blipFill>
        <p:spPr>
          <a:xfrm>
            <a:off x="64538" y="70970"/>
            <a:ext cx="9758471" cy="283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CFF722-A25C-515D-5446-81334D48A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57" t="25237" b="33558"/>
          <a:stretch/>
        </p:blipFill>
        <p:spPr>
          <a:xfrm>
            <a:off x="8403373" y="508004"/>
            <a:ext cx="1358021" cy="568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8917E8-7032-75D4-CE43-A570867DA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23" t="15737" r="56392" b="20756"/>
          <a:stretch/>
        </p:blipFill>
        <p:spPr>
          <a:xfrm>
            <a:off x="1259186" y="470846"/>
            <a:ext cx="958913" cy="642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596879-F5CA-84EF-9CBF-B6D2CCCFE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7" r="78735" b="20756"/>
          <a:stretch/>
        </p:blipFill>
        <p:spPr>
          <a:xfrm>
            <a:off x="144606" y="517743"/>
            <a:ext cx="880041" cy="6097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CE5E85C-233A-3F4D-9AF1-8C2D97963376}"/>
              </a:ext>
            </a:extLst>
          </p:cNvPr>
          <p:cNvSpPr txBox="1"/>
          <p:nvPr/>
        </p:nvSpPr>
        <p:spPr>
          <a:xfrm>
            <a:off x="2124321" y="2080681"/>
            <a:ext cx="2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Your patient demographics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01AC07-A3D8-CA7F-CA03-E81E601920AF}"/>
              </a:ext>
            </a:extLst>
          </p:cNvPr>
          <p:cNvSpPr/>
          <p:nvPr/>
        </p:nvSpPr>
        <p:spPr>
          <a:xfrm>
            <a:off x="2190171" y="2627632"/>
            <a:ext cx="3062730" cy="1255468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90000"/>
              </a:schemeClr>
            </a:solidFill>
            <a:prstDash val="dash"/>
          </a:ln>
          <a:effectLst/>
        </p:spPr>
        <p:txBody>
          <a:bodyPr rtlCol="0" anchor="t"/>
          <a:lstStyle/>
          <a:p>
            <a:pPr defTabSz="914227"/>
            <a:r>
              <a:rPr lang="en-AU" sz="1100" b="1" kern="0" dirty="0">
                <a:solidFill>
                  <a:srgbClr val="000000"/>
                </a:solidFill>
                <a:latin typeface="Trebuchet MS" panose="020B0603020202020204" pitchFamily="34" charset="0"/>
              </a:rPr>
              <a:t>GENDER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D3D2B0-349C-406F-DB87-2E5ACC04A1E9}"/>
              </a:ext>
            </a:extLst>
          </p:cNvPr>
          <p:cNvSpPr txBox="1"/>
          <p:nvPr/>
        </p:nvSpPr>
        <p:spPr>
          <a:xfrm>
            <a:off x="2411838" y="2928960"/>
            <a:ext cx="6431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383B6"/>
                </a:solidFill>
                <a:latin typeface="Century Gothic" panose="020B0502020202020204" pitchFamily="34" charset="0"/>
              </a:rPr>
              <a:t>45%</a:t>
            </a:r>
          </a:p>
          <a:p>
            <a:pPr algn="ctr" defTabSz="914400" fontAlgn="b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Male </a:t>
            </a:r>
            <a:endParaRPr lang="en-A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73777A-5E8C-6718-4DD7-B4FA21134B0B}"/>
              </a:ext>
            </a:extLst>
          </p:cNvPr>
          <p:cNvSpPr txBox="1"/>
          <p:nvPr/>
        </p:nvSpPr>
        <p:spPr>
          <a:xfrm>
            <a:off x="3727482" y="2928960"/>
            <a:ext cx="697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383B6"/>
                </a:solidFill>
                <a:latin typeface="Century Gothic" panose="020B0502020202020204" pitchFamily="34" charset="0"/>
              </a:rPr>
              <a:t>49%</a:t>
            </a:r>
          </a:p>
          <a:p>
            <a:pPr algn="ctr" defTabSz="914400" fontAlgn="b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Female </a:t>
            </a:r>
            <a:endParaRPr lang="en-A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2640D3-7F34-7F13-5F64-FD678E1C573B}"/>
              </a:ext>
            </a:extLst>
          </p:cNvPr>
          <p:cNvSpPr txBox="1"/>
          <p:nvPr/>
        </p:nvSpPr>
        <p:spPr>
          <a:xfrm>
            <a:off x="2284757" y="3602360"/>
            <a:ext cx="2977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"/>
            <a:r>
              <a:rPr lang="en-US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6% non-binary/gender diverse/prefer not to say</a:t>
            </a:r>
            <a:endParaRPr lang="en-AU" sz="105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90E1D39-E60A-8E3D-364E-10658DEF8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1972" y="2911316"/>
            <a:ext cx="567813" cy="567813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2396F40D-F952-76C9-36FE-9803A1103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4370" y="2879466"/>
            <a:ext cx="648000" cy="648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C44E35C-B8F4-F46B-1DB7-51636533E9CE}"/>
              </a:ext>
            </a:extLst>
          </p:cNvPr>
          <p:cNvSpPr/>
          <p:nvPr/>
        </p:nvSpPr>
        <p:spPr>
          <a:xfrm>
            <a:off x="5367353" y="2627633"/>
            <a:ext cx="2775620" cy="1255468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90000"/>
              </a:schemeClr>
            </a:solidFill>
            <a:prstDash val="dash"/>
          </a:ln>
          <a:effectLst/>
        </p:spPr>
        <p:txBody>
          <a:bodyPr rtlCol="0" anchor="t"/>
          <a:lstStyle/>
          <a:p>
            <a:pPr defTabSz="914227"/>
            <a:r>
              <a:rPr lang="en-AU" sz="1100" b="1" kern="0" dirty="0">
                <a:solidFill>
                  <a:srgbClr val="000000"/>
                </a:solidFill>
                <a:latin typeface="Trebuchet MS" panose="020B0603020202020204" pitchFamily="34" charset="0"/>
              </a:rPr>
              <a:t>OTHER DEMOGRAPHICS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1A82D161-9D1A-1040-C402-2666A49D6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71202" y="3147603"/>
            <a:ext cx="335355" cy="33535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8763467C-692F-64A6-8785-975A8DD017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65399" y="3039116"/>
            <a:ext cx="521910" cy="521910"/>
          </a:xfrm>
          <a:prstGeom prst="rect">
            <a:avLst/>
          </a:prstGeom>
        </p:spPr>
      </p:pic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3E99273A-41BD-5904-449E-CAB4BDB6D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71564"/>
              </p:ext>
            </p:extLst>
          </p:nvPr>
        </p:nvGraphicFramePr>
        <p:xfrm>
          <a:off x="5912682" y="2937091"/>
          <a:ext cx="1059571" cy="76390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59571">
                  <a:extLst>
                    <a:ext uri="{9D8B030D-6E8A-4147-A177-3AD203B41FA5}">
                      <a16:colId xmlns:a16="http://schemas.microsoft.com/office/drawing/2014/main" val="1998981457"/>
                    </a:ext>
                  </a:extLst>
                </a:gridCol>
              </a:tblGrid>
              <a:tr h="2712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5383B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</a:t>
                      </a:r>
                      <a:r>
                        <a:rPr lang="en-US" sz="1800" b="1" dirty="0">
                          <a:solidFill>
                            <a:srgbClr val="5383B6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  <a:p>
                      <a:pPr marL="0" marR="0" lvl="0" indent="0" algn="ctr" defTabSz="91422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Culturally and linguistically diverse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6253961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4BFB9E13-1BEE-71F5-EEBA-DDAE0D56059C}"/>
              </a:ext>
            </a:extLst>
          </p:cNvPr>
          <p:cNvSpPr/>
          <p:nvPr/>
        </p:nvSpPr>
        <p:spPr>
          <a:xfrm>
            <a:off x="2190171" y="4011120"/>
            <a:ext cx="3072279" cy="2140570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90000"/>
              </a:schemeClr>
            </a:solidFill>
            <a:prstDash val="dash"/>
          </a:ln>
          <a:effectLst/>
        </p:spPr>
        <p:txBody>
          <a:bodyPr rtlCol="0" anchor="t"/>
          <a:lstStyle/>
          <a:p>
            <a:pPr defTabSz="914227"/>
            <a:r>
              <a:rPr lang="en-AU" sz="1100" b="1" kern="0" dirty="0">
                <a:solidFill>
                  <a:srgbClr val="000000"/>
                </a:solidFill>
                <a:latin typeface="Trebuchet MS" panose="020B0603020202020204" pitchFamily="34" charset="0"/>
              </a:rPr>
              <a:t>AGE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E7710942-E758-7875-8DF4-BCDCB9702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145135"/>
              </p:ext>
            </p:extLst>
          </p:nvPr>
        </p:nvGraphicFramePr>
        <p:xfrm>
          <a:off x="3652732" y="4086708"/>
          <a:ext cx="1905835" cy="206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21EA8E57-7F2D-D8ED-EE76-EDD863DB24FD}"/>
              </a:ext>
            </a:extLst>
          </p:cNvPr>
          <p:cNvSpPr/>
          <p:nvPr/>
        </p:nvSpPr>
        <p:spPr>
          <a:xfrm>
            <a:off x="5394815" y="3996156"/>
            <a:ext cx="2748157" cy="2156219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90000"/>
              </a:schemeClr>
            </a:solidFill>
            <a:prstDash val="dash"/>
          </a:ln>
          <a:effectLst/>
        </p:spPr>
        <p:txBody>
          <a:bodyPr rtlCol="0" anchor="t"/>
          <a:lstStyle/>
          <a:p>
            <a:pPr defTabSz="914227"/>
            <a:r>
              <a:rPr lang="en-AU" sz="1100" b="1" kern="0" dirty="0">
                <a:solidFill>
                  <a:srgbClr val="000000"/>
                </a:solidFill>
                <a:latin typeface="Trebuchet MS" panose="020B0603020202020204" pitchFamily="34" charset="0"/>
              </a:rPr>
              <a:t>HOUSEHOLD INCOME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7E5C69-CAA6-6E4F-A9A7-EAAF6F8979BF}"/>
              </a:ext>
            </a:extLst>
          </p:cNvPr>
          <p:cNvSpPr/>
          <p:nvPr/>
        </p:nvSpPr>
        <p:spPr>
          <a:xfrm>
            <a:off x="2114772" y="1192744"/>
            <a:ext cx="7791228" cy="158513"/>
          </a:xfrm>
          <a:prstGeom prst="rect">
            <a:avLst/>
          </a:prstGeom>
          <a:gradFill>
            <a:gsLst>
              <a:gs pos="47000">
                <a:srgbClr val="1736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558E661-B430-5256-0D22-CF2FFD247561}"/>
              </a:ext>
            </a:extLst>
          </p:cNvPr>
          <p:cNvSpPr/>
          <p:nvPr/>
        </p:nvSpPr>
        <p:spPr>
          <a:xfrm>
            <a:off x="2512530" y="1398537"/>
            <a:ext cx="1358022" cy="2834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Demographics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447E77E-D867-0617-46D1-9D451075CE1A}"/>
              </a:ext>
            </a:extLst>
          </p:cNvPr>
          <p:cNvSpPr/>
          <p:nvPr/>
        </p:nvSpPr>
        <p:spPr>
          <a:xfrm>
            <a:off x="6307625" y="1398642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Outcomes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AAB705B-D163-3154-771F-17816A0045B9}"/>
              </a:ext>
            </a:extLst>
          </p:cNvPr>
          <p:cNvSpPr/>
          <p:nvPr/>
        </p:nvSpPr>
        <p:spPr>
          <a:xfrm>
            <a:off x="4372886" y="1398642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Experiences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640E0E7-C7E2-16C9-B4DC-680AAF886CC6}"/>
              </a:ext>
            </a:extLst>
          </p:cNvPr>
          <p:cNvSpPr/>
          <p:nvPr/>
        </p:nvSpPr>
        <p:spPr>
          <a:xfrm>
            <a:off x="8131932" y="1395765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Other measures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CA802A-511C-8892-9B63-9BF8B59C21E7}"/>
              </a:ext>
            </a:extLst>
          </p:cNvPr>
          <p:cNvSpPr/>
          <p:nvPr/>
        </p:nvSpPr>
        <p:spPr>
          <a:xfrm>
            <a:off x="7206552" y="2074295"/>
            <a:ext cx="1285592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Compare with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95838-A5FE-658E-2DDA-BF69C0CD2480}"/>
              </a:ext>
            </a:extLst>
          </p:cNvPr>
          <p:cNvSpPr/>
          <p:nvPr/>
        </p:nvSpPr>
        <p:spPr>
          <a:xfrm>
            <a:off x="8584436" y="2074295"/>
            <a:ext cx="1177389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Filter by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399FF4F-C88B-EB94-7B17-484920A583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22716" y="2115914"/>
            <a:ext cx="151793" cy="15179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222F91C-48BD-8880-B4D6-12156F208D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58982" y="2074295"/>
            <a:ext cx="235031" cy="235031"/>
          </a:xfrm>
          <a:prstGeom prst="rect">
            <a:avLst/>
          </a:prstGeom>
        </p:spPr>
      </p:pic>
      <p:graphicFrame>
        <p:nvGraphicFramePr>
          <p:cNvPr id="16" name="Table 18">
            <a:extLst>
              <a:ext uri="{FF2B5EF4-FFF2-40B4-BE49-F238E27FC236}">
                <a16:creationId xmlns:a16="http://schemas.microsoft.com/office/drawing/2014/main" id="{10019622-ED76-AE0E-6E1D-64B7E40B7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06119"/>
              </p:ext>
            </p:extLst>
          </p:nvPr>
        </p:nvGraphicFramePr>
        <p:xfrm>
          <a:off x="50814" y="1872013"/>
          <a:ext cx="2023378" cy="124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378">
                  <a:extLst>
                    <a:ext uri="{9D8B030D-6E8A-4147-A177-3AD203B41FA5}">
                      <a16:colId xmlns:a16="http://schemas.microsoft.com/office/drawing/2014/main" val="2466668883"/>
                    </a:ext>
                  </a:extLst>
                </a:gridCol>
              </a:tblGrid>
              <a:tr h="20034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Home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0472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1: Update your contact details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2: Share the survey with your patients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3: Complete the practice survey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37657"/>
                  </a:ext>
                </a:extLst>
              </a:tr>
              <a:tr h="31482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Monitor your patient survey response rate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View practice level report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3804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Log off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42435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F439F675-02FB-F5E7-589E-F61BC81068A9}"/>
              </a:ext>
            </a:extLst>
          </p:cNvPr>
          <p:cNvSpPr/>
          <p:nvPr/>
        </p:nvSpPr>
        <p:spPr>
          <a:xfrm>
            <a:off x="92949" y="2721257"/>
            <a:ext cx="1900288" cy="126749"/>
          </a:xfrm>
          <a:prstGeom prst="rect">
            <a:avLst/>
          </a:prstGeom>
          <a:solidFill>
            <a:srgbClr val="2B7AC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08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817823-F014-C375-8F80-E24A7BBD5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478"/>
          <a:stretch/>
        </p:blipFill>
        <p:spPr>
          <a:xfrm>
            <a:off x="64538" y="70970"/>
            <a:ext cx="9758471" cy="2834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457311-E049-9252-0B20-3E6312901866}"/>
              </a:ext>
            </a:extLst>
          </p:cNvPr>
          <p:cNvSpPr txBox="1"/>
          <p:nvPr/>
        </p:nvSpPr>
        <p:spPr>
          <a:xfrm>
            <a:off x="2203523" y="2522262"/>
            <a:ext cx="395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P</a:t>
            </a:r>
            <a:r>
              <a:rPr lang="en-AU" sz="1200" b="1" dirty="0">
                <a:solidFill>
                  <a:schemeClr val="accent2"/>
                </a:solidFill>
              </a:rPr>
              <a:t>revalence of chronic health conditions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3038D2-40BD-64FB-0112-0C7670EB6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7" t="25237" b="33558"/>
          <a:stretch/>
        </p:blipFill>
        <p:spPr>
          <a:xfrm>
            <a:off x="8403373" y="508004"/>
            <a:ext cx="1358021" cy="5682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6C7928-7396-121C-80EE-CCC65ABB0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3" t="15737" r="56392" b="20756"/>
          <a:stretch/>
        </p:blipFill>
        <p:spPr>
          <a:xfrm>
            <a:off x="1259186" y="470846"/>
            <a:ext cx="958913" cy="6425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4A2B77-3EFD-1AD8-D4D7-1DE2CBB32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7" r="78735" b="20756"/>
          <a:stretch/>
        </p:blipFill>
        <p:spPr>
          <a:xfrm>
            <a:off x="144606" y="517743"/>
            <a:ext cx="880041" cy="609712"/>
          </a:xfrm>
          <a:prstGeom prst="rect">
            <a:avLst/>
          </a:prstGeom>
        </p:spPr>
      </p:pic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70A95CF5-5330-90B3-0298-CC052AA2A3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799913"/>
              </p:ext>
            </p:extLst>
          </p:nvPr>
        </p:nvGraphicFramePr>
        <p:xfrm>
          <a:off x="4484379" y="2881996"/>
          <a:ext cx="5407702" cy="324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16B33E7E-DEF4-81B1-398B-D2AF4C0DB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61751"/>
              </p:ext>
            </p:extLst>
          </p:nvPr>
        </p:nvGraphicFramePr>
        <p:xfrm>
          <a:off x="2378862" y="3016301"/>
          <a:ext cx="223152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642">
                  <a:extLst>
                    <a:ext uri="{9D8B030D-6E8A-4147-A177-3AD203B41FA5}">
                      <a16:colId xmlns:a16="http://schemas.microsoft.com/office/drawing/2014/main" val="681803091"/>
                    </a:ext>
                  </a:extLst>
                </a:gridCol>
                <a:gridCol w="1173884">
                  <a:extLst>
                    <a:ext uri="{9D8B030D-6E8A-4147-A177-3AD203B41FA5}">
                      <a16:colId xmlns:a16="http://schemas.microsoft.com/office/drawing/2014/main" val="4006256199"/>
                    </a:ext>
                  </a:extLst>
                </a:gridCol>
              </a:tblGrid>
              <a:tr h="184666">
                <a:tc rowSpan="2"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Bef>
                          <a:spcPts val="500"/>
                        </a:spcBef>
                        <a:tabLst>
                          <a:tab pos="5526405" algn="l"/>
                        </a:tabLst>
                      </a:pPr>
                      <a:r>
                        <a:rPr lang="en-US" sz="700" b="1" dirty="0">
                          <a:solidFill>
                            <a:srgbClr val="002060"/>
                          </a:solidFill>
                          <a:effectLst/>
                          <a:latin typeface="HelveticaNeueLT Pro 45 Lt"/>
                          <a:ea typeface="Calibri" panose="020F0502020204030204" pitchFamily="34" charset="0"/>
                          <a:cs typeface="OpenSans"/>
                        </a:rPr>
                        <a:t>High blood pressure</a:t>
                      </a:r>
                      <a:endParaRPr lang="en-AU" sz="700" b="1" dirty="0">
                        <a:solidFill>
                          <a:srgbClr val="002060"/>
                        </a:solidFill>
                        <a:effectLst/>
                        <a:latin typeface="HelveticaNeueLT Pro 45 Lt"/>
                        <a:ea typeface="Calibri" panose="020F0502020204030204" pitchFamily="34" charset="0"/>
                        <a:cs typeface="OpenSan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2060"/>
                          </a:solidFill>
                        </a:rPr>
                        <a:t>Your practice</a:t>
                      </a:r>
                      <a:endParaRPr lang="en-AU" sz="7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959997"/>
                  </a:ext>
                </a:extLst>
              </a:tr>
              <a:tr h="184666">
                <a:tc vMerge="1"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Bef>
                          <a:spcPts val="500"/>
                        </a:spcBef>
                        <a:tabLst>
                          <a:tab pos="5526405" algn="l"/>
                        </a:tabLst>
                      </a:pPr>
                      <a:endParaRPr lang="en-AU" sz="900" b="0" dirty="0">
                        <a:solidFill>
                          <a:srgbClr val="002060"/>
                        </a:solidFill>
                        <a:effectLst/>
                        <a:latin typeface="HelveticaNeueLT Pro 45 Lt"/>
                        <a:ea typeface="Calibri" panose="020F0502020204030204" pitchFamily="34" charset="0"/>
                        <a:cs typeface="OpenSan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2060"/>
                          </a:solidFill>
                        </a:rPr>
                        <a:t>Comparison practices</a:t>
                      </a:r>
                      <a:endParaRPr lang="en-AU" sz="7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37440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079EB652-5CAB-3473-896E-48D59621A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60432"/>
              </p:ext>
            </p:extLst>
          </p:nvPr>
        </p:nvGraphicFramePr>
        <p:xfrm>
          <a:off x="2093296" y="3474271"/>
          <a:ext cx="251709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861">
                  <a:extLst>
                    <a:ext uri="{9D8B030D-6E8A-4147-A177-3AD203B41FA5}">
                      <a16:colId xmlns:a16="http://schemas.microsoft.com/office/drawing/2014/main" val="430855265"/>
                    </a:ext>
                  </a:extLst>
                </a:gridCol>
                <a:gridCol w="1025231">
                  <a:extLst>
                    <a:ext uri="{9D8B030D-6E8A-4147-A177-3AD203B41FA5}">
                      <a16:colId xmlns:a16="http://schemas.microsoft.com/office/drawing/2014/main" val="3458056410"/>
                    </a:ext>
                  </a:extLst>
                </a:gridCol>
              </a:tblGrid>
              <a:tr h="130420">
                <a:tc rowSpan="2"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Bef>
                          <a:spcPts val="500"/>
                        </a:spcBef>
                        <a:tabLst>
                          <a:tab pos="5526405" algn="l"/>
                        </a:tabLst>
                      </a:pPr>
                      <a:r>
                        <a:rPr lang="en-US" sz="700" b="1" dirty="0">
                          <a:solidFill>
                            <a:srgbClr val="002060"/>
                          </a:solidFill>
                          <a:effectLst/>
                          <a:latin typeface="HelveticaNeueLT Pro 45 Lt"/>
                          <a:ea typeface="Calibri" panose="020F0502020204030204" pitchFamily="34" charset="0"/>
                          <a:cs typeface="OpenSans"/>
                        </a:rPr>
                        <a:t>Cardiovascular or heart condition</a:t>
                      </a:r>
                      <a:endParaRPr lang="en-AU" sz="700" b="1" dirty="0">
                        <a:solidFill>
                          <a:srgbClr val="002060"/>
                        </a:solidFill>
                        <a:effectLst/>
                        <a:latin typeface="HelveticaNeueLT Pro 45 Lt"/>
                        <a:ea typeface="Calibri" panose="020F0502020204030204" pitchFamily="34" charset="0"/>
                        <a:cs typeface="OpenSan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2060"/>
                          </a:solidFill>
                        </a:rPr>
                        <a:t>Your practice</a:t>
                      </a:r>
                      <a:endParaRPr lang="en-AU" sz="7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861017"/>
                  </a:ext>
                </a:extLst>
              </a:tr>
              <a:tr h="177188">
                <a:tc vMerge="1"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Bef>
                          <a:spcPts val="500"/>
                        </a:spcBef>
                        <a:tabLst>
                          <a:tab pos="5526405" algn="l"/>
                        </a:tabLst>
                      </a:pPr>
                      <a:endParaRPr lang="en-AU" sz="900" b="0" dirty="0">
                        <a:solidFill>
                          <a:srgbClr val="002060"/>
                        </a:solidFill>
                        <a:effectLst/>
                        <a:latin typeface="HelveticaNeueLT Pro 45 Lt"/>
                        <a:ea typeface="Calibri" panose="020F0502020204030204" pitchFamily="34" charset="0"/>
                        <a:cs typeface="OpenSan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2060"/>
                          </a:solidFill>
                        </a:rPr>
                        <a:t>Comparison practices</a:t>
                      </a:r>
                      <a:endParaRPr lang="en-AU" sz="7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02464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A8DF21A4-7D9B-3993-56F9-BEF9A1027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05213"/>
              </p:ext>
            </p:extLst>
          </p:nvPr>
        </p:nvGraphicFramePr>
        <p:xfrm>
          <a:off x="2378862" y="3860644"/>
          <a:ext cx="223152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365">
                  <a:extLst>
                    <a:ext uri="{9D8B030D-6E8A-4147-A177-3AD203B41FA5}">
                      <a16:colId xmlns:a16="http://schemas.microsoft.com/office/drawing/2014/main" val="3327067136"/>
                    </a:ext>
                  </a:extLst>
                </a:gridCol>
                <a:gridCol w="1076161">
                  <a:extLst>
                    <a:ext uri="{9D8B030D-6E8A-4147-A177-3AD203B41FA5}">
                      <a16:colId xmlns:a16="http://schemas.microsoft.com/office/drawing/2014/main" val="2852447932"/>
                    </a:ext>
                  </a:extLst>
                </a:gridCol>
              </a:tblGrid>
              <a:tr h="189934">
                <a:tc rowSpan="2"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Bef>
                          <a:spcPts val="500"/>
                        </a:spcBef>
                        <a:tabLst>
                          <a:tab pos="5526405" algn="l"/>
                        </a:tabLst>
                      </a:pPr>
                      <a:r>
                        <a:rPr lang="en-US" sz="700" b="1" dirty="0">
                          <a:solidFill>
                            <a:srgbClr val="002060"/>
                          </a:solidFill>
                          <a:effectLst/>
                          <a:latin typeface="HelveticaNeueLT Pro 45 Lt"/>
                          <a:ea typeface="Calibri" panose="020F0502020204030204" pitchFamily="34" charset="0"/>
                          <a:cs typeface="OpenSans"/>
                        </a:rPr>
                        <a:t>Diabetes (type 1 or 2)</a:t>
                      </a:r>
                      <a:endParaRPr lang="en-AU" sz="700" b="1" dirty="0">
                        <a:solidFill>
                          <a:srgbClr val="002060"/>
                        </a:solidFill>
                        <a:effectLst/>
                        <a:latin typeface="HelveticaNeueLT Pro 45 Lt"/>
                        <a:ea typeface="Calibri" panose="020F0502020204030204" pitchFamily="34" charset="0"/>
                        <a:cs typeface="OpenSan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2060"/>
                          </a:solidFill>
                        </a:rPr>
                        <a:t>Your practice</a:t>
                      </a:r>
                      <a:endParaRPr lang="en-AU" sz="7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588943"/>
                  </a:ext>
                </a:extLst>
              </a:tr>
              <a:tr h="189934">
                <a:tc vMerge="1"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Bef>
                          <a:spcPts val="500"/>
                        </a:spcBef>
                        <a:tabLst>
                          <a:tab pos="5526405" algn="l"/>
                        </a:tabLst>
                      </a:pPr>
                      <a:endParaRPr lang="en-AU" sz="900" b="0" dirty="0">
                        <a:solidFill>
                          <a:srgbClr val="002060"/>
                        </a:solidFill>
                        <a:effectLst/>
                        <a:latin typeface="HelveticaNeueLT Pro 45 Lt"/>
                        <a:ea typeface="Calibri" panose="020F0502020204030204" pitchFamily="34" charset="0"/>
                        <a:cs typeface="OpenSan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2060"/>
                          </a:solidFill>
                        </a:rPr>
                        <a:t>Comparison practices</a:t>
                      </a:r>
                      <a:endParaRPr lang="en-AU" sz="7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249724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F6A824F-10DD-FCD0-B3D5-47BEDB786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73436"/>
              </p:ext>
            </p:extLst>
          </p:nvPr>
        </p:nvGraphicFramePr>
        <p:xfrm>
          <a:off x="1393371" y="4294315"/>
          <a:ext cx="3217017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722">
                  <a:extLst>
                    <a:ext uri="{9D8B030D-6E8A-4147-A177-3AD203B41FA5}">
                      <a16:colId xmlns:a16="http://schemas.microsoft.com/office/drawing/2014/main" val="2429829510"/>
                    </a:ext>
                  </a:extLst>
                </a:gridCol>
                <a:gridCol w="1077295">
                  <a:extLst>
                    <a:ext uri="{9D8B030D-6E8A-4147-A177-3AD203B41FA5}">
                      <a16:colId xmlns:a16="http://schemas.microsoft.com/office/drawing/2014/main" val="1021965976"/>
                    </a:ext>
                  </a:extLst>
                </a:gridCol>
              </a:tblGrid>
              <a:tr h="174471">
                <a:tc rowSpan="2"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Bef>
                          <a:spcPts val="500"/>
                        </a:spcBef>
                        <a:tabLst>
                          <a:tab pos="5526405" algn="l"/>
                        </a:tabLst>
                      </a:pPr>
                      <a:r>
                        <a:rPr lang="en-US" sz="700" b="1" dirty="0">
                          <a:solidFill>
                            <a:srgbClr val="002060"/>
                          </a:solidFill>
                          <a:effectLst/>
                          <a:latin typeface="HelveticaNeueLT Pro 45 Lt"/>
                          <a:ea typeface="Calibri" panose="020F0502020204030204" pitchFamily="34" charset="0"/>
                          <a:cs typeface="OpenSans"/>
                        </a:rPr>
                        <a:t>Arthritis or ongoing problem with back or joints</a:t>
                      </a:r>
                      <a:endParaRPr lang="en-AU" sz="700" b="1" dirty="0">
                        <a:solidFill>
                          <a:srgbClr val="002060"/>
                        </a:solidFill>
                        <a:effectLst/>
                        <a:latin typeface="HelveticaNeueLT Pro 45 Lt"/>
                        <a:ea typeface="Calibri" panose="020F0502020204030204" pitchFamily="34" charset="0"/>
                        <a:cs typeface="OpenSan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2060"/>
                          </a:solidFill>
                        </a:rPr>
                        <a:t>Your practice</a:t>
                      </a:r>
                      <a:endParaRPr lang="en-AU" sz="7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493087"/>
                  </a:ext>
                </a:extLst>
              </a:tr>
              <a:tr h="174471">
                <a:tc vMerge="1"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Bef>
                          <a:spcPts val="500"/>
                        </a:spcBef>
                        <a:tabLst>
                          <a:tab pos="5526405" algn="l"/>
                        </a:tabLst>
                      </a:pPr>
                      <a:endParaRPr lang="en-AU" sz="900" b="0" dirty="0">
                        <a:solidFill>
                          <a:srgbClr val="002060"/>
                        </a:solidFill>
                        <a:effectLst/>
                        <a:latin typeface="HelveticaNeueLT Pro 45 Lt"/>
                        <a:ea typeface="Calibri" panose="020F0502020204030204" pitchFamily="34" charset="0"/>
                        <a:cs typeface="OpenSan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2060"/>
                          </a:solidFill>
                        </a:rPr>
                        <a:t>Comparison practices</a:t>
                      </a:r>
                      <a:endParaRPr lang="en-AU" sz="7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299185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FE476F84-7B8A-F82D-1095-33DDDD241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61788"/>
              </p:ext>
            </p:extLst>
          </p:nvPr>
        </p:nvGraphicFramePr>
        <p:xfrm>
          <a:off x="1332411" y="4732939"/>
          <a:ext cx="3277977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268">
                  <a:extLst>
                    <a:ext uri="{9D8B030D-6E8A-4147-A177-3AD203B41FA5}">
                      <a16:colId xmlns:a16="http://schemas.microsoft.com/office/drawing/2014/main" val="3269402011"/>
                    </a:ext>
                  </a:extLst>
                </a:gridCol>
                <a:gridCol w="1097709">
                  <a:extLst>
                    <a:ext uri="{9D8B030D-6E8A-4147-A177-3AD203B41FA5}">
                      <a16:colId xmlns:a16="http://schemas.microsoft.com/office/drawing/2014/main" val="4292567433"/>
                    </a:ext>
                  </a:extLst>
                </a:gridCol>
              </a:tblGrid>
              <a:tr h="169425">
                <a:tc rowSpan="2"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Bef>
                          <a:spcPts val="500"/>
                        </a:spcBef>
                        <a:tabLst>
                          <a:tab pos="5526405" algn="l"/>
                        </a:tabLst>
                      </a:pPr>
                      <a:r>
                        <a:rPr lang="en-US" sz="700" b="1" dirty="0">
                          <a:solidFill>
                            <a:srgbClr val="002060"/>
                          </a:solidFill>
                          <a:effectLst/>
                          <a:latin typeface="HelveticaNeueLT Pro 45 Lt"/>
                          <a:ea typeface="Calibri" panose="020F0502020204030204" pitchFamily="34" charset="0"/>
                          <a:cs typeface="OpenSans"/>
                        </a:rPr>
                        <a:t>Breathing condition (e.g., asthma or COPD)</a:t>
                      </a:r>
                      <a:endParaRPr lang="en-AU" sz="700" b="1" dirty="0">
                        <a:solidFill>
                          <a:srgbClr val="002060"/>
                        </a:solidFill>
                        <a:effectLst/>
                        <a:latin typeface="HelveticaNeueLT Pro 45 Lt"/>
                        <a:ea typeface="Calibri" panose="020F0502020204030204" pitchFamily="34" charset="0"/>
                        <a:cs typeface="OpenSan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2060"/>
                          </a:solidFill>
                        </a:rPr>
                        <a:t>Your practice</a:t>
                      </a:r>
                      <a:endParaRPr lang="en-AU" sz="7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185424"/>
                  </a:ext>
                </a:extLst>
              </a:tr>
              <a:tr h="169425">
                <a:tc vMerge="1"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Bef>
                          <a:spcPts val="500"/>
                        </a:spcBef>
                        <a:tabLst>
                          <a:tab pos="5526405" algn="l"/>
                        </a:tabLst>
                      </a:pPr>
                      <a:endParaRPr lang="en-AU" sz="900" b="0" dirty="0">
                        <a:solidFill>
                          <a:srgbClr val="002060"/>
                        </a:solidFill>
                        <a:effectLst/>
                        <a:latin typeface="HelveticaNeueLT Pro 45 Lt"/>
                        <a:ea typeface="Calibri" panose="020F0502020204030204" pitchFamily="34" charset="0"/>
                        <a:cs typeface="OpenSan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2060"/>
                          </a:solidFill>
                        </a:rPr>
                        <a:t>Comparison practices</a:t>
                      </a:r>
                      <a:endParaRPr lang="en-AU" sz="7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84393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7926B94C-34E0-DD60-695E-ACF079760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56941"/>
              </p:ext>
            </p:extLst>
          </p:nvPr>
        </p:nvGraphicFramePr>
        <p:xfrm>
          <a:off x="1484917" y="5137977"/>
          <a:ext cx="312547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832">
                  <a:extLst>
                    <a:ext uri="{9D8B030D-6E8A-4147-A177-3AD203B41FA5}">
                      <a16:colId xmlns:a16="http://schemas.microsoft.com/office/drawing/2014/main" val="1468543203"/>
                    </a:ext>
                  </a:extLst>
                </a:gridCol>
                <a:gridCol w="1046639">
                  <a:extLst>
                    <a:ext uri="{9D8B030D-6E8A-4147-A177-3AD203B41FA5}">
                      <a16:colId xmlns:a16="http://schemas.microsoft.com/office/drawing/2014/main" val="3031598556"/>
                    </a:ext>
                  </a:extLst>
                </a:gridCol>
              </a:tblGrid>
              <a:tr h="182734">
                <a:tc rowSpan="2"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Bef>
                          <a:spcPts val="500"/>
                        </a:spcBef>
                        <a:tabLst>
                          <a:tab pos="5526405" algn="l"/>
                        </a:tabLst>
                      </a:pPr>
                      <a:r>
                        <a:rPr lang="en-US" sz="700" b="1" dirty="0">
                          <a:solidFill>
                            <a:srgbClr val="002060"/>
                          </a:solidFill>
                          <a:effectLst/>
                          <a:latin typeface="HelveticaNeueLT Pro 45 Lt"/>
                          <a:ea typeface="Calibri" panose="020F0502020204030204" pitchFamily="34" charset="0"/>
                          <a:cs typeface="OpenSans"/>
                        </a:rPr>
                        <a:t>Alzheimer’s disease or other cause of dementia</a:t>
                      </a:r>
                      <a:endParaRPr lang="en-AU" sz="700" b="1" dirty="0">
                        <a:solidFill>
                          <a:srgbClr val="002060"/>
                        </a:solidFill>
                        <a:effectLst/>
                        <a:latin typeface="HelveticaNeueLT Pro 45 Lt"/>
                        <a:ea typeface="Calibri" panose="020F0502020204030204" pitchFamily="34" charset="0"/>
                        <a:cs typeface="OpenSan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2060"/>
                          </a:solidFill>
                        </a:rPr>
                        <a:t>Your practice</a:t>
                      </a:r>
                      <a:endParaRPr lang="en-AU" sz="7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365712"/>
                  </a:ext>
                </a:extLst>
              </a:tr>
              <a:tr h="182734">
                <a:tc vMerge="1"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Bef>
                          <a:spcPts val="200"/>
                        </a:spcBef>
                        <a:tabLst>
                          <a:tab pos="5526405" algn="l"/>
                        </a:tabLst>
                      </a:pPr>
                      <a:endParaRPr lang="en-AU" sz="900" b="0" dirty="0">
                        <a:solidFill>
                          <a:srgbClr val="002060"/>
                        </a:solidFill>
                        <a:effectLst/>
                        <a:latin typeface="HelveticaNeueLT Pro 45 Lt"/>
                        <a:ea typeface="Calibri" panose="020F0502020204030204" pitchFamily="34" charset="0"/>
                        <a:cs typeface="OpenSan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2060"/>
                          </a:solidFill>
                        </a:rPr>
                        <a:t>Comparison practices</a:t>
                      </a:r>
                      <a:endParaRPr lang="en-AU" sz="7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457668"/>
                  </a:ext>
                </a:extLst>
              </a:tr>
            </a:tbl>
          </a:graphicData>
        </a:graphic>
      </p:graphicFrame>
      <p:graphicFrame>
        <p:nvGraphicFramePr>
          <p:cNvPr id="32" name="Table 32">
            <a:extLst>
              <a:ext uri="{FF2B5EF4-FFF2-40B4-BE49-F238E27FC236}">
                <a16:creationId xmlns:a16="http://schemas.microsoft.com/office/drawing/2014/main" id="{0C74C218-E3DA-557C-19A0-D1D8A8F48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579589"/>
              </p:ext>
            </p:extLst>
          </p:nvPr>
        </p:nvGraphicFramePr>
        <p:xfrm>
          <a:off x="1484917" y="5547611"/>
          <a:ext cx="312547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832">
                  <a:extLst>
                    <a:ext uri="{9D8B030D-6E8A-4147-A177-3AD203B41FA5}">
                      <a16:colId xmlns:a16="http://schemas.microsoft.com/office/drawing/2014/main" val="2126173028"/>
                    </a:ext>
                  </a:extLst>
                </a:gridCol>
                <a:gridCol w="1046639">
                  <a:extLst>
                    <a:ext uri="{9D8B030D-6E8A-4147-A177-3AD203B41FA5}">
                      <a16:colId xmlns:a16="http://schemas.microsoft.com/office/drawing/2014/main" val="2108916486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Bef>
                          <a:spcPts val="200"/>
                        </a:spcBef>
                        <a:tabLst>
                          <a:tab pos="5526405" algn="l"/>
                        </a:tabLst>
                      </a:pPr>
                      <a:r>
                        <a:rPr lang="en-US" sz="700" b="1" dirty="0">
                          <a:solidFill>
                            <a:srgbClr val="002060"/>
                          </a:solidFill>
                          <a:effectLst/>
                          <a:latin typeface="HelveticaNeueLT Pro 45 Lt"/>
                          <a:ea typeface="Calibri" panose="020F0502020204030204" pitchFamily="34" charset="0"/>
                          <a:cs typeface="OpenSans"/>
                        </a:rPr>
                        <a:t>Depression, anxiety or other mental health condition (e.g., bipolar disorder or schizophrenia) (ongoing)</a:t>
                      </a:r>
                      <a:endParaRPr lang="en-AU" sz="700" b="1" dirty="0">
                        <a:solidFill>
                          <a:srgbClr val="002060"/>
                        </a:solidFill>
                        <a:effectLst/>
                        <a:latin typeface="HelveticaNeueLT Pro 45 Lt"/>
                        <a:ea typeface="Calibri" panose="020F0502020204030204" pitchFamily="34" charset="0"/>
                        <a:cs typeface="OpenSan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2060"/>
                          </a:solidFill>
                        </a:rPr>
                        <a:t>Your practice</a:t>
                      </a:r>
                      <a:endParaRPr lang="en-AU" sz="7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160472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Bef>
                          <a:spcPts val="500"/>
                        </a:spcBef>
                        <a:tabLst>
                          <a:tab pos="5526405" algn="l"/>
                        </a:tabLst>
                      </a:pPr>
                      <a:endParaRPr lang="en-AU" sz="900" b="0" dirty="0">
                        <a:solidFill>
                          <a:srgbClr val="002060"/>
                        </a:solidFill>
                        <a:effectLst/>
                        <a:latin typeface="HelveticaNeueLT Pro 45 Lt"/>
                        <a:ea typeface="Calibri" panose="020F0502020204030204" pitchFamily="34" charset="0"/>
                        <a:cs typeface="OpenSan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rgbClr val="002060"/>
                          </a:solidFill>
                        </a:rPr>
                        <a:t>Comparison practices</a:t>
                      </a:r>
                      <a:endParaRPr lang="en-AU" sz="7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87892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0B4578D-1214-B9EF-1B84-A622D8F824EE}"/>
              </a:ext>
            </a:extLst>
          </p:cNvPr>
          <p:cNvSpPr/>
          <p:nvPr/>
        </p:nvSpPr>
        <p:spPr>
          <a:xfrm>
            <a:off x="7206552" y="2074295"/>
            <a:ext cx="1285592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Compare with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285028-76EF-85DD-42D7-81CE96D01715}"/>
              </a:ext>
            </a:extLst>
          </p:cNvPr>
          <p:cNvSpPr/>
          <p:nvPr/>
        </p:nvSpPr>
        <p:spPr>
          <a:xfrm>
            <a:off x="8584436" y="2074295"/>
            <a:ext cx="1177389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Filter by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EDDB8E6-245E-6F72-F40F-B42180016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2716" y="2115914"/>
            <a:ext cx="151793" cy="151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865588-BAEB-49E2-427C-2CEE14B2F6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8982" y="2074295"/>
            <a:ext cx="235031" cy="2350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4792DB1-65DF-38A7-09BC-C22D9531FDD9}"/>
              </a:ext>
            </a:extLst>
          </p:cNvPr>
          <p:cNvSpPr/>
          <p:nvPr/>
        </p:nvSpPr>
        <p:spPr>
          <a:xfrm>
            <a:off x="2124320" y="1372803"/>
            <a:ext cx="7781679" cy="406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432818-49C9-8AF1-4526-B4D4C94C81CF}"/>
              </a:ext>
            </a:extLst>
          </p:cNvPr>
          <p:cNvSpPr/>
          <p:nvPr/>
        </p:nvSpPr>
        <p:spPr>
          <a:xfrm>
            <a:off x="2114772" y="1192744"/>
            <a:ext cx="7791228" cy="158513"/>
          </a:xfrm>
          <a:prstGeom prst="rect">
            <a:avLst/>
          </a:prstGeom>
          <a:gradFill>
            <a:gsLst>
              <a:gs pos="47000">
                <a:srgbClr val="1736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AEC76D-296E-F68A-76ED-F4992329DB9F}"/>
              </a:ext>
            </a:extLst>
          </p:cNvPr>
          <p:cNvSpPr/>
          <p:nvPr/>
        </p:nvSpPr>
        <p:spPr>
          <a:xfrm>
            <a:off x="2512530" y="1433373"/>
            <a:ext cx="1358022" cy="2834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Demographics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E908C9-1A37-FEC5-B352-361190C14686}"/>
              </a:ext>
            </a:extLst>
          </p:cNvPr>
          <p:cNvSpPr/>
          <p:nvPr/>
        </p:nvSpPr>
        <p:spPr>
          <a:xfrm>
            <a:off x="6307625" y="1433478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Outcomes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C928D4-CD8F-1079-F56A-73D14046444B}"/>
              </a:ext>
            </a:extLst>
          </p:cNvPr>
          <p:cNvSpPr/>
          <p:nvPr/>
        </p:nvSpPr>
        <p:spPr>
          <a:xfrm>
            <a:off x="4372886" y="1433478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Experiences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B287BE-0959-DD7C-7DC4-BE6338644F54}"/>
              </a:ext>
            </a:extLst>
          </p:cNvPr>
          <p:cNvSpPr/>
          <p:nvPr/>
        </p:nvSpPr>
        <p:spPr>
          <a:xfrm>
            <a:off x="8131932" y="1430601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Other measures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0" name="Table 18">
            <a:extLst>
              <a:ext uri="{FF2B5EF4-FFF2-40B4-BE49-F238E27FC236}">
                <a16:creationId xmlns:a16="http://schemas.microsoft.com/office/drawing/2014/main" id="{E8CC2BC1-012E-7768-830F-CC4EF8E8F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06119"/>
              </p:ext>
            </p:extLst>
          </p:nvPr>
        </p:nvGraphicFramePr>
        <p:xfrm>
          <a:off x="50814" y="1872013"/>
          <a:ext cx="2023378" cy="124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378">
                  <a:extLst>
                    <a:ext uri="{9D8B030D-6E8A-4147-A177-3AD203B41FA5}">
                      <a16:colId xmlns:a16="http://schemas.microsoft.com/office/drawing/2014/main" val="2466668883"/>
                    </a:ext>
                  </a:extLst>
                </a:gridCol>
              </a:tblGrid>
              <a:tr h="20034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Home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0472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1: Update your contact details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2: Share the survey with your patients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3: Complete the practice survey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37657"/>
                  </a:ext>
                </a:extLst>
              </a:tr>
              <a:tr h="31482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Monitor your patient survey response rate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View practice level report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3804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Log off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42435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229BE9BF-67FA-7443-2EDD-3A3486E3068A}"/>
              </a:ext>
            </a:extLst>
          </p:cNvPr>
          <p:cNvSpPr/>
          <p:nvPr/>
        </p:nvSpPr>
        <p:spPr>
          <a:xfrm>
            <a:off x="92949" y="2721257"/>
            <a:ext cx="1900288" cy="126749"/>
          </a:xfrm>
          <a:prstGeom prst="rect">
            <a:avLst/>
          </a:prstGeom>
          <a:solidFill>
            <a:srgbClr val="2B7AC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84C4E7-E626-530D-9B61-3159AF6B754F}"/>
              </a:ext>
            </a:extLst>
          </p:cNvPr>
          <p:cNvSpPr txBox="1"/>
          <p:nvPr/>
        </p:nvSpPr>
        <p:spPr>
          <a:xfrm>
            <a:off x="2124320" y="2080681"/>
            <a:ext cx="421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Your patient demographics </a:t>
            </a:r>
            <a:r>
              <a:rPr lang="en-AU" dirty="0"/>
              <a:t>– comparison  </a:t>
            </a:r>
          </a:p>
        </p:txBody>
      </p:sp>
    </p:spTree>
    <p:extLst>
      <p:ext uri="{BB962C8B-B14F-4D97-AF65-F5344CB8AC3E}">
        <p14:creationId xmlns:p14="http://schemas.microsoft.com/office/powerpoint/2010/main" val="260862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9049435-47F3-CAAE-30F5-5274F9505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32" y="4466428"/>
            <a:ext cx="5415416" cy="173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E9534-483C-3D92-1DF2-5EDD4FC61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478"/>
          <a:stretch/>
        </p:blipFill>
        <p:spPr>
          <a:xfrm>
            <a:off x="64538" y="70970"/>
            <a:ext cx="9758471" cy="283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141A9E-F35A-EC86-D8DE-004220D673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57" t="25237" b="33558"/>
          <a:stretch/>
        </p:blipFill>
        <p:spPr>
          <a:xfrm>
            <a:off x="8403373" y="508004"/>
            <a:ext cx="1358021" cy="568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1B4260-493D-CCF3-8FDF-E18FDEA54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23" t="15737" r="56392" b="20756"/>
          <a:stretch/>
        </p:blipFill>
        <p:spPr>
          <a:xfrm>
            <a:off x="1259186" y="470846"/>
            <a:ext cx="958913" cy="642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224F1C-15A3-92F3-B915-4F814C1FB4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7" r="78735" b="20756"/>
          <a:stretch/>
        </p:blipFill>
        <p:spPr>
          <a:xfrm>
            <a:off x="144606" y="517743"/>
            <a:ext cx="880041" cy="6097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BFCE62-80EA-F096-D8C1-37CA64A8F8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88" y="2838673"/>
            <a:ext cx="5929959" cy="138282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032D13C-AE26-79F6-92A4-4C22C74700CC}"/>
              </a:ext>
            </a:extLst>
          </p:cNvPr>
          <p:cNvSpPr txBox="1"/>
          <p:nvPr/>
        </p:nvSpPr>
        <p:spPr>
          <a:xfrm>
            <a:off x="2376552" y="2188814"/>
            <a:ext cx="361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Patient experiences </a:t>
            </a:r>
            <a:r>
              <a:rPr lang="en-AU" dirty="0"/>
              <a:t>– your practice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CF4C0A-E748-ADE0-32D1-7CE7DC8A9A88}"/>
              </a:ext>
            </a:extLst>
          </p:cNvPr>
          <p:cNvSpPr txBox="1"/>
          <p:nvPr/>
        </p:nvSpPr>
        <p:spPr>
          <a:xfrm>
            <a:off x="2376553" y="2784064"/>
            <a:ext cx="5095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accent2"/>
                </a:solidFill>
              </a:rPr>
              <a:t>Overall reported experience of medical care received in the past 12 months</a:t>
            </a:r>
            <a:endParaRPr lang="en-AU" sz="1200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A890B3-60AA-5034-6E78-C3737679C267}"/>
              </a:ext>
            </a:extLst>
          </p:cNvPr>
          <p:cNvSpPr txBox="1"/>
          <p:nvPr/>
        </p:nvSpPr>
        <p:spPr>
          <a:xfrm>
            <a:off x="2376552" y="4469533"/>
            <a:ext cx="6448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Did the healthcare professional spend enough time with you? </a:t>
            </a:r>
            <a:endParaRPr lang="en-AU" sz="1200" dirty="0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3FEC22-F141-D2E8-0AB3-AC5C4FAC1EA0}"/>
              </a:ext>
            </a:extLst>
          </p:cNvPr>
          <p:cNvSpPr/>
          <p:nvPr/>
        </p:nvSpPr>
        <p:spPr>
          <a:xfrm>
            <a:off x="7206552" y="2074295"/>
            <a:ext cx="1285592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Compare with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504AAB-B1A8-80A8-29EF-583DDBCAAC8F}"/>
              </a:ext>
            </a:extLst>
          </p:cNvPr>
          <p:cNvSpPr/>
          <p:nvPr/>
        </p:nvSpPr>
        <p:spPr>
          <a:xfrm>
            <a:off x="8584436" y="2074295"/>
            <a:ext cx="1177389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Filter by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625661C-8264-2074-2A07-DF87DEBD9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2716" y="2115914"/>
            <a:ext cx="151793" cy="15179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339FCA8-F28E-9A88-FB39-20849C76D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8982" y="2074295"/>
            <a:ext cx="235031" cy="23503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3587C73-B31F-2ED8-8761-D1205BA13F9C}"/>
              </a:ext>
            </a:extLst>
          </p:cNvPr>
          <p:cNvSpPr/>
          <p:nvPr/>
        </p:nvSpPr>
        <p:spPr>
          <a:xfrm>
            <a:off x="2124320" y="1398930"/>
            <a:ext cx="7781679" cy="406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90CB0C-1CAB-C94F-0D17-A0C49B0C5003}"/>
              </a:ext>
            </a:extLst>
          </p:cNvPr>
          <p:cNvSpPr/>
          <p:nvPr/>
        </p:nvSpPr>
        <p:spPr>
          <a:xfrm>
            <a:off x="2114772" y="1192744"/>
            <a:ext cx="7791228" cy="158513"/>
          </a:xfrm>
          <a:prstGeom prst="rect">
            <a:avLst/>
          </a:prstGeom>
          <a:gradFill>
            <a:gsLst>
              <a:gs pos="47000">
                <a:srgbClr val="1736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0A2B08-0354-7FE7-D340-4F711863EB4A}"/>
              </a:ext>
            </a:extLst>
          </p:cNvPr>
          <p:cNvSpPr/>
          <p:nvPr/>
        </p:nvSpPr>
        <p:spPr>
          <a:xfrm>
            <a:off x="2512530" y="1459500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Demographics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44B42D-7706-2D71-F0DF-8BE272A3E27F}"/>
              </a:ext>
            </a:extLst>
          </p:cNvPr>
          <p:cNvSpPr/>
          <p:nvPr/>
        </p:nvSpPr>
        <p:spPr>
          <a:xfrm>
            <a:off x="6307625" y="1459605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Outcomes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992543-2929-A4D2-FC63-810AE82ACC64}"/>
              </a:ext>
            </a:extLst>
          </p:cNvPr>
          <p:cNvSpPr/>
          <p:nvPr/>
        </p:nvSpPr>
        <p:spPr>
          <a:xfrm>
            <a:off x="4372886" y="1459605"/>
            <a:ext cx="1358022" cy="2834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Experiences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5B6A77-1495-2951-20A3-32F484F8DF03}"/>
              </a:ext>
            </a:extLst>
          </p:cNvPr>
          <p:cNvSpPr/>
          <p:nvPr/>
        </p:nvSpPr>
        <p:spPr>
          <a:xfrm>
            <a:off x="8131932" y="1456728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Other measures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Table 18">
            <a:extLst>
              <a:ext uri="{FF2B5EF4-FFF2-40B4-BE49-F238E27FC236}">
                <a16:creationId xmlns:a16="http://schemas.microsoft.com/office/drawing/2014/main" id="{2E424ED3-3377-2326-BCF4-ABA88EFB0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31919"/>
              </p:ext>
            </p:extLst>
          </p:nvPr>
        </p:nvGraphicFramePr>
        <p:xfrm>
          <a:off x="50814" y="1872013"/>
          <a:ext cx="2023378" cy="124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378">
                  <a:extLst>
                    <a:ext uri="{9D8B030D-6E8A-4147-A177-3AD203B41FA5}">
                      <a16:colId xmlns:a16="http://schemas.microsoft.com/office/drawing/2014/main" val="2466668883"/>
                    </a:ext>
                  </a:extLst>
                </a:gridCol>
              </a:tblGrid>
              <a:tr h="20034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Home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0472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1: Update your contact details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2: Share the survey with your patients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3: Complete the practice survey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37657"/>
                  </a:ext>
                </a:extLst>
              </a:tr>
              <a:tr h="31482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Monitor your patient survey response rate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View practice level report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3804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Log off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42435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249C0D84-D3CF-F539-4ECF-8CDA2ABC74C0}"/>
              </a:ext>
            </a:extLst>
          </p:cNvPr>
          <p:cNvSpPr/>
          <p:nvPr/>
        </p:nvSpPr>
        <p:spPr>
          <a:xfrm>
            <a:off x="92949" y="2721257"/>
            <a:ext cx="1900288" cy="126749"/>
          </a:xfrm>
          <a:prstGeom prst="rect">
            <a:avLst/>
          </a:prstGeom>
          <a:solidFill>
            <a:srgbClr val="2B7AC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184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817823-F014-C375-8F80-E24A7BBD5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478"/>
          <a:stretch/>
        </p:blipFill>
        <p:spPr>
          <a:xfrm>
            <a:off x="64538" y="70970"/>
            <a:ext cx="9758471" cy="283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3038D2-40BD-64FB-0112-0C7670EB6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7" t="25237" b="33558"/>
          <a:stretch/>
        </p:blipFill>
        <p:spPr>
          <a:xfrm>
            <a:off x="8403373" y="508004"/>
            <a:ext cx="1358021" cy="5682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6C7928-7396-121C-80EE-CCC65ABB0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3" t="15737" r="56392" b="20756"/>
          <a:stretch/>
        </p:blipFill>
        <p:spPr>
          <a:xfrm>
            <a:off x="1259186" y="470846"/>
            <a:ext cx="958913" cy="6425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4A2B77-3EFD-1AD8-D4D7-1DE2CBB32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7" r="78735" b="20756"/>
          <a:stretch/>
        </p:blipFill>
        <p:spPr>
          <a:xfrm>
            <a:off x="144606" y="517743"/>
            <a:ext cx="880041" cy="60971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7CCF227-017B-D98B-FB7A-BC3A9B8361A5}"/>
              </a:ext>
            </a:extLst>
          </p:cNvPr>
          <p:cNvSpPr txBox="1"/>
          <p:nvPr/>
        </p:nvSpPr>
        <p:spPr>
          <a:xfrm>
            <a:off x="2376552" y="2628715"/>
            <a:ext cx="375883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accent2"/>
                </a:solidFill>
              </a:rPr>
              <a:t>Reported quality of most recent consultation (by age) </a:t>
            </a:r>
            <a:br>
              <a:rPr lang="en-AU" sz="1200" b="1" dirty="0">
                <a:solidFill>
                  <a:schemeClr val="accent2"/>
                </a:solidFill>
              </a:rPr>
            </a:br>
            <a:r>
              <a:rPr lang="en-AU" sz="1050" dirty="0">
                <a:solidFill>
                  <a:schemeClr val="accent2"/>
                </a:solidFill>
              </a:rPr>
              <a:t>(% excellent or very good) </a:t>
            </a:r>
            <a:endParaRPr lang="en-AU" sz="1200" dirty="0">
              <a:solidFill>
                <a:schemeClr val="accent2"/>
              </a:solidFill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849916C-457A-06FF-215E-C8038E546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565"/>
          <a:stretch/>
        </p:blipFill>
        <p:spPr>
          <a:xfrm>
            <a:off x="2376552" y="3307611"/>
            <a:ext cx="5199223" cy="23844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5EBD05-A70F-9CF4-7A10-23A5D059EC16}"/>
              </a:ext>
            </a:extLst>
          </p:cNvPr>
          <p:cNvSpPr/>
          <p:nvPr/>
        </p:nvSpPr>
        <p:spPr>
          <a:xfrm>
            <a:off x="7206552" y="2074295"/>
            <a:ext cx="1285592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Compare with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8DA822-99C9-2FBE-E5D0-C2883E9AD5F1}"/>
              </a:ext>
            </a:extLst>
          </p:cNvPr>
          <p:cNvSpPr/>
          <p:nvPr/>
        </p:nvSpPr>
        <p:spPr>
          <a:xfrm>
            <a:off x="8584436" y="2074295"/>
            <a:ext cx="1177389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Filter by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9F865F-CEF0-82DE-9D58-A922F3A37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2716" y="2115914"/>
            <a:ext cx="151793" cy="1517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3B966B8-BC34-DA60-94D9-75AFDEA18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8982" y="2074295"/>
            <a:ext cx="235031" cy="2350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14BFC5E-DE51-9481-8719-6D9EC75B8BFF}"/>
              </a:ext>
            </a:extLst>
          </p:cNvPr>
          <p:cNvSpPr/>
          <p:nvPr/>
        </p:nvSpPr>
        <p:spPr>
          <a:xfrm>
            <a:off x="2114772" y="1192744"/>
            <a:ext cx="7791228" cy="158513"/>
          </a:xfrm>
          <a:prstGeom prst="rect">
            <a:avLst/>
          </a:prstGeom>
          <a:gradFill>
            <a:gsLst>
              <a:gs pos="47000">
                <a:srgbClr val="1736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5" name="Table 18">
            <a:extLst>
              <a:ext uri="{FF2B5EF4-FFF2-40B4-BE49-F238E27FC236}">
                <a16:creationId xmlns:a16="http://schemas.microsoft.com/office/drawing/2014/main" id="{2569AAB2-31F9-34D4-2872-82F7C3018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06119"/>
              </p:ext>
            </p:extLst>
          </p:nvPr>
        </p:nvGraphicFramePr>
        <p:xfrm>
          <a:off x="50814" y="1872013"/>
          <a:ext cx="2023378" cy="124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378">
                  <a:extLst>
                    <a:ext uri="{9D8B030D-6E8A-4147-A177-3AD203B41FA5}">
                      <a16:colId xmlns:a16="http://schemas.microsoft.com/office/drawing/2014/main" val="2466668883"/>
                    </a:ext>
                  </a:extLst>
                </a:gridCol>
              </a:tblGrid>
              <a:tr h="20034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Home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0472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1: Update your contact details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2: Share the survey with your patients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3: Complete the practice survey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37657"/>
                  </a:ext>
                </a:extLst>
              </a:tr>
              <a:tr h="31482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Monitor your patient survey response rate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View practice level report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3804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Log off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42435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A0825AB2-982D-C612-D7CF-4160268BA829}"/>
              </a:ext>
            </a:extLst>
          </p:cNvPr>
          <p:cNvSpPr/>
          <p:nvPr/>
        </p:nvSpPr>
        <p:spPr>
          <a:xfrm>
            <a:off x="92949" y="2721257"/>
            <a:ext cx="1900288" cy="126749"/>
          </a:xfrm>
          <a:prstGeom prst="rect">
            <a:avLst/>
          </a:prstGeom>
          <a:solidFill>
            <a:srgbClr val="2B7AC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C265FA-200F-E0CA-D8F8-3067F7B3A001}"/>
              </a:ext>
            </a:extLst>
          </p:cNvPr>
          <p:cNvSpPr/>
          <p:nvPr/>
        </p:nvSpPr>
        <p:spPr>
          <a:xfrm>
            <a:off x="2124320" y="1398930"/>
            <a:ext cx="7781679" cy="406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E62456-5825-8490-CEB2-C17AC5A98FA9}"/>
              </a:ext>
            </a:extLst>
          </p:cNvPr>
          <p:cNvSpPr/>
          <p:nvPr/>
        </p:nvSpPr>
        <p:spPr>
          <a:xfrm>
            <a:off x="2512530" y="1459500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Demographics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657558-4976-9393-CA1D-7E8566217743}"/>
              </a:ext>
            </a:extLst>
          </p:cNvPr>
          <p:cNvSpPr/>
          <p:nvPr/>
        </p:nvSpPr>
        <p:spPr>
          <a:xfrm>
            <a:off x="6307625" y="1459605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Outcomes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D2C79F-C99A-4F77-F602-440E9D43C333}"/>
              </a:ext>
            </a:extLst>
          </p:cNvPr>
          <p:cNvSpPr/>
          <p:nvPr/>
        </p:nvSpPr>
        <p:spPr>
          <a:xfrm>
            <a:off x="4372886" y="1459605"/>
            <a:ext cx="1358022" cy="2834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Experiences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670E767-123C-34CF-3380-719DF69FFE72}"/>
              </a:ext>
            </a:extLst>
          </p:cNvPr>
          <p:cNvSpPr/>
          <p:nvPr/>
        </p:nvSpPr>
        <p:spPr>
          <a:xfrm>
            <a:off x="8131932" y="1456728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Other measures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FF224B-1521-8F01-8404-EB1C61504F7C}"/>
              </a:ext>
            </a:extLst>
          </p:cNvPr>
          <p:cNvSpPr txBox="1"/>
          <p:nvPr/>
        </p:nvSpPr>
        <p:spPr>
          <a:xfrm>
            <a:off x="2376552" y="2188814"/>
            <a:ext cx="361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Patient experiences </a:t>
            </a:r>
            <a:r>
              <a:rPr lang="en-AU" dirty="0"/>
              <a:t>– comparison</a:t>
            </a:r>
          </a:p>
        </p:txBody>
      </p:sp>
    </p:spTree>
    <p:extLst>
      <p:ext uri="{BB962C8B-B14F-4D97-AF65-F5344CB8AC3E}">
        <p14:creationId xmlns:p14="http://schemas.microsoft.com/office/powerpoint/2010/main" val="39728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578764-8C69-DBDB-9509-A2DB971E0DAB}"/>
              </a:ext>
            </a:extLst>
          </p:cNvPr>
          <p:cNvSpPr/>
          <p:nvPr/>
        </p:nvSpPr>
        <p:spPr>
          <a:xfrm>
            <a:off x="2287211" y="5808774"/>
            <a:ext cx="6680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1" u="none" strike="noStrike" kern="0" cap="none" spc="0" normalizeH="0" baseline="0" noProof="0" dirty="0">
                <a:ln>
                  <a:noFill/>
                </a:ln>
                <a:solidFill>
                  <a:srgbClr val="7A8C8E">
                    <a:lumMod val="75000"/>
                  </a:srgbClr>
                </a:solidFill>
                <a:effectLst/>
                <a:uLnTx/>
                <a:uFillTx/>
              </a:rPr>
              <a:t>* Patients completed the P3CEQ, an 11-item measure designed to assess aspects of patient related care, including communication and shared-decision making.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7A8C8E">
                    <a:lumMod val="75000"/>
                  </a:srgbClr>
                </a:solidFill>
                <a:effectLst/>
                <a:uLnTx/>
                <a:uFillTx/>
              </a:rPr>
              <a:t> Higher scores represent better experiences of person-centred care. </a:t>
            </a:r>
            <a:r>
              <a:rPr kumimoji="0" lang="en-AU" sz="900" b="0" i="1" u="none" strike="noStrike" kern="0" cap="none" spc="0" normalizeH="0" baseline="0" noProof="0" dirty="0">
                <a:ln>
                  <a:noFill/>
                </a:ln>
                <a:solidFill>
                  <a:srgbClr val="7A8C8E">
                    <a:lumMod val="75000"/>
                  </a:srgbClr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CD692-561D-440D-FF6E-DA0AF23546C4}"/>
              </a:ext>
            </a:extLst>
          </p:cNvPr>
          <p:cNvSpPr txBox="1"/>
          <p:nvPr/>
        </p:nvSpPr>
        <p:spPr>
          <a:xfrm>
            <a:off x="2376552" y="2695838"/>
            <a:ext cx="3775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accent2"/>
                </a:solidFill>
              </a:rPr>
              <a:t>Experiences of person-centred care (PC3EQ*)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ADD47-C01F-B258-14A3-F356BF33D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478"/>
          <a:stretch/>
        </p:blipFill>
        <p:spPr>
          <a:xfrm>
            <a:off x="64538" y="70970"/>
            <a:ext cx="9758471" cy="283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E5787C-9C1A-A501-6D21-66057DC71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7" t="25237" b="33558"/>
          <a:stretch/>
        </p:blipFill>
        <p:spPr>
          <a:xfrm>
            <a:off x="8403373" y="508004"/>
            <a:ext cx="1358021" cy="568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D18293-546A-DD64-54F3-49E62DE6C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3" t="15737" r="56392" b="20756"/>
          <a:stretch/>
        </p:blipFill>
        <p:spPr>
          <a:xfrm>
            <a:off x="1259186" y="470846"/>
            <a:ext cx="958913" cy="642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593F3E-8B92-D1DC-4C6B-DB4E5B7A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7" r="78735" b="20756"/>
          <a:stretch/>
        </p:blipFill>
        <p:spPr>
          <a:xfrm>
            <a:off x="144606" y="517743"/>
            <a:ext cx="880041" cy="6097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247F971-C7F4-951A-62FC-C282CD2CD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721" y="5258331"/>
            <a:ext cx="5331893" cy="2191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552831-BF6C-8AA5-BA0B-674A84B53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918" y="3003211"/>
            <a:ext cx="6120914" cy="215817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6697D93-E361-27B0-B0E1-C84B08D858DE}"/>
              </a:ext>
            </a:extLst>
          </p:cNvPr>
          <p:cNvSpPr txBox="1"/>
          <p:nvPr/>
        </p:nvSpPr>
        <p:spPr>
          <a:xfrm>
            <a:off x="2552874" y="3397155"/>
            <a:ext cx="1069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Your practice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4DD907-5920-1135-373A-4B202747CA58}"/>
              </a:ext>
            </a:extLst>
          </p:cNvPr>
          <p:cNvSpPr txBox="1"/>
          <p:nvPr/>
        </p:nvSpPr>
        <p:spPr>
          <a:xfrm>
            <a:off x="2089730" y="4500345"/>
            <a:ext cx="1532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Comparison practices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B9FFF-0915-168E-BE73-3A330C339602}"/>
              </a:ext>
            </a:extLst>
          </p:cNvPr>
          <p:cNvSpPr/>
          <p:nvPr/>
        </p:nvSpPr>
        <p:spPr>
          <a:xfrm>
            <a:off x="7206552" y="2074295"/>
            <a:ext cx="1285592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Compare with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4698D9-E88B-7E4C-A7E2-66FF87E8B785}"/>
              </a:ext>
            </a:extLst>
          </p:cNvPr>
          <p:cNvSpPr/>
          <p:nvPr/>
        </p:nvSpPr>
        <p:spPr>
          <a:xfrm>
            <a:off x="8584436" y="2074295"/>
            <a:ext cx="1177389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Filter by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D45C837-4B88-A0D9-89AD-759BDACEF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2716" y="2115914"/>
            <a:ext cx="151793" cy="15179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E884FF5D-2FE2-C1EA-0385-390588EBD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8982" y="2074295"/>
            <a:ext cx="235031" cy="2350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E68F7D6-AF75-04A3-4C90-9691B5E3C799}"/>
              </a:ext>
            </a:extLst>
          </p:cNvPr>
          <p:cNvSpPr txBox="1"/>
          <p:nvPr/>
        </p:nvSpPr>
        <p:spPr>
          <a:xfrm>
            <a:off x="7967457" y="2312524"/>
            <a:ext cx="193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See underlying calculations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6DC997-66CA-140F-33D0-516EA4963526}"/>
              </a:ext>
            </a:extLst>
          </p:cNvPr>
          <p:cNvSpPr/>
          <p:nvPr/>
        </p:nvSpPr>
        <p:spPr>
          <a:xfrm>
            <a:off x="2114772" y="1192744"/>
            <a:ext cx="7791228" cy="158513"/>
          </a:xfrm>
          <a:prstGeom prst="rect">
            <a:avLst/>
          </a:prstGeom>
          <a:gradFill>
            <a:gsLst>
              <a:gs pos="47000">
                <a:srgbClr val="1736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39" name="Table 18">
            <a:extLst>
              <a:ext uri="{FF2B5EF4-FFF2-40B4-BE49-F238E27FC236}">
                <a16:creationId xmlns:a16="http://schemas.microsoft.com/office/drawing/2014/main" id="{0737CDD0-C54F-E9F1-CD72-BD7096051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06119"/>
              </p:ext>
            </p:extLst>
          </p:nvPr>
        </p:nvGraphicFramePr>
        <p:xfrm>
          <a:off x="50814" y="1872013"/>
          <a:ext cx="2023378" cy="124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378">
                  <a:extLst>
                    <a:ext uri="{9D8B030D-6E8A-4147-A177-3AD203B41FA5}">
                      <a16:colId xmlns:a16="http://schemas.microsoft.com/office/drawing/2014/main" val="2466668883"/>
                    </a:ext>
                  </a:extLst>
                </a:gridCol>
              </a:tblGrid>
              <a:tr h="20034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Home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0472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1: Update your contact details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2: Share the survey with your patients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3: Complete the practice survey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37657"/>
                  </a:ext>
                </a:extLst>
              </a:tr>
              <a:tr h="31482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Monitor your patient survey response rate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View practice level report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3804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Log off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42435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80F5E7F4-A014-B4E1-54CF-C63BEBE443B3}"/>
              </a:ext>
            </a:extLst>
          </p:cNvPr>
          <p:cNvSpPr/>
          <p:nvPr/>
        </p:nvSpPr>
        <p:spPr>
          <a:xfrm>
            <a:off x="92949" y="2721257"/>
            <a:ext cx="1900288" cy="126749"/>
          </a:xfrm>
          <a:prstGeom prst="rect">
            <a:avLst/>
          </a:prstGeom>
          <a:solidFill>
            <a:srgbClr val="2B7AC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F574CD6-9895-1BC3-8B17-7F2CD99E9D7E}"/>
              </a:ext>
            </a:extLst>
          </p:cNvPr>
          <p:cNvSpPr/>
          <p:nvPr/>
        </p:nvSpPr>
        <p:spPr>
          <a:xfrm>
            <a:off x="2124320" y="1398930"/>
            <a:ext cx="7781679" cy="406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99659D5-BC72-C479-FD67-CA48B2BACC5C}"/>
              </a:ext>
            </a:extLst>
          </p:cNvPr>
          <p:cNvSpPr/>
          <p:nvPr/>
        </p:nvSpPr>
        <p:spPr>
          <a:xfrm>
            <a:off x="2512530" y="1459500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Demographics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C8B3AE7-A70F-2D9F-8EF1-12EDD3D29DB1}"/>
              </a:ext>
            </a:extLst>
          </p:cNvPr>
          <p:cNvSpPr/>
          <p:nvPr/>
        </p:nvSpPr>
        <p:spPr>
          <a:xfrm>
            <a:off x="6307625" y="1459605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Outcomes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F09AE79-F244-A5BE-22DB-EE1CAF435DA9}"/>
              </a:ext>
            </a:extLst>
          </p:cNvPr>
          <p:cNvSpPr/>
          <p:nvPr/>
        </p:nvSpPr>
        <p:spPr>
          <a:xfrm>
            <a:off x="4372886" y="1459605"/>
            <a:ext cx="1358022" cy="2834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Experiences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FA233D-8C86-6073-16B5-617DB496D16C}"/>
              </a:ext>
            </a:extLst>
          </p:cNvPr>
          <p:cNvSpPr/>
          <p:nvPr/>
        </p:nvSpPr>
        <p:spPr>
          <a:xfrm>
            <a:off x="8131932" y="1456728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Other measures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F39E04-620F-AFC7-1D9F-FD19249AC246}"/>
              </a:ext>
            </a:extLst>
          </p:cNvPr>
          <p:cNvSpPr txBox="1"/>
          <p:nvPr/>
        </p:nvSpPr>
        <p:spPr>
          <a:xfrm>
            <a:off x="2376552" y="2188814"/>
            <a:ext cx="361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Patient experiences </a:t>
            </a:r>
            <a:r>
              <a:rPr lang="en-AU" dirty="0"/>
              <a:t>– your practice  </a:t>
            </a:r>
          </a:p>
        </p:txBody>
      </p:sp>
    </p:spTree>
    <p:extLst>
      <p:ext uri="{BB962C8B-B14F-4D97-AF65-F5344CB8AC3E}">
        <p14:creationId xmlns:p14="http://schemas.microsoft.com/office/powerpoint/2010/main" val="355403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D5BCD-BA7F-78FA-E492-7632B9455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478"/>
          <a:stretch/>
        </p:blipFill>
        <p:spPr>
          <a:xfrm>
            <a:off x="64538" y="70970"/>
            <a:ext cx="9758471" cy="283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4FC2DD-5B68-5359-E6AF-63915BBDC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7" t="25237" b="33558"/>
          <a:stretch/>
        </p:blipFill>
        <p:spPr>
          <a:xfrm>
            <a:off x="8403373" y="508004"/>
            <a:ext cx="1358021" cy="568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EF5481-572B-6993-601C-F1F6026B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3" t="15737" r="56392" b="20756"/>
          <a:stretch/>
        </p:blipFill>
        <p:spPr>
          <a:xfrm>
            <a:off x="1259186" y="470846"/>
            <a:ext cx="958913" cy="642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4F4401-2F3F-251A-18FA-2523B03AE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7" r="78735" b="20756"/>
          <a:stretch/>
        </p:blipFill>
        <p:spPr>
          <a:xfrm>
            <a:off x="144606" y="517743"/>
            <a:ext cx="880041" cy="6097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5880DF2-E9DF-BF62-0EC8-1F4A852C4B79}"/>
              </a:ext>
            </a:extLst>
          </p:cNvPr>
          <p:cNvSpPr txBox="1"/>
          <p:nvPr/>
        </p:nvSpPr>
        <p:spPr>
          <a:xfrm>
            <a:off x="2220525" y="2187965"/>
            <a:ext cx="396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Patient outcomes </a:t>
            </a:r>
            <a:r>
              <a:rPr lang="en-AU" dirty="0"/>
              <a:t>– your practice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FAFCE2-CB32-3341-B665-9E19B0CE5B63}"/>
              </a:ext>
            </a:extLst>
          </p:cNvPr>
          <p:cNvSpPr txBox="1"/>
          <p:nvPr/>
        </p:nvSpPr>
        <p:spPr>
          <a:xfrm>
            <a:off x="3030143" y="4488440"/>
            <a:ext cx="156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4490C4"/>
                </a:solidFill>
                <a:effectLst/>
                <a:uLnTx/>
                <a:uFillTx/>
              </a:rPr>
              <a:t>56% 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 patients recorded </a:t>
            </a:r>
            <a:r>
              <a: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srgbClr val="4490C4"/>
                </a:solidFill>
                <a:effectLst/>
                <a:uLnTx/>
                <a:uFillTx/>
              </a:rPr>
              <a:t>positive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srgbClr val="4490C4"/>
                </a:solidFill>
                <a:effectLst/>
                <a:uLnTx/>
                <a:uFillTx/>
              </a:rPr>
              <a:t>PROMIS Physical health scores**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74A8A9-54C4-A434-EE17-D790233E5797}"/>
              </a:ext>
            </a:extLst>
          </p:cNvPr>
          <p:cNvGrpSpPr/>
          <p:nvPr/>
        </p:nvGrpSpPr>
        <p:grpSpPr>
          <a:xfrm>
            <a:off x="2104638" y="4556578"/>
            <a:ext cx="1145669" cy="999405"/>
            <a:chOff x="4712582" y="7896643"/>
            <a:chExt cx="1145669" cy="999405"/>
          </a:xfrm>
        </p:grpSpPr>
        <p:graphicFrame>
          <p:nvGraphicFramePr>
            <p:cNvPr id="52" name="Chart 51">
              <a:extLst>
                <a:ext uri="{FF2B5EF4-FFF2-40B4-BE49-F238E27FC236}">
                  <a16:creationId xmlns:a16="http://schemas.microsoft.com/office/drawing/2014/main" id="{7F82F6CA-DB26-0CEB-8811-CCD7E302D9F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24589381"/>
                </p:ext>
              </p:extLst>
            </p:nvPr>
          </p:nvGraphicFramePr>
          <p:xfrm>
            <a:off x="4712582" y="7896643"/>
            <a:ext cx="1145669" cy="9994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53" name="Graphic 52" descr="Medical with solid fill">
              <a:extLst>
                <a:ext uri="{FF2B5EF4-FFF2-40B4-BE49-F238E27FC236}">
                  <a16:creationId xmlns:a16="http://schemas.microsoft.com/office/drawing/2014/main" id="{168BEA35-3DE0-4606-F129-CC2594D15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49016" y="8171345"/>
              <a:ext cx="450000" cy="450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9F89C76-BB53-11E7-B248-89516B119CE2}"/>
              </a:ext>
            </a:extLst>
          </p:cNvPr>
          <p:cNvGrpSpPr>
            <a:grpSpLocks noChangeAspect="1"/>
          </p:cNvGrpSpPr>
          <p:nvPr/>
        </p:nvGrpSpPr>
        <p:grpSpPr>
          <a:xfrm>
            <a:off x="2096322" y="3099257"/>
            <a:ext cx="1162303" cy="975036"/>
            <a:chOff x="2245647" y="7566088"/>
            <a:chExt cx="1513752" cy="1269863"/>
          </a:xfrm>
        </p:grpSpPr>
        <p:pic>
          <p:nvPicPr>
            <p:cNvPr id="55" name="Graphic 54" descr="Head with gears outline">
              <a:extLst>
                <a:ext uri="{FF2B5EF4-FFF2-40B4-BE49-F238E27FC236}">
                  <a16:creationId xmlns:a16="http://schemas.microsoft.com/office/drawing/2014/main" id="{C9168F9D-3C50-0903-DA1F-B82E7640D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731131" y="7921720"/>
              <a:ext cx="552002" cy="552003"/>
            </a:xfrm>
            <a:prstGeom prst="rect">
              <a:avLst/>
            </a:prstGeom>
          </p:spPr>
        </p:pic>
        <p:graphicFrame>
          <p:nvGraphicFramePr>
            <p:cNvPr id="56" name="Chart 55">
              <a:extLst>
                <a:ext uri="{FF2B5EF4-FFF2-40B4-BE49-F238E27FC236}">
                  <a16:creationId xmlns:a16="http://schemas.microsoft.com/office/drawing/2014/main" id="{40C8E972-9AD0-FDB0-05F0-9B09C35304F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10296863"/>
                </p:ext>
              </p:extLst>
            </p:nvPr>
          </p:nvGraphicFramePr>
          <p:xfrm>
            <a:off x="2245647" y="7566088"/>
            <a:ext cx="1513752" cy="12698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8D3E1C7-7172-0DE5-ED00-FAFD827D05D1}"/>
              </a:ext>
            </a:extLst>
          </p:cNvPr>
          <p:cNvSpPr/>
          <p:nvPr/>
        </p:nvSpPr>
        <p:spPr>
          <a:xfrm>
            <a:off x="3085623" y="3053129"/>
            <a:ext cx="1451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4490C4"/>
                </a:solidFill>
                <a:effectLst/>
                <a:uLnTx/>
                <a:uFillTx/>
              </a:rPr>
              <a:t>85% 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 patients recorded </a:t>
            </a:r>
            <a:r>
              <a: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srgbClr val="4490C4"/>
                </a:solidFill>
                <a:effectLst/>
                <a:uLnTx/>
                <a:uFillTx/>
              </a:rPr>
              <a:t>positive PROMIS Mental health scores**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CEA51D-12F0-1ED0-85D0-22D9148545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98" y="3212101"/>
            <a:ext cx="4574616" cy="1576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C4D12-D19F-7315-09A5-F8B593CEF048}"/>
              </a:ext>
            </a:extLst>
          </p:cNvPr>
          <p:cNvSpPr txBox="1"/>
          <p:nvPr/>
        </p:nvSpPr>
        <p:spPr>
          <a:xfrm>
            <a:off x="2220526" y="2606501"/>
            <a:ext cx="6106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en-AU" dirty="0"/>
              <a:t>Overall patient health rating for PROMIS Physical Health and Mental Health Scales*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512302-C216-C061-3AD7-188474C98158}"/>
              </a:ext>
            </a:extLst>
          </p:cNvPr>
          <p:cNvSpPr txBox="1"/>
          <p:nvPr/>
        </p:nvSpPr>
        <p:spPr>
          <a:xfrm>
            <a:off x="2359746" y="5848578"/>
            <a:ext cx="686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AU" sz="800" i="1" dirty="0"/>
              <a:t>* Patients completed the Patient-Reported Outcomes Measurement Information System (PROMIS) questionnaire, which measures physical, mental and social well-being from the patient perspective. Positive scores are close to the average for the US general population or higher.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716642-31A7-ADC8-2F76-33357A0D535B}"/>
              </a:ext>
            </a:extLst>
          </p:cNvPr>
          <p:cNvSpPr/>
          <p:nvPr/>
        </p:nvSpPr>
        <p:spPr>
          <a:xfrm>
            <a:off x="7206552" y="2074295"/>
            <a:ext cx="1285592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Compare with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556FC5-D3BD-6C30-1A0A-C432F6D13E1E}"/>
              </a:ext>
            </a:extLst>
          </p:cNvPr>
          <p:cNvSpPr/>
          <p:nvPr/>
        </p:nvSpPr>
        <p:spPr>
          <a:xfrm>
            <a:off x="8584436" y="2074295"/>
            <a:ext cx="1177389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Filter by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E69CAA4-34D0-7AA0-4D16-508362A937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22716" y="2115914"/>
            <a:ext cx="151793" cy="15179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C1CF3D8-D421-C3A9-49CF-EF8F32A4B7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58982" y="2074295"/>
            <a:ext cx="235031" cy="2350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DB99C8-AE2C-E187-18C0-D531AC4E3DBE}"/>
              </a:ext>
            </a:extLst>
          </p:cNvPr>
          <p:cNvSpPr txBox="1"/>
          <p:nvPr/>
        </p:nvSpPr>
        <p:spPr>
          <a:xfrm>
            <a:off x="7967457" y="2312524"/>
            <a:ext cx="193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See underlying calculations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2D7F01-7538-CCCE-784D-EF0CEF950F2A}"/>
              </a:ext>
            </a:extLst>
          </p:cNvPr>
          <p:cNvSpPr/>
          <p:nvPr/>
        </p:nvSpPr>
        <p:spPr>
          <a:xfrm>
            <a:off x="2124320" y="1372803"/>
            <a:ext cx="7781679" cy="406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88EE5F-3E5D-72BD-3682-E705FF48E7D3}"/>
              </a:ext>
            </a:extLst>
          </p:cNvPr>
          <p:cNvSpPr/>
          <p:nvPr/>
        </p:nvSpPr>
        <p:spPr>
          <a:xfrm>
            <a:off x="2114772" y="1192744"/>
            <a:ext cx="7791228" cy="158513"/>
          </a:xfrm>
          <a:prstGeom prst="rect">
            <a:avLst/>
          </a:prstGeom>
          <a:gradFill>
            <a:gsLst>
              <a:gs pos="47000">
                <a:srgbClr val="1736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6999ED-4734-3207-3F94-AEEE4C370817}"/>
              </a:ext>
            </a:extLst>
          </p:cNvPr>
          <p:cNvSpPr/>
          <p:nvPr/>
        </p:nvSpPr>
        <p:spPr>
          <a:xfrm>
            <a:off x="2512530" y="1433373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Demographics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6CEEA5-2E2A-877B-1D11-E94AA5287B8A}"/>
              </a:ext>
            </a:extLst>
          </p:cNvPr>
          <p:cNvSpPr/>
          <p:nvPr/>
        </p:nvSpPr>
        <p:spPr>
          <a:xfrm>
            <a:off x="6258798" y="1433478"/>
            <a:ext cx="1358022" cy="2834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Outcomes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B5F923-778E-D26E-3086-FE0ED72E93BF}"/>
              </a:ext>
            </a:extLst>
          </p:cNvPr>
          <p:cNvSpPr/>
          <p:nvPr/>
        </p:nvSpPr>
        <p:spPr>
          <a:xfrm>
            <a:off x="4385664" y="1433478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Experiences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4550F1-7B97-419C-286F-79D22E1CA747}"/>
              </a:ext>
            </a:extLst>
          </p:cNvPr>
          <p:cNvSpPr/>
          <p:nvPr/>
        </p:nvSpPr>
        <p:spPr>
          <a:xfrm>
            <a:off x="8131932" y="1430601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Other measures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0" name="Table 18">
            <a:extLst>
              <a:ext uri="{FF2B5EF4-FFF2-40B4-BE49-F238E27FC236}">
                <a16:creationId xmlns:a16="http://schemas.microsoft.com/office/drawing/2014/main" id="{01257D11-4CE5-1F26-9BEE-35D55B52B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06119"/>
              </p:ext>
            </p:extLst>
          </p:nvPr>
        </p:nvGraphicFramePr>
        <p:xfrm>
          <a:off x="50814" y="1872013"/>
          <a:ext cx="2023378" cy="124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378">
                  <a:extLst>
                    <a:ext uri="{9D8B030D-6E8A-4147-A177-3AD203B41FA5}">
                      <a16:colId xmlns:a16="http://schemas.microsoft.com/office/drawing/2014/main" val="2466668883"/>
                    </a:ext>
                  </a:extLst>
                </a:gridCol>
              </a:tblGrid>
              <a:tr h="20034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Home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0472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1: Update your contact details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2: Share the survey with your patients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3: Complete the practice survey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37657"/>
                  </a:ext>
                </a:extLst>
              </a:tr>
              <a:tr h="31482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Monitor your patient survey response rate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View practice level report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3804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Log off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42435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460CC706-C739-8E41-18BB-63F21844261E}"/>
              </a:ext>
            </a:extLst>
          </p:cNvPr>
          <p:cNvSpPr/>
          <p:nvPr/>
        </p:nvSpPr>
        <p:spPr>
          <a:xfrm>
            <a:off x="92949" y="2721257"/>
            <a:ext cx="1900288" cy="126749"/>
          </a:xfrm>
          <a:prstGeom prst="rect">
            <a:avLst/>
          </a:prstGeom>
          <a:solidFill>
            <a:srgbClr val="2B7AC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687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D5BCD-BA7F-78FA-E492-7632B9455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478"/>
          <a:stretch/>
        </p:blipFill>
        <p:spPr>
          <a:xfrm>
            <a:off x="64538" y="70970"/>
            <a:ext cx="9758471" cy="283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4FC2DD-5B68-5359-E6AF-63915BBDC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7" t="25237" b="33558"/>
          <a:stretch/>
        </p:blipFill>
        <p:spPr>
          <a:xfrm>
            <a:off x="8403373" y="508004"/>
            <a:ext cx="1358021" cy="568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EF5481-572B-6993-601C-F1F6026B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3" t="15737" r="56392" b="20756"/>
          <a:stretch/>
        </p:blipFill>
        <p:spPr>
          <a:xfrm>
            <a:off x="1259186" y="470846"/>
            <a:ext cx="958913" cy="642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4F4401-2F3F-251A-18FA-2523B03AE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7" r="78735" b="20756"/>
          <a:stretch/>
        </p:blipFill>
        <p:spPr>
          <a:xfrm>
            <a:off x="144606" y="517743"/>
            <a:ext cx="880041" cy="60971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E4CFB35-2C22-54CA-26B1-5D14F500C894}"/>
              </a:ext>
            </a:extLst>
          </p:cNvPr>
          <p:cNvSpPr txBox="1"/>
          <p:nvPr/>
        </p:nvSpPr>
        <p:spPr>
          <a:xfrm>
            <a:off x="2220525" y="2668614"/>
            <a:ext cx="5757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en-AU" dirty="0"/>
              <a:t>Patient health rating for PROMIS Mental Health Scale* by patient characteristics</a:t>
            </a:r>
          </a:p>
        </p:txBody>
      </p:sp>
      <p:graphicFrame>
        <p:nvGraphicFramePr>
          <p:cNvPr id="45" name="Table 45">
            <a:extLst>
              <a:ext uri="{FF2B5EF4-FFF2-40B4-BE49-F238E27FC236}">
                <a16:creationId xmlns:a16="http://schemas.microsoft.com/office/drawing/2014/main" id="{9395F504-FB35-BED1-C5F5-6C4F52DE7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93922"/>
              </p:ext>
            </p:extLst>
          </p:nvPr>
        </p:nvGraphicFramePr>
        <p:xfrm>
          <a:off x="2320623" y="3118130"/>
          <a:ext cx="6017382" cy="299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54">
                  <a:extLst>
                    <a:ext uri="{9D8B030D-6E8A-4147-A177-3AD203B41FA5}">
                      <a16:colId xmlns:a16="http://schemas.microsoft.com/office/drawing/2014/main" val="2714994421"/>
                    </a:ext>
                  </a:extLst>
                </a:gridCol>
                <a:gridCol w="1050398">
                  <a:extLst>
                    <a:ext uri="{9D8B030D-6E8A-4147-A177-3AD203B41FA5}">
                      <a16:colId xmlns:a16="http://schemas.microsoft.com/office/drawing/2014/main" val="924831384"/>
                    </a:ext>
                  </a:extLst>
                </a:gridCol>
                <a:gridCol w="859626">
                  <a:extLst>
                    <a:ext uri="{9D8B030D-6E8A-4147-A177-3AD203B41FA5}">
                      <a16:colId xmlns:a16="http://schemas.microsoft.com/office/drawing/2014/main" val="2434308231"/>
                    </a:ext>
                  </a:extLst>
                </a:gridCol>
                <a:gridCol w="859626">
                  <a:extLst>
                    <a:ext uri="{9D8B030D-6E8A-4147-A177-3AD203B41FA5}">
                      <a16:colId xmlns:a16="http://schemas.microsoft.com/office/drawing/2014/main" val="3130332883"/>
                    </a:ext>
                  </a:extLst>
                </a:gridCol>
                <a:gridCol w="859626">
                  <a:extLst>
                    <a:ext uri="{9D8B030D-6E8A-4147-A177-3AD203B41FA5}">
                      <a16:colId xmlns:a16="http://schemas.microsoft.com/office/drawing/2014/main" val="4268664893"/>
                    </a:ext>
                  </a:extLst>
                </a:gridCol>
                <a:gridCol w="859626">
                  <a:extLst>
                    <a:ext uri="{9D8B030D-6E8A-4147-A177-3AD203B41FA5}">
                      <a16:colId xmlns:a16="http://schemas.microsoft.com/office/drawing/2014/main" val="4012180920"/>
                    </a:ext>
                  </a:extLst>
                </a:gridCol>
                <a:gridCol w="859626">
                  <a:extLst>
                    <a:ext uri="{9D8B030D-6E8A-4147-A177-3AD203B41FA5}">
                      <a16:colId xmlns:a16="http://schemas.microsoft.com/office/drawing/2014/main" val="33879534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en-AU" sz="11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Poor</a:t>
                      </a:r>
                      <a:endParaRPr lang="en-A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Fair</a:t>
                      </a:r>
                      <a:endParaRPr lang="en-A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Good</a:t>
                      </a:r>
                      <a:endParaRPr lang="en-A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Very Good</a:t>
                      </a:r>
                      <a:endParaRPr lang="en-A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Excellent</a:t>
                      </a:r>
                      <a:endParaRPr lang="en-A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872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1" dirty="0"/>
                        <a:t>Overall</a:t>
                      </a:r>
                      <a:endParaRPr lang="en-AU" sz="11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46%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4858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100" b="1" dirty="0"/>
                        <a:t>Age</a:t>
                      </a:r>
                      <a:endParaRPr lang="en-AU" sz="11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/>
                        <a:t>45-64 years</a:t>
                      </a:r>
                      <a:endParaRPr lang="en-AU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5685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1"/>
                        <a:t>65-74 years</a:t>
                      </a:r>
                      <a:endParaRPr lang="en-AU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31%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974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1" dirty="0"/>
                        <a:t>75+ years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50%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7219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100" b="1" dirty="0"/>
                        <a:t>Gender</a:t>
                      </a:r>
                      <a:endParaRPr lang="en-AU" sz="11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/>
                        <a:t>Male</a:t>
                      </a:r>
                      <a:endParaRPr lang="en-AU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38%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019391"/>
                  </a:ext>
                </a:extLst>
              </a:tr>
              <a:tr h="386197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1" dirty="0"/>
                        <a:t>Female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37%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35%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17%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822955"/>
                  </a:ext>
                </a:extLst>
              </a:tr>
              <a:tr h="386197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*Patients completed the Patient-Reported Outcomes Measurement Information System (PROMIS) questionnaire, which measures physical, mental and social well-being from the patient perspective. Positive scores are close to the average for the US general population or higher.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43923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EEF6CF3-6FCE-E060-99D4-DFE4624B84D7}"/>
              </a:ext>
            </a:extLst>
          </p:cNvPr>
          <p:cNvSpPr/>
          <p:nvPr/>
        </p:nvSpPr>
        <p:spPr>
          <a:xfrm>
            <a:off x="7206552" y="2074295"/>
            <a:ext cx="1285592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Compare with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81DEDD-3752-CA5D-FBF0-4D37136B23E6}"/>
              </a:ext>
            </a:extLst>
          </p:cNvPr>
          <p:cNvSpPr/>
          <p:nvPr/>
        </p:nvSpPr>
        <p:spPr>
          <a:xfrm>
            <a:off x="8584436" y="2074295"/>
            <a:ext cx="1177389" cy="235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002060"/>
                </a:solidFill>
              </a:rPr>
              <a:t>       Filter by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6755D6-8B42-0567-E282-74D70D59E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16" y="2115914"/>
            <a:ext cx="151793" cy="15179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0DB6BAE-C832-8929-EED8-EA179B1B4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8982" y="2074295"/>
            <a:ext cx="235031" cy="2350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B3271C-D129-3D3E-2741-01501AB8063F}"/>
              </a:ext>
            </a:extLst>
          </p:cNvPr>
          <p:cNvSpPr txBox="1"/>
          <p:nvPr/>
        </p:nvSpPr>
        <p:spPr>
          <a:xfrm>
            <a:off x="7967457" y="2312524"/>
            <a:ext cx="193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See underlying calculations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D790A3-B661-EF0C-DB75-366B5C32410D}"/>
              </a:ext>
            </a:extLst>
          </p:cNvPr>
          <p:cNvSpPr/>
          <p:nvPr/>
        </p:nvSpPr>
        <p:spPr>
          <a:xfrm>
            <a:off x="2124320" y="1372803"/>
            <a:ext cx="7781679" cy="406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74A1CE-4736-4C3A-1698-119276737AF9}"/>
              </a:ext>
            </a:extLst>
          </p:cNvPr>
          <p:cNvSpPr/>
          <p:nvPr/>
        </p:nvSpPr>
        <p:spPr>
          <a:xfrm>
            <a:off x="2114772" y="1192744"/>
            <a:ext cx="7791228" cy="158513"/>
          </a:xfrm>
          <a:prstGeom prst="rect">
            <a:avLst/>
          </a:prstGeom>
          <a:gradFill>
            <a:gsLst>
              <a:gs pos="47000">
                <a:srgbClr val="1736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6" name="Table 18">
            <a:extLst>
              <a:ext uri="{FF2B5EF4-FFF2-40B4-BE49-F238E27FC236}">
                <a16:creationId xmlns:a16="http://schemas.microsoft.com/office/drawing/2014/main" id="{81117C8C-B84F-271B-A70D-4DA39C42F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06119"/>
              </p:ext>
            </p:extLst>
          </p:nvPr>
        </p:nvGraphicFramePr>
        <p:xfrm>
          <a:off x="50814" y="1872013"/>
          <a:ext cx="2023378" cy="124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378">
                  <a:extLst>
                    <a:ext uri="{9D8B030D-6E8A-4147-A177-3AD203B41FA5}">
                      <a16:colId xmlns:a16="http://schemas.microsoft.com/office/drawing/2014/main" val="2466668883"/>
                    </a:ext>
                  </a:extLst>
                </a:gridCol>
              </a:tblGrid>
              <a:tr h="20034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Home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0472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1: Update your contact details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2: Share the survey with your patients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Step 3: Complete the practice survey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37657"/>
                  </a:ext>
                </a:extLst>
              </a:tr>
              <a:tr h="31482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Monitor your patient survey response rate</a:t>
                      </a:r>
                    </a:p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View practice level report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3804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Log off</a:t>
                      </a:r>
                      <a:endParaRPr lang="en-AU" sz="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42435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70BBD13-97CA-824F-FCF7-9786092F7F3D}"/>
              </a:ext>
            </a:extLst>
          </p:cNvPr>
          <p:cNvSpPr/>
          <p:nvPr/>
        </p:nvSpPr>
        <p:spPr>
          <a:xfrm>
            <a:off x="92949" y="2721257"/>
            <a:ext cx="1900288" cy="126749"/>
          </a:xfrm>
          <a:prstGeom prst="rect">
            <a:avLst/>
          </a:prstGeom>
          <a:solidFill>
            <a:srgbClr val="2B7AC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068E3A-3377-E28D-0D4D-9CF8B8E0442D}"/>
              </a:ext>
            </a:extLst>
          </p:cNvPr>
          <p:cNvSpPr/>
          <p:nvPr/>
        </p:nvSpPr>
        <p:spPr>
          <a:xfrm>
            <a:off x="2512530" y="1433373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Demographics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CA146E-2DA4-2483-3DDF-0725A1272CCD}"/>
              </a:ext>
            </a:extLst>
          </p:cNvPr>
          <p:cNvSpPr/>
          <p:nvPr/>
        </p:nvSpPr>
        <p:spPr>
          <a:xfrm>
            <a:off x="6258798" y="1433478"/>
            <a:ext cx="1358022" cy="2834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Outcomes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D2046A-BFB8-EBC3-8114-056DAEF559D6}"/>
              </a:ext>
            </a:extLst>
          </p:cNvPr>
          <p:cNvSpPr/>
          <p:nvPr/>
        </p:nvSpPr>
        <p:spPr>
          <a:xfrm>
            <a:off x="4385664" y="1433478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Experiences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8D8FE4-BC33-6F63-5363-AD728A838464}"/>
              </a:ext>
            </a:extLst>
          </p:cNvPr>
          <p:cNvSpPr/>
          <p:nvPr/>
        </p:nvSpPr>
        <p:spPr>
          <a:xfrm>
            <a:off x="8131932" y="1430601"/>
            <a:ext cx="1358022" cy="283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Other measures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D178D1-D692-8EDE-F59F-88ECC39291A0}"/>
              </a:ext>
            </a:extLst>
          </p:cNvPr>
          <p:cNvSpPr txBox="1"/>
          <p:nvPr/>
        </p:nvSpPr>
        <p:spPr>
          <a:xfrm>
            <a:off x="2220525" y="2187965"/>
            <a:ext cx="396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Patient outcomes </a:t>
            </a:r>
            <a:r>
              <a:rPr lang="en-AU" dirty="0"/>
              <a:t>– your practice </a:t>
            </a:r>
          </a:p>
        </p:txBody>
      </p:sp>
    </p:spTree>
    <p:extLst>
      <p:ext uri="{BB962C8B-B14F-4D97-AF65-F5344CB8AC3E}">
        <p14:creationId xmlns:p14="http://schemas.microsoft.com/office/powerpoint/2010/main" val="101637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_White Background">
  <a:themeElements>
    <a:clrScheme name="Custom 1">
      <a:dk1>
        <a:srgbClr val="001E61"/>
      </a:dk1>
      <a:lt1>
        <a:srgbClr val="FEFFFE"/>
      </a:lt1>
      <a:dk2>
        <a:srgbClr val="6BA4E0"/>
      </a:dk2>
      <a:lt2>
        <a:srgbClr val="FFF7EC"/>
      </a:lt2>
      <a:accent1>
        <a:srgbClr val="001E61"/>
      </a:accent1>
      <a:accent2>
        <a:srgbClr val="61A3FF"/>
      </a:accent2>
      <a:accent3>
        <a:srgbClr val="244744"/>
      </a:accent3>
      <a:accent4>
        <a:srgbClr val="9FD1CF"/>
      </a:accent4>
      <a:accent5>
        <a:srgbClr val="FFF7EC"/>
      </a:accent5>
      <a:accent6>
        <a:srgbClr val="FEFFFE"/>
      </a:accent6>
      <a:hlink>
        <a:srgbClr val="001E61"/>
      </a:hlink>
      <a:folHlink>
        <a:srgbClr val="6BA4E0"/>
      </a:folHlink>
    </a:clrScheme>
    <a:fontScheme name="Custom 1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36E17F-9AB9-41C5-AFBE-6F63DCBBCBC3}" vid="{1B16FC7D-08ED-4029-AFCF-98379162A815}"/>
    </a:ext>
  </a:extLst>
</a:theme>
</file>

<file path=ppt/theme/theme2.xml><?xml version="1.0" encoding="utf-8"?>
<a:theme xmlns:a="http://schemas.openxmlformats.org/drawingml/2006/main" name="Office Theme_Gradient background">
  <a:themeElements>
    <a:clrScheme name="ORIMA Colour Palette">
      <a:dk1>
        <a:srgbClr val="001E61"/>
      </a:dk1>
      <a:lt1>
        <a:srgbClr val="FFFFFF"/>
      </a:lt1>
      <a:dk2>
        <a:srgbClr val="244744"/>
      </a:dk2>
      <a:lt2>
        <a:srgbClr val="FFF7EC"/>
      </a:lt2>
      <a:accent1>
        <a:srgbClr val="61A3FF"/>
      </a:accent1>
      <a:accent2>
        <a:srgbClr val="6BA4E0"/>
      </a:accent2>
      <a:accent3>
        <a:srgbClr val="244744"/>
      </a:accent3>
      <a:accent4>
        <a:srgbClr val="9FD1CF"/>
      </a:accent4>
      <a:accent5>
        <a:srgbClr val="FFF7EC"/>
      </a:accent5>
      <a:accent6>
        <a:srgbClr val="EFEFEF"/>
      </a:accent6>
      <a:hlink>
        <a:srgbClr val="6BA4E0"/>
      </a:hlink>
      <a:folHlink>
        <a:srgbClr val="61A3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36E17F-9AB9-41C5-AFBE-6F63DCBBCBC3}" vid="{C6B742E0-E3C4-4723-A154-8BEC869700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ORIMA Powerpoint Template_Gradient 070223</Template>
  <TotalTime>1732</TotalTime>
  <Words>1437</Words>
  <Application>Microsoft Office PowerPoint</Application>
  <PresentationFormat>A4 Paper (210x297 mm)</PresentationFormat>
  <Paragraphs>344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Next LT Pro Demi</vt:lpstr>
      <vt:lpstr>Calibri</vt:lpstr>
      <vt:lpstr>Century Gothic</vt:lpstr>
      <vt:lpstr>HelveticaNeueLT Pro 45 Lt</vt:lpstr>
      <vt:lpstr>Trebuchet MS</vt:lpstr>
      <vt:lpstr>Office Theme_White Background</vt:lpstr>
      <vt:lpstr>Office Theme_Gradient background</vt:lpstr>
      <vt:lpstr>PowerPoint Presentation</vt:lpstr>
      <vt:lpstr>Filters and comparisons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McLaverty</dc:creator>
  <cp:lastModifiedBy>JACKSON, Angela</cp:lastModifiedBy>
  <cp:revision>33</cp:revision>
  <dcterms:created xsi:type="dcterms:W3CDTF">2023-03-29T04:26:06Z</dcterms:created>
  <dcterms:modified xsi:type="dcterms:W3CDTF">2023-10-11T04:51:37Z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55a2228-21e6-4321-8159-2aecc625ba09_Enabled">
    <vt:lpwstr>true</vt:lpwstr>
  </property>
  <property fmtid="{D5CDD505-2E9C-101B-9397-08002B2CF9AE}" pid="3" name="MSIP_Label_255a2228-21e6-4321-8159-2aecc625ba09_SetDate">
    <vt:lpwstr>2022-01-14T00:28:11Z</vt:lpwstr>
  </property>
  <property fmtid="{D5CDD505-2E9C-101B-9397-08002B2CF9AE}" pid="4" name="MSIP_Label_255a2228-21e6-4321-8159-2aecc625ba09_Method">
    <vt:lpwstr>Standard</vt:lpwstr>
  </property>
  <property fmtid="{D5CDD505-2E9C-101B-9397-08002B2CF9AE}" pid="5" name="MSIP_Label_255a2228-21e6-4321-8159-2aecc625ba09_Name">
    <vt:lpwstr>CONFIDENTIAL_0</vt:lpwstr>
  </property>
  <property fmtid="{D5CDD505-2E9C-101B-9397-08002B2CF9AE}" pid="6" name="MSIP_Label_255a2228-21e6-4321-8159-2aecc625ba09_SiteId">
    <vt:lpwstr>d42cc95a-d436-45e3-bfe6-1192d0ece130</vt:lpwstr>
  </property>
  <property fmtid="{D5CDD505-2E9C-101B-9397-08002B2CF9AE}" pid="7" name="MSIP_Label_255a2228-21e6-4321-8159-2aecc625ba09_ActionId">
    <vt:lpwstr>edc6d9b8-4aff-4696-8216-d422a0387ee7</vt:lpwstr>
  </property>
  <property fmtid="{D5CDD505-2E9C-101B-9397-08002B2CF9AE}" pid="8" name="MSIP_Label_255a2228-21e6-4321-8159-2aecc625ba09_ContentBits">
    <vt:lpwstr>0</vt:lpwstr>
  </property>
</Properties>
</file>