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6" r:id="rId3"/>
    <p:sldMasterId id="2147483770" r:id="rId4"/>
  </p:sldMasterIdLst>
  <p:notesMasterIdLst>
    <p:notesMasterId r:id="rId25"/>
  </p:notesMasterIdLst>
  <p:handoutMasterIdLst>
    <p:handoutMasterId r:id="rId26"/>
  </p:handoutMasterIdLst>
  <p:sldIdLst>
    <p:sldId id="280" r:id="rId5"/>
    <p:sldId id="494" r:id="rId6"/>
    <p:sldId id="495" r:id="rId7"/>
    <p:sldId id="281" r:id="rId8"/>
    <p:sldId id="490" r:id="rId9"/>
    <p:sldId id="458" r:id="rId10"/>
    <p:sldId id="460" r:id="rId11"/>
    <p:sldId id="470" r:id="rId12"/>
    <p:sldId id="471" r:id="rId13"/>
    <p:sldId id="309" r:id="rId14"/>
    <p:sldId id="395" r:id="rId15"/>
    <p:sldId id="491" r:id="rId16"/>
    <p:sldId id="453" r:id="rId17"/>
    <p:sldId id="478" r:id="rId18"/>
    <p:sldId id="492" r:id="rId19"/>
    <p:sldId id="493" r:id="rId20"/>
    <p:sldId id="485" r:id="rId21"/>
    <p:sldId id="435" r:id="rId22"/>
    <p:sldId id="437" r:id="rId23"/>
    <p:sldId id="497" r:id="rId24"/>
  </p:sldIdLst>
  <p:sldSz cx="9144000" cy="5143500" type="screen16x9"/>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F42F73E2-7CB9-4452-BD0A-076C5FB52E88}">
          <p14:sldIdLst>
            <p14:sldId id="280"/>
          </p14:sldIdLst>
        </p14:section>
        <p14:section name="Welcome &amp; introduction" id="{15B2CF97-CB5E-4BB2-8F3C-0F677C77C132}">
          <p14:sldIdLst>
            <p14:sldId id="494"/>
            <p14:sldId id="495"/>
          </p14:sldIdLst>
        </p14:section>
        <p14:section name="Section 1" id="{0ABD82B2-871F-46E9-A62F-3D88AC8D788F}">
          <p14:sldIdLst>
            <p14:sldId id="281"/>
            <p14:sldId id="490"/>
            <p14:sldId id="458"/>
            <p14:sldId id="460"/>
            <p14:sldId id="470"/>
            <p14:sldId id="471"/>
            <p14:sldId id="309"/>
            <p14:sldId id="395"/>
            <p14:sldId id="491"/>
            <p14:sldId id="453"/>
            <p14:sldId id="478"/>
            <p14:sldId id="492"/>
            <p14:sldId id="493"/>
            <p14:sldId id="485"/>
          </p14:sldIdLst>
        </p14:section>
        <p14:section name="Conclusion" id="{9D8E2B4C-F093-4642-B6EA-8B4A629122CC}">
          <p14:sldIdLst>
            <p14:sldId id="435"/>
            <p14:sldId id="437"/>
            <p14:sldId id="497"/>
          </p14:sldIdLst>
        </p14:section>
      </p14:sectionLst>
    </p:ext>
    <p:ext uri="{EFAFB233-063F-42B5-8137-9DF3F51BA10A}">
      <p15:sldGuideLst xmlns:p15="http://schemas.microsoft.com/office/powerpoint/2012/main">
        <p15:guide id="3" orient="horz" pos="259" userDrawn="1">
          <p15:clr>
            <a:srgbClr val="A4A3A4"/>
          </p15:clr>
        </p15:guide>
        <p15:guide id="5"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0F2C01-CEB8-5C19-EA4C-C305A7CD5DE8}" name="STEWART, Kim" initials="SK" userId="S::Kim.Stewart@safetyandquality.gov.au::aa60100f-42c1-4395-9d2a-9c8690c1e7e0" providerId="AD"/>
  <p188:author id="{6E5EDB1B-8478-4222-0CC1-311CB44195AF}" name="CAMPBELL, Elise" initials="CE" userId="S::Elise.CAMPBELL@safetyandquality.gov.au::48d49a50-d716-432b-94cb-3a766c9057d7" providerId="AD"/>
  <p188:author id="{18CD2561-E869-E52C-BC4B-8B4190CBE687}" name="LIAO, Serina" initials="LS" userId="S::Serina.Liao@safetyandquality.gov.au::78b49389-d744-483e-b4a2-46934ba9fefc" providerId="AD"/>
  <p188:author id="{52244683-5DA2-F585-4E26-1B7105A252B6}" name="MERTENS, Kate" initials="MK" userId="S::Kate.Mertens2@safetyandquality.gov.au::5974f0bf-db18-4ec0-ad8d-96e04c5b6275" providerId="AD"/>
  <p188:author id="{CD787F87-9192-9DF5-2477-F58BFB6D9268}" name="CALDWELL, Jennifer" initials="CJ" userId="S::Jennifer.Caldwell@safetyandquality.gov.au::f71a1a7b-e75a-490c-917f-8d66694a04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LDWELL, Jennifer" initials="CJ" lastIdx="11" clrIdx="0">
    <p:extLst>
      <p:ext uri="{19B8F6BF-5375-455C-9EA6-DF929625EA0E}">
        <p15:presenceInfo xmlns:p15="http://schemas.microsoft.com/office/powerpoint/2012/main" userId="S::Jennifer.Caldwell@safetyandquality.gov.au::f71a1a7b-e75a-490c-917f-8d66694a040d" providerId="AD"/>
      </p:ext>
    </p:extLst>
  </p:cmAuthor>
  <p:cmAuthor id="2" name="LIAO, Serina" initials="LS" lastIdx="9" clrIdx="1">
    <p:extLst>
      <p:ext uri="{19B8F6BF-5375-455C-9EA6-DF929625EA0E}">
        <p15:presenceInfo xmlns:p15="http://schemas.microsoft.com/office/powerpoint/2012/main" userId="S::Serina.Liao@safetyandquality.gov.au::78b49389-d744-483e-b4a2-46934ba9fefc" providerId="AD"/>
      </p:ext>
    </p:extLst>
  </p:cmAuthor>
  <p:cmAuthor id="3" name="ANDREWS, Belinda" initials="AB" lastIdx="2" clrIdx="2">
    <p:extLst>
      <p:ext uri="{19B8F6BF-5375-455C-9EA6-DF929625EA0E}">
        <p15:presenceInfo xmlns:p15="http://schemas.microsoft.com/office/powerpoint/2012/main" userId="S::Belinda.ANDREWS@safetyandquality.gov.au::c5d775dc-0b48-46a4-8239-1d8945df57aa" providerId="AD"/>
      </p:ext>
    </p:extLst>
  </p:cmAuthor>
  <p:cmAuthor id="4" name="GRALTON, Jan" initials="GJ" lastIdx="33" clrIdx="3">
    <p:extLst>
      <p:ext uri="{19B8F6BF-5375-455C-9EA6-DF929625EA0E}">
        <p15:presenceInfo xmlns:p15="http://schemas.microsoft.com/office/powerpoint/2012/main" userId="S::Jan.Gralton@safetyandquality.gov.au::a39bf6c6-d867-49a3-bce2-15ecc3e7a38c" providerId="AD"/>
      </p:ext>
    </p:extLst>
  </p:cmAuthor>
  <p:cmAuthor id="5" name="FRAWLEY, Michelle" initials="FM" lastIdx="2" clrIdx="4">
    <p:extLst>
      <p:ext uri="{19B8F6BF-5375-455C-9EA6-DF929625EA0E}">
        <p15:presenceInfo xmlns:p15="http://schemas.microsoft.com/office/powerpoint/2012/main" userId="S::Michelle.FRAWLEY@safetyandquality.gov.au::53dcd84b-80be-4555-95b3-c512a39f9c9e" providerId="AD"/>
      </p:ext>
    </p:extLst>
  </p:cmAuthor>
  <p:cmAuthor id="6" name="Literally Inspired"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40D"/>
    <a:srgbClr val="B26200"/>
    <a:srgbClr val="E07C00"/>
    <a:srgbClr val="1178A2"/>
    <a:srgbClr val="005470"/>
    <a:srgbClr val="00A8DC"/>
    <a:srgbClr val="3FBDCC"/>
    <a:srgbClr val="3DBBCA"/>
    <a:srgbClr val="AFEBFF"/>
    <a:srgbClr val="FFE5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71CB23-E758-4E6A-8C28-99B80097FC22}" v="810" dt="2023-08-10T07:10:49.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6" autoAdjust="0"/>
    <p:restoredTop sz="86382" autoAdjust="0"/>
  </p:normalViewPr>
  <p:slideViewPr>
    <p:cSldViewPr>
      <p:cViewPr varScale="1">
        <p:scale>
          <a:sx n="76" d="100"/>
          <a:sy n="76" d="100"/>
        </p:scale>
        <p:origin x="652" y="56"/>
      </p:cViewPr>
      <p:guideLst>
        <p:guide orient="horz" pos="259"/>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76" d="100"/>
          <a:sy n="76" d="100"/>
        </p:scale>
        <p:origin x="313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E68E32-ECC4-F342-A3BD-7D19DDB0481E}"/>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5BB8DDD-C490-814F-8FD3-B0730B876C1A}"/>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6D4C03B5-7D07-6142-87B9-5C6E10C52C29}" type="datetimeFigureOut">
              <a:rPr lang="en-US" smtClean="0"/>
              <a:t>4/15/2024</a:t>
            </a:fld>
            <a:endParaRPr lang="en-US" dirty="0"/>
          </a:p>
        </p:txBody>
      </p:sp>
      <p:sp>
        <p:nvSpPr>
          <p:cNvPr id="4" name="Footer Placeholder 3">
            <a:extLst>
              <a:ext uri="{FF2B5EF4-FFF2-40B4-BE49-F238E27FC236}">
                <a16:creationId xmlns:a16="http://schemas.microsoft.com/office/drawing/2014/main" id="{B3113038-73C6-D94C-94CA-E19DE9DA611F}"/>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7461265-2436-5647-B5C3-1C224B66F695}"/>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F51F9C4A-7916-5F45-8BEC-3646CF416BD5}" type="slidenum">
              <a:rPr lang="en-US" smtClean="0"/>
              <a:t>‹#›</a:t>
            </a:fld>
            <a:endParaRPr lang="en-US" dirty="0"/>
          </a:p>
        </p:txBody>
      </p:sp>
    </p:spTree>
    <p:extLst>
      <p:ext uri="{BB962C8B-B14F-4D97-AF65-F5344CB8AC3E}">
        <p14:creationId xmlns:p14="http://schemas.microsoft.com/office/powerpoint/2010/main" val="3251613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b="0" i="0">
                <a:latin typeface="Trebuchet MS Regular" panose="020B0603020202020204" pitchFamily="34" charset="0"/>
              </a:defRPr>
            </a:lvl1pPr>
          </a:lstStyle>
          <a:p>
            <a:endParaRPr lang="en-AU" dirty="0"/>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b="0" i="0">
                <a:latin typeface="Trebuchet MS Regular" panose="020B0603020202020204" pitchFamily="34" charset="0"/>
              </a:defRPr>
            </a:lvl1pPr>
          </a:lstStyle>
          <a:p>
            <a:fld id="{85A4AFB6-7DEA-42A7-8BC5-503BE8A3E058}" type="datetimeFigureOut">
              <a:rPr lang="en-AU" smtClean="0"/>
              <a:pPr/>
              <a:t>15/04/2024</a:t>
            </a:fld>
            <a:endParaRPr lang="en-AU" dirty="0"/>
          </a:p>
        </p:txBody>
      </p:sp>
      <p:sp>
        <p:nvSpPr>
          <p:cNvPr id="4" name="Slide Image Placehold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b="0" i="0">
                <a:latin typeface="Trebuchet MS Regular" panose="020B0603020202020204" pitchFamily="34" charset="0"/>
              </a:defRPr>
            </a:lvl1pPr>
          </a:lstStyle>
          <a:p>
            <a:endParaRPr lang="en-AU" dirty="0"/>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b="0" i="0">
                <a:latin typeface="Trebuchet MS Regular" panose="020B0603020202020204" pitchFamily="34" charset="0"/>
              </a:defRPr>
            </a:lvl1pPr>
          </a:lstStyle>
          <a:p>
            <a:fld id="{97F8EF85-857E-48BB-85B3-3FE552A3C346}" type="slidenum">
              <a:rPr lang="en-AU" smtClean="0"/>
              <a:pPr/>
              <a:t>‹#›</a:t>
            </a:fld>
            <a:endParaRPr lang="en-AU" dirty="0"/>
          </a:p>
        </p:txBody>
      </p:sp>
    </p:spTree>
    <p:extLst>
      <p:ext uri="{BB962C8B-B14F-4D97-AF65-F5344CB8AC3E}">
        <p14:creationId xmlns:p14="http://schemas.microsoft.com/office/powerpoint/2010/main" val="406422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Suggest add presenter name/ organisation details here</a:t>
            </a:r>
          </a:p>
        </p:txBody>
      </p:sp>
      <p:sp>
        <p:nvSpPr>
          <p:cNvPr id="4" name="Slide Number Placeholder 3"/>
          <p:cNvSpPr>
            <a:spLocks noGrp="1"/>
          </p:cNvSpPr>
          <p:nvPr>
            <p:ph type="sldNum" sz="quarter" idx="5"/>
          </p:nvPr>
        </p:nvSpPr>
        <p:spPr/>
        <p:txBody>
          <a:bodyPr/>
          <a:lstStyle/>
          <a:p>
            <a:fld id="{97F8EF85-857E-48BB-85B3-3FE552A3C346}" type="slidenum">
              <a:rPr lang="en-AU" smtClean="0"/>
              <a:pPr/>
              <a:t>1</a:t>
            </a:fld>
            <a:endParaRPr lang="en-AU" dirty="0"/>
          </a:p>
        </p:txBody>
      </p:sp>
    </p:spTree>
    <p:extLst>
      <p:ext uri="{BB962C8B-B14F-4D97-AF65-F5344CB8AC3E}">
        <p14:creationId xmlns:p14="http://schemas.microsoft.com/office/powerpoint/2010/main" val="289978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Direct observational auditing of hand hygiene practices is one commonly used method to monitor healthcare workers hand hygiene practices. Data is collected by observing HCWs when they are in a patient care area and recording which moment of hand hygiene should occur and if they did hand hygiene. Other methods of monitor hand hygiene practices can include, monitoring product usage, patient feedback … (add other that may be used in your own organisation).</a:t>
            </a:r>
          </a:p>
          <a:p>
            <a:endParaRPr lang="en-AU" dirty="0"/>
          </a:p>
          <a:p>
            <a:r>
              <a:rPr lang="en-AU" dirty="0"/>
              <a:t>You may want to update the image of this slide with an image of the 5 Moments that relates to your specific workplace/ clinical setting- refer to https://www.safetyandquality.gov.au/our-work/infection-prevention-and-control/national-hand-hygiene-initiative/materials-support-improved-hand-hygiene-australia-nhhi</a:t>
            </a: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11</a:t>
            </a:fld>
            <a:endParaRPr lang="en-AU" dirty="0"/>
          </a:p>
        </p:txBody>
      </p:sp>
    </p:spTree>
    <p:extLst>
      <p:ext uri="{BB962C8B-B14F-4D97-AF65-F5344CB8AC3E}">
        <p14:creationId xmlns:p14="http://schemas.microsoft.com/office/powerpoint/2010/main" val="4135309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dirty="0">
                <a:solidFill>
                  <a:srgbClr val="000000"/>
                </a:solidFill>
                <a:effectLst/>
                <a:latin typeface="+mn-lt"/>
              </a:rPr>
              <a:t>The healthcare environment refers to all clinical and non-clinical spaces within an organisation.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AU" sz="1200" b="0" i="0" dirty="0">
                <a:solidFill>
                  <a:srgbClr val="000000"/>
                </a:solidFill>
                <a:effectLst/>
                <a:latin typeface="+mn-lt"/>
              </a:rPr>
              <a:t>Examples of clinical and non-clinical spaces in the healthcare environment include p</a:t>
            </a:r>
            <a:r>
              <a:rPr lang="en-AU" b="0" i="0" dirty="0">
                <a:solidFill>
                  <a:srgbClr val="000000"/>
                </a:solidFill>
                <a:effectLst/>
                <a:latin typeface="+mn-lt"/>
              </a:rPr>
              <a:t>atient rooms and ward areas, consultation rooms, stock storage areas, waiting areas cafeteria areas ) or provide examples relevant to your own organisation.</a:t>
            </a:r>
          </a:p>
          <a:p>
            <a:pPr>
              <a:lnSpc>
                <a:spcPct val="100000"/>
              </a:lnSpc>
              <a:spcBef>
                <a:spcPts val="600"/>
              </a:spcBef>
              <a:spcAft>
                <a:spcPts val="600"/>
              </a:spcAft>
            </a:pPr>
            <a:endParaRPr lang="en-AU" sz="1200" b="0" i="0" dirty="0">
              <a:solidFill>
                <a:srgbClr val="000000"/>
              </a:solidFill>
              <a:effectLst/>
              <a:latin typeface="+mn-lt"/>
            </a:endParaRPr>
          </a:p>
          <a:p>
            <a:pPr>
              <a:lnSpc>
                <a:spcPct val="100000"/>
              </a:lnSpc>
              <a:spcBef>
                <a:spcPts val="600"/>
              </a:spcBef>
              <a:spcAft>
                <a:spcPts val="600"/>
              </a:spcAft>
            </a:pPr>
            <a:r>
              <a:rPr lang="en-AU" sz="1200" b="0" i="0" dirty="0">
                <a:solidFill>
                  <a:srgbClr val="000000"/>
                </a:solidFill>
                <a:effectLst/>
                <a:latin typeface="+mn-lt"/>
              </a:rPr>
              <a:t>The healthcare environment includes two zones- the health care zone and the patient zone.</a:t>
            </a: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12</a:t>
            </a:fld>
            <a:endParaRPr lang="en-AU" dirty="0"/>
          </a:p>
        </p:txBody>
      </p:sp>
    </p:spTree>
    <p:extLst>
      <p:ext uri="{BB962C8B-B14F-4D97-AF65-F5344CB8AC3E}">
        <p14:creationId xmlns:p14="http://schemas.microsoft.com/office/powerpoint/2010/main" val="326889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dirty="0">
                <a:latin typeface="Arial" panose="020B0604020202020204" pitchFamily="34" charset="0"/>
                <a:cs typeface="Arial" panose="020B0604020202020204" pitchFamily="34" charset="0"/>
              </a:rPr>
              <a:t>Can you think of any other examples? Consider examples specific to your organisation/ clinical areas/ or specific HCW roles</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1" dirty="0">
                <a:solidFill>
                  <a:srgbClr val="000000"/>
                </a:solidFill>
                <a:latin typeface="Arial" panose="020B0604020202020204" pitchFamily="34" charset="0"/>
                <a:cs typeface="Arial" panose="020B0604020202020204" pitchFamily="34" charset="0"/>
              </a:rPr>
              <a:t>Before and after </a:t>
            </a:r>
            <a:r>
              <a:rPr lang="en-AU" sz="1200" b="0" dirty="0">
                <a:solidFill>
                  <a:srgbClr val="000000"/>
                </a:solidFill>
                <a:latin typeface="Arial" panose="020B0604020202020204" pitchFamily="34" charset="0"/>
                <a:cs typeface="Arial" panose="020B0604020202020204" pitchFamily="34" charset="0"/>
              </a:rPr>
              <a:t>using and cleaning share patient care equipment</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1" dirty="0">
                <a:solidFill>
                  <a:srgbClr val="000000"/>
                </a:solidFill>
                <a:latin typeface="Arial" panose="020B0604020202020204" pitchFamily="34" charset="0"/>
                <a:cs typeface="Arial" panose="020B0604020202020204" pitchFamily="34" charset="0"/>
              </a:rPr>
              <a:t>After</a:t>
            </a:r>
            <a:r>
              <a:rPr lang="en-AU" sz="1200" dirty="0">
                <a:solidFill>
                  <a:srgbClr val="000000"/>
                </a:solidFill>
                <a:latin typeface="Arial" panose="020B0604020202020204" pitchFamily="34" charset="0"/>
                <a:cs typeface="Arial" panose="020B0604020202020204" pitchFamily="34" charset="0"/>
              </a:rPr>
              <a:t> smoking/ vaping</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b="1" dirty="0">
                <a:solidFill>
                  <a:srgbClr val="000000"/>
                </a:solidFill>
                <a:latin typeface="+mn-lt"/>
              </a:rPr>
              <a:t>After</a:t>
            </a:r>
            <a:r>
              <a:rPr lang="en-AU" dirty="0">
                <a:solidFill>
                  <a:srgbClr val="000000"/>
                </a:solidFill>
                <a:latin typeface="+mn-lt"/>
              </a:rPr>
              <a:t> being in a healthcare environment where there is an outbreak of an infectious disease</a:t>
            </a: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13</a:t>
            </a:fld>
            <a:endParaRPr lang="en-AU" dirty="0"/>
          </a:p>
        </p:txBody>
      </p:sp>
    </p:spTree>
    <p:extLst>
      <p:ext uri="{BB962C8B-B14F-4D97-AF65-F5344CB8AC3E}">
        <p14:creationId xmlns:p14="http://schemas.microsoft.com/office/powerpoint/2010/main" val="1820320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0" i="0" dirty="0">
                <a:solidFill>
                  <a:srgbClr val="000000"/>
                </a:solidFill>
                <a:effectLst/>
                <a:latin typeface="Open Sans" panose="020B0606030504020204" pitchFamily="34" charset="0"/>
              </a:rPr>
              <a:t>Refer to local policies that help to support these recommendations.</a:t>
            </a:r>
            <a:endParaRPr lang="en-AU" sz="1200" dirty="0">
              <a:solidFill>
                <a:srgbClr val="000000"/>
              </a:solidFill>
              <a:latin typeface="+mn-lt"/>
            </a:endParaRP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14</a:t>
            </a:fld>
            <a:endParaRPr lang="en-AU" dirty="0"/>
          </a:p>
        </p:txBody>
      </p:sp>
    </p:spTree>
    <p:extLst>
      <p:ext uri="{BB962C8B-B14F-4D97-AF65-F5344CB8AC3E}">
        <p14:creationId xmlns:p14="http://schemas.microsoft.com/office/powerpoint/2010/main" val="79328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Refer to local actions/ services to support staff with skin issues.</a:t>
            </a:r>
          </a:p>
        </p:txBody>
      </p:sp>
      <p:sp>
        <p:nvSpPr>
          <p:cNvPr id="4" name="Slide Number Placeholder 3"/>
          <p:cNvSpPr>
            <a:spLocks noGrp="1"/>
          </p:cNvSpPr>
          <p:nvPr>
            <p:ph type="sldNum" sz="quarter" idx="5"/>
          </p:nvPr>
        </p:nvSpPr>
        <p:spPr/>
        <p:txBody>
          <a:bodyPr/>
          <a:lstStyle/>
          <a:p>
            <a:fld id="{97F8EF85-857E-48BB-85B3-3FE552A3C346}" type="slidenum">
              <a:rPr lang="en-AU" smtClean="0"/>
              <a:pPr/>
              <a:t>15</a:t>
            </a:fld>
            <a:endParaRPr lang="en-AU" dirty="0"/>
          </a:p>
        </p:txBody>
      </p:sp>
    </p:spTree>
    <p:extLst>
      <p:ext uri="{BB962C8B-B14F-4D97-AF65-F5344CB8AC3E}">
        <p14:creationId xmlns:p14="http://schemas.microsoft.com/office/powerpoint/2010/main" val="1428626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16</a:t>
            </a:fld>
            <a:endParaRPr lang="en-AU" dirty="0"/>
          </a:p>
        </p:txBody>
      </p:sp>
    </p:spTree>
    <p:extLst>
      <p:ext uri="{BB962C8B-B14F-4D97-AF65-F5344CB8AC3E}">
        <p14:creationId xmlns:p14="http://schemas.microsoft.com/office/powerpoint/2010/main" val="2614779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b="0" i="0" dirty="0">
                <a:solidFill>
                  <a:srgbClr val="000000"/>
                </a:solidFill>
                <a:effectLst/>
                <a:latin typeface="Open Sans" panose="020B0606030504020204" pitchFamily="34" charset="0"/>
              </a:rPr>
              <a:t>Do you have any local activities or program to add to this list?</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AU" sz="1200" dirty="0">
              <a:solidFill>
                <a:srgbClr val="000000"/>
              </a:solidFill>
              <a:latin typeface="+mn-lt"/>
            </a:endParaRPr>
          </a:p>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17</a:t>
            </a:fld>
            <a:endParaRPr lang="en-AU" dirty="0"/>
          </a:p>
        </p:txBody>
      </p:sp>
    </p:spTree>
    <p:extLst>
      <p:ext uri="{BB962C8B-B14F-4D97-AF65-F5344CB8AC3E}">
        <p14:creationId xmlns:p14="http://schemas.microsoft.com/office/powerpoint/2010/main" val="1050163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18</a:t>
            </a:fld>
            <a:endParaRPr lang="en-AU" dirty="0"/>
          </a:p>
        </p:txBody>
      </p:sp>
    </p:spTree>
    <p:extLst>
      <p:ext uri="{BB962C8B-B14F-4D97-AF65-F5344CB8AC3E}">
        <p14:creationId xmlns:p14="http://schemas.microsoft.com/office/powerpoint/2010/main" val="3300401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19</a:t>
            </a:fld>
            <a:endParaRPr lang="en-AU" dirty="0"/>
          </a:p>
        </p:txBody>
      </p:sp>
    </p:spTree>
    <p:extLst>
      <p:ext uri="{BB962C8B-B14F-4D97-AF65-F5344CB8AC3E}">
        <p14:creationId xmlns:p14="http://schemas.microsoft.com/office/powerpoint/2010/main" val="394087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3</a:t>
            </a:fld>
            <a:endParaRPr lang="en-AU" dirty="0"/>
          </a:p>
        </p:txBody>
      </p:sp>
    </p:spTree>
    <p:extLst>
      <p:ext uri="{BB962C8B-B14F-4D97-AF65-F5344CB8AC3E}">
        <p14:creationId xmlns:p14="http://schemas.microsoft.com/office/powerpoint/2010/main" val="2820215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 are the elements of the NHHI implemented in your own organisation?</a:t>
            </a:r>
          </a:p>
        </p:txBody>
      </p:sp>
      <p:sp>
        <p:nvSpPr>
          <p:cNvPr id="4" name="Slide Number Placeholder 3"/>
          <p:cNvSpPr>
            <a:spLocks noGrp="1"/>
          </p:cNvSpPr>
          <p:nvPr>
            <p:ph type="sldNum" sz="quarter" idx="5"/>
          </p:nvPr>
        </p:nvSpPr>
        <p:spPr/>
        <p:txBody>
          <a:bodyPr/>
          <a:lstStyle/>
          <a:p>
            <a:fld id="{97F8EF85-857E-48BB-85B3-3FE552A3C346}" type="slidenum">
              <a:rPr lang="en-AU" smtClean="0"/>
              <a:pPr/>
              <a:t>4</a:t>
            </a:fld>
            <a:endParaRPr lang="en-AU" dirty="0"/>
          </a:p>
        </p:txBody>
      </p:sp>
    </p:spTree>
    <p:extLst>
      <p:ext uri="{BB962C8B-B14F-4D97-AF65-F5344CB8AC3E}">
        <p14:creationId xmlns:p14="http://schemas.microsoft.com/office/powerpoint/2010/main" val="359604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may wish to edit the terminology used in this presentation to suit your audience, for example- will your audience be more familiar with the word germ or term infectious agent?</a:t>
            </a:r>
          </a:p>
        </p:txBody>
      </p:sp>
      <p:sp>
        <p:nvSpPr>
          <p:cNvPr id="4" name="Slide Number Placeholder 3"/>
          <p:cNvSpPr>
            <a:spLocks noGrp="1"/>
          </p:cNvSpPr>
          <p:nvPr>
            <p:ph type="sldNum" sz="quarter" idx="5"/>
          </p:nvPr>
        </p:nvSpPr>
        <p:spPr/>
        <p:txBody>
          <a:bodyPr/>
          <a:lstStyle/>
          <a:p>
            <a:fld id="{97F8EF85-857E-48BB-85B3-3FE552A3C346}" type="slidenum">
              <a:rPr lang="en-AU" smtClean="0"/>
              <a:pPr/>
              <a:t>5</a:t>
            </a:fld>
            <a:endParaRPr lang="en-AU" dirty="0"/>
          </a:p>
        </p:txBody>
      </p:sp>
    </p:spTree>
    <p:extLst>
      <p:ext uri="{BB962C8B-B14F-4D97-AF65-F5344CB8AC3E}">
        <p14:creationId xmlns:p14="http://schemas.microsoft.com/office/powerpoint/2010/main" val="1431790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may want to add examples of when it is appropriate to use ABHR, e.g., before touching a patient, after handling patient care equipment etc.</a:t>
            </a:r>
          </a:p>
        </p:txBody>
      </p:sp>
      <p:sp>
        <p:nvSpPr>
          <p:cNvPr id="4" name="Slide Number Placeholder 3"/>
          <p:cNvSpPr>
            <a:spLocks noGrp="1"/>
          </p:cNvSpPr>
          <p:nvPr>
            <p:ph type="sldNum" sz="quarter" idx="5"/>
          </p:nvPr>
        </p:nvSpPr>
        <p:spPr/>
        <p:txBody>
          <a:bodyPr/>
          <a:lstStyle/>
          <a:p>
            <a:fld id="{97F8EF85-857E-48BB-85B3-3FE552A3C346}" type="slidenum">
              <a:rPr lang="en-AU" smtClean="0"/>
              <a:pPr/>
              <a:t>6</a:t>
            </a:fld>
            <a:endParaRPr lang="en-AU" dirty="0"/>
          </a:p>
        </p:txBody>
      </p:sp>
    </p:spTree>
    <p:extLst>
      <p:ext uri="{BB962C8B-B14F-4D97-AF65-F5344CB8AC3E}">
        <p14:creationId xmlns:p14="http://schemas.microsoft.com/office/powerpoint/2010/main" val="303050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n-lt"/>
              </a:rPr>
              <a:t>Other examples: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care of a patient with </a:t>
            </a:r>
            <a:r>
              <a:rPr lang="en-AU" sz="1200" i="1" dirty="0">
                <a:latin typeface="+mn-lt"/>
              </a:rPr>
              <a:t>Clostridioides difficile </a:t>
            </a:r>
            <a:r>
              <a:rPr lang="en-AU" sz="1200" i="0" dirty="0">
                <a:latin typeface="+mn-lt"/>
              </a:rPr>
              <a:t>when </a:t>
            </a:r>
            <a:r>
              <a:rPr lang="en-AU" sz="1200" dirty="0">
                <a:latin typeface="+mn-lt"/>
              </a:rPr>
              <a:t>gloves have not been worn</a:t>
            </a:r>
            <a:endParaRPr lang="en-AU" sz="1200" i="1"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mn-lt"/>
              </a:rPr>
              <a:t>caring for someone with bacterial spores, non-enveloped viruses or other specific organisms</a:t>
            </a:r>
          </a:p>
          <a:p>
            <a:endParaRPr lang="en-AU"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7</a:t>
            </a:fld>
            <a:endParaRPr lang="en-AU" dirty="0"/>
          </a:p>
        </p:txBody>
      </p:sp>
    </p:spTree>
    <p:extLst>
      <p:ext uri="{BB962C8B-B14F-4D97-AF65-F5344CB8AC3E}">
        <p14:creationId xmlns:p14="http://schemas.microsoft.com/office/powerpoint/2010/main" val="266542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r>
              <a:rPr lang="en-AU" sz="1200" dirty="0">
                <a:latin typeface="Arial" panose="020B0604020202020204" pitchFamily="34" charset="0"/>
                <a:cs typeface="Arial" panose="020B0604020202020204" pitchFamily="34" charset="0"/>
              </a:rPr>
              <a:t>You can include:</a:t>
            </a:r>
          </a:p>
          <a:p>
            <a:pPr marL="171450" indent="-171450">
              <a:lnSpc>
                <a:spcPct val="100000"/>
              </a:lnSpc>
              <a:spcAft>
                <a:spcPts val="800"/>
              </a:spcAft>
              <a:buFont typeface="Arial" panose="020B0604020202020204" pitchFamily="34" charset="0"/>
              <a:buChar char="•"/>
            </a:pPr>
            <a:r>
              <a:rPr lang="en-AU" sz="1200" dirty="0">
                <a:latin typeface="Arial" panose="020B0604020202020204" pitchFamily="34" charset="0"/>
                <a:cs typeface="Arial" panose="020B0604020202020204" pitchFamily="34" charset="0"/>
              </a:rPr>
              <a:t>demonstration and practising hand hygiene using an ABHR </a:t>
            </a:r>
          </a:p>
          <a:p>
            <a:pPr marL="171450" indent="-171450">
              <a:lnSpc>
                <a:spcPct val="100000"/>
              </a:lnSpc>
              <a:spcAft>
                <a:spcPts val="800"/>
              </a:spcAft>
              <a:buFont typeface="Arial" panose="020B0604020202020204" pitchFamily="34" charset="0"/>
              <a:buChar char="•"/>
            </a:pPr>
            <a:r>
              <a:rPr lang="en-AU" sz="1200" dirty="0">
                <a:latin typeface="Arial" panose="020B0604020202020204" pitchFamily="34" charset="0"/>
                <a:cs typeface="Arial" panose="020B0604020202020204" pitchFamily="34" charset="0"/>
              </a:rPr>
              <a:t>using fluorescent powder/gel and UV light for hand hygiene demonstrations and activities</a:t>
            </a:r>
          </a:p>
        </p:txBody>
      </p:sp>
      <p:sp>
        <p:nvSpPr>
          <p:cNvPr id="4" name="Slide Number Placeholder 3"/>
          <p:cNvSpPr>
            <a:spLocks noGrp="1"/>
          </p:cNvSpPr>
          <p:nvPr>
            <p:ph type="sldNum" sz="quarter" idx="5"/>
          </p:nvPr>
        </p:nvSpPr>
        <p:spPr/>
        <p:txBody>
          <a:bodyPr/>
          <a:lstStyle/>
          <a:p>
            <a:fld id="{97F8EF85-857E-48BB-85B3-3FE552A3C346}" type="slidenum">
              <a:rPr lang="en-AU" smtClean="0"/>
              <a:pPr/>
              <a:t>8</a:t>
            </a:fld>
            <a:endParaRPr lang="en-AU" dirty="0"/>
          </a:p>
        </p:txBody>
      </p:sp>
    </p:spTree>
    <p:extLst>
      <p:ext uri="{BB962C8B-B14F-4D97-AF65-F5344CB8AC3E}">
        <p14:creationId xmlns:p14="http://schemas.microsoft.com/office/powerpoint/2010/main" val="3351805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9</a:t>
            </a:fld>
            <a:endParaRPr lang="en-AU" dirty="0"/>
          </a:p>
        </p:txBody>
      </p:sp>
    </p:spTree>
    <p:extLst>
      <p:ext uri="{BB962C8B-B14F-4D97-AF65-F5344CB8AC3E}">
        <p14:creationId xmlns:p14="http://schemas.microsoft.com/office/powerpoint/2010/main" val="203643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8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10</a:t>
            </a:fld>
            <a:endParaRPr lang="en-AU" dirty="0"/>
          </a:p>
        </p:txBody>
      </p:sp>
    </p:spTree>
    <p:extLst>
      <p:ext uri="{BB962C8B-B14F-4D97-AF65-F5344CB8AC3E}">
        <p14:creationId xmlns:p14="http://schemas.microsoft.com/office/powerpoint/2010/main" val="64226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A17A8A-419D-6D40-A044-64C4E71058A0}"/>
              </a:ext>
            </a:extLst>
          </p:cNvPr>
          <p:cNvSpPr>
            <a:spLocks noGrp="1"/>
          </p:cNvSpPr>
          <p:nvPr>
            <p:ph type="title"/>
          </p:nvPr>
        </p:nvSpPr>
        <p:spPr>
          <a:xfrm>
            <a:off x="611560" y="1707654"/>
            <a:ext cx="7886700" cy="592022"/>
          </a:xfrm>
          <a:prstGeom prst="rect">
            <a:avLst/>
          </a:prstGeom>
        </p:spPr>
        <p:txBody>
          <a:bodyPr lIns="0" tIns="46800" rIns="0">
            <a:spAutoFit/>
          </a:bodyPr>
          <a:lstStyle>
            <a:lvl1pPr marL="0" algn="l" defTabSz="914400" rtl="0" eaLnBrk="1" latinLnBrk="0" hangingPunct="1">
              <a:lnSpc>
                <a:spcPct val="90000"/>
              </a:lnSpc>
              <a:spcBef>
                <a:spcPct val="0"/>
              </a:spcBef>
              <a:buNone/>
              <a:defRPr lang="en-US" sz="3600" b="1" i="0" kern="1200" baseline="0" dirty="0">
                <a:solidFill>
                  <a:srgbClr val="005470"/>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CF5E2F92-08D8-6048-B8C5-E361814A135E}"/>
              </a:ext>
            </a:extLst>
          </p:cNvPr>
          <p:cNvSpPr>
            <a:spLocks noGrp="1"/>
          </p:cNvSpPr>
          <p:nvPr>
            <p:ph type="body" sz="quarter" idx="11" hasCustomPrompt="1"/>
          </p:nvPr>
        </p:nvSpPr>
        <p:spPr>
          <a:xfrm>
            <a:off x="611188" y="2409732"/>
            <a:ext cx="7886700" cy="341632"/>
          </a:xfrm>
          <a:prstGeom prst="rect">
            <a:avLst/>
          </a:prstGeom>
        </p:spPr>
        <p:txBody>
          <a:bodyPr lIns="0">
            <a:spAutoFit/>
          </a:bodyPr>
          <a:lstStyle>
            <a:lvl1pPr marL="0" indent="0">
              <a:buFontTx/>
              <a:buNone/>
              <a:defRPr sz="1800" b="1" i="0">
                <a:latin typeface="Arial" panose="020B0604020202020204" pitchFamily="34" charset="0"/>
                <a:cs typeface="Arial" panose="020B0604020202020204" pitchFamily="34" charset="0"/>
              </a:defRPr>
            </a:lvl1pPr>
          </a:lstStyle>
          <a:p>
            <a:r>
              <a:rPr lang="en-US" dirty="0">
                <a:solidFill>
                  <a:srgbClr val="1178A2"/>
                </a:solidFill>
              </a:rPr>
              <a:t>CLICK TO EDIT MASTER SUBTITLE STYLE</a:t>
            </a:r>
          </a:p>
        </p:txBody>
      </p:sp>
      <p:sp>
        <p:nvSpPr>
          <p:cNvPr id="5" name="Text Placeholder 4">
            <a:extLst>
              <a:ext uri="{FF2B5EF4-FFF2-40B4-BE49-F238E27FC236}">
                <a16:creationId xmlns:a16="http://schemas.microsoft.com/office/drawing/2014/main" id="{7C9EEC38-31C8-F445-9362-57B69C1B2581}"/>
              </a:ext>
            </a:extLst>
          </p:cNvPr>
          <p:cNvSpPr>
            <a:spLocks noGrp="1"/>
          </p:cNvSpPr>
          <p:nvPr>
            <p:ph type="body" sz="quarter" idx="13" hasCustomPrompt="1"/>
          </p:nvPr>
        </p:nvSpPr>
        <p:spPr>
          <a:xfrm>
            <a:off x="611188" y="3813888"/>
            <a:ext cx="5473700" cy="323850"/>
          </a:xfrm>
          <a:prstGeom prst="rect">
            <a:avLst/>
          </a:prstGeom>
        </p:spPr>
        <p:txBody>
          <a:bodyPr lIns="0"/>
          <a:lstStyle>
            <a:lvl1pPr marL="0" indent="0">
              <a:buFontTx/>
              <a:buNone/>
              <a:defRPr sz="1800">
                <a:solidFill>
                  <a:schemeClr val="tx2"/>
                </a:solidFill>
                <a:latin typeface="Arial" panose="020B0604020202020204" pitchFamily="34" charset="0"/>
                <a:cs typeface="Arial" panose="020B0604020202020204" pitchFamily="34" charset="0"/>
              </a:defRPr>
            </a:lvl1pPr>
            <a:lvl2pPr marL="457200" indent="0">
              <a:buFontTx/>
              <a:buNone/>
              <a:defRPr sz="2000">
                <a:solidFill>
                  <a:schemeClr val="bg1">
                    <a:lumMod val="50000"/>
                  </a:schemeClr>
                </a:solidFill>
                <a:latin typeface="+mj-lt"/>
              </a:defRPr>
            </a:lvl2pPr>
            <a:lvl3pPr marL="914400" indent="0">
              <a:buFontTx/>
              <a:buNone/>
              <a:defRPr sz="2000">
                <a:solidFill>
                  <a:schemeClr val="bg1">
                    <a:lumMod val="50000"/>
                  </a:schemeClr>
                </a:solidFill>
                <a:latin typeface="+mj-lt"/>
              </a:defRPr>
            </a:lvl3pPr>
            <a:lvl4pPr marL="1371600" indent="0">
              <a:buFontTx/>
              <a:buNone/>
              <a:defRPr sz="2000">
                <a:solidFill>
                  <a:schemeClr val="bg1">
                    <a:lumMod val="50000"/>
                  </a:schemeClr>
                </a:solidFill>
                <a:latin typeface="+mj-lt"/>
              </a:defRPr>
            </a:lvl4pPr>
            <a:lvl5pPr marL="1828800" indent="0">
              <a:buFontTx/>
              <a:buNone/>
              <a:defRPr sz="2000">
                <a:solidFill>
                  <a:schemeClr val="bg1">
                    <a:lumMod val="50000"/>
                  </a:schemeClr>
                </a:solidFill>
                <a:latin typeface="+mj-lt"/>
              </a:defRPr>
            </a:lvl5pPr>
          </a:lstStyle>
          <a:p>
            <a:pPr lvl="0"/>
            <a:r>
              <a:rPr lang="en-US" dirty="0"/>
              <a:t>Click to edit presenter’s name</a:t>
            </a:r>
          </a:p>
        </p:txBody>
      </p:sp>
      <p:sp>
        <p:nvSpPr>
          <p:cNvPr id="9" name="Date Placeholder 3">
            <a:extLst>
              <a:ext uri="{FF2B5EF4-FFF2-40B4-BE49-F238E27FC236}">
                <a16:creationId xmlns:a16="http://schemas.microsoft.com/office/drawing/2014/main" id="{51594A2E-2D23-2C45-9E10-EB87A1CBC0F8}"/>
              </a:ext>
            </a:extLst>
          </p:cNvPr>
          <p:cNvSpPr>
            <a:spLocks noGrp="1"/>
          </p:cNvSpPr>
          <p:nvPr>
            <p:ph type="dt" sz="half" idx="2"/>
          </p:nvPr>
        </p:nvSpPr>
        <p:spPr>
          <a:xfrm>
            <a:off x="6156176" y="4569972"/>
            <a:ext cx="2341712" cy="273844"/>
          </a:xfrm>
          <a:prstGeom prst="rect">
            <a:avLst/>
          </a:prstGeom>
        </p:spPr>
        <p:txBody>
          <a:bodyPr vert="horz" lIns="91440" tIns="45720" rIns="0" bIns="0" rtlCol="0" anchor="b" anchorCtr="0"/>
          <a:lstStyle>
            <a:lvl1pPr algn="r">
              <a:defRPr sz="1000" b="0" i="0">
                <a:solidFill>
                  <a:schemeClr val="bg1">
                    <a:lumMod val="50000"/>
                  </a:schemeClr>
                </a:solidFill>
                <a:latin typeface="Arial" panose="020B0604020202020204" pitchFamily="34" charset="0"/>
                <a:cs typeface="Arial" panose="020B0604020202020204" pitchFamily="34" charset="0"/>
              </a:defRPr>
            </a:lvl1pPr>
          </a:lstStyle>
          <a:p>
            <a:r>
              <a:rPr lang="en-AU" sz="1100" dirty="0"/>
              <a:t>8 March 2019</a:t>
            </a:r>
            <a:endParaRPr lang="en-US" sz="1100" dirty="0"/>
          </a:p>
        </p:txBody>
      </p:sp>
    </p:spTree>
    <p:extLst>
      <p:ext uri="{BB962C8B-B14F-4D97-AF65-F5344CB8AC3E}">
        <p14:creationId xmlns:p14="http://schemas.microsoft.com/office/powerpoint/2010/main" val="2116917602"/>
      </p:ext>
    </p:extLst>
  </p:cSld>
  <p:clrMapOvr>
    <a:masterClrMapping/>
  </p:clrMapOvr>
  <p:extLst>
    <p:ext uri="{DCECCB84-F9BA-43D5-87BE-67443E8EF086}">
      <p15:sldGuideLst xmlns:p15="http://schemas.microsoft.com/office/powerpoint/2012/main">
        <p15:guide id="1" orient="horz" pos="1344">
          <p15:clr>
            <a:srgbClr val="FBAE40"/>
          </p15:clr>
        </p15:guide>
        <p15:guide id="2" pos="38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03A135-D0BB-BE90-F47F-D5C09F0B6EA1}"/>
              </a:ext>
            </a:extLst>
          </p:cNvPr>
          <p:cNvSpPr>
            <a:spLocks noGrp="1"/>
          </p:cNvSpPr>
          <p:nvPr>
            <p:ph type="sldNum" sz="quarter" idx="12"/>
          </p:nvPr>
        </p:nvSpPr>
        <p:spPr/>
        <p:txBody>
          <a:bodyPr/>
          <a:lstStyle/>
          <a:p>
            <a:fld id="{F4565170-145F-2446-94C5-F8EED72DA5D5}" type="slidenum">
              <a:rPr lang="en-US" smtClean="0"/>
              <a:t>‹#›</a:t>
            </a:fld>
            <a:endParaRPr lang="en-US"/>
          </a:p>
        </p:txBody>
      </p:sp>
      <p:sp>
        <p:nvSpPr>
          <p:cNvPr id="2" name="Content Placeholder 2">
            <a:extLst>
              <a:ext uri="{FF2B5EF4-FFF2-40B4-BE49-F238E27FC236}">
                <a16:creationId xmlns:a16="http://schemas.microsoft.com/office/drawing/2014/main" id="{2BA00B2C-741C-8834-2070-BA873E4A0C1B}"/>
              </a:ext>
            </a:extLst>
          </p:cNvPr>
          <p:cNvSpPr>
            <a:spLocks noGrp="1"/>
          </p:cNvSpPr>
          <p:nvPr>
            <p:ph idx="1" hasCustomPrompt="1"/>
          </p:nvPr>
        </p:nvSpPr>
        <p:spPr>
          <a:xfrm>
            <a:off x="611560" y="1437624"/>
            <a:ext cx="7886700" cy="1364989"/>
          </a:xfrm>
          <a:prstGeom prst="rect">
            <a:avLst/>
          </a:prstGeom>
        </p:spPr>
        <p:txBody>
          <a:bodyPr lIns="0">
            <a:spAutoFit/>
          </a:bodyPr>
          <a:lstStyle>
            <a:lvl1pPr>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3" name="Title 2">
            <a:extLst>
              <a:ext uri="{FF2B5EF4-FFF2-40B4-BE49-F238E27FC236}">
                <a16:creationId xmlns:a16="http://schemas.microsoft.com/office/drawing/2014/main" id="{6CEB2078-AB7C-6BD7-0693-02A6FB52B924}"/>
              </a:ext>
            </a:extLst>
          </p:cNvPr>
          <p:cNvSpPr>
            <a:spLocks noGrp="1"/>
          </p:cNvSpPr>
          <p:nvPr>
            <p:ph type="title"/>
          </p:nvPr>
        </p:nvSpPr>
        <p:spPr>
          <a:xfrm>
            <a:off x="611188" y="627535"/>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493852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03A135-D0BB-BE90-F47F-D5C09F0B6EA1}"/>
              </a:ext>
            </a:extLst>
          </p:cNvPr>
          <p:cNvSpPr>
            <a:spLocks noGrp="1"/>
          </p:cNvSpPr>
          <p:nvPr>
            <p:ph type="sldNum" sz="quarter" idx="12"/>
          </p:nvPr>
        </p:nvSpPr>
        <p:spPr/>
        <p:txBody>
          <a:bodyPr/>
          <a:lstStyle/>
          <a:p>
            <a:r>
              <a:rPr lang="en-US" dirty="0"/>
              <a:t>Page </a:t>
            </a:r>
            <a:fld id="{F4565170-145F-2446-94C5-F8EED72DA5D5}" type="slidenum">
              <a:rPr lang="en-US" smtClean="0"/>
              <a:pPr/>
              <a:t>‹#›</a:t>
            </a:fld>
            <a:endParaRPr lang="en-US" dirty="0"/>
          </a:p>
        </p:txBody>
      </p:sp>
      <p:sp>
        <p:nvSpPr>
          <p:cNvPr id="7" name="Text Placeholder 2">
            <a:extLst>
              <a:ext uri="{FF2B5EF4-FFF2-40B4-BE49-F238E27FC236}">
                <a16:creationId xmlns:a16="http://schemas.microsoft.com/office/drawing/2014/main" id="{47307873-F38B-2ADE-98A4-09931569E340}"/>
              </a:ext>
            </a:extLst>
          </p:cNvPr>
          <p:cNvSpPr>
            <a:spLocks noGrp="1"/>
          </p:cNvSpPr>
          <p:nvPr>
            <p:ph type="body" sz="quarter" idx="13" hasCustomPrompt="1"/>
          </p:nvPr>
        </p:nvSpPr>
        <p:spPr>
          <a:xfrm>
            <a:off x="611188" y="1383618"/>
            <a:ext cx="4896916" cy="424732"/>
          </a:xfrm>
          <a:prstGeom prst="rect">
            <a:avLst/>
          </a:prstGeom>
        </p:spPr>
        <p:txBody>
          <a:bodyPr lIns="0">
            <a:spAutoFit/>
          </a:bodyPr>
          <a:lstStyle>
            <a:lvl1pPr marL="0" indent="0">
              <a:buFontTx/>
              <a:buNone/>
              <a:defRPr sz="2400">
                <a:latin typeface="Arial" panose="020B0604020202020204" pitchFamily="34" charset="0"/>
                <a:cs typeface="Arial" panose="020B0604020202020204" pitchFamily="34" charset="0"/>
              </a:defRPr>
            </a:lvl1pPr>
          </a:lstStyle>
          <a:p>
            <a:pPr lvl="0"/>
            <a:r>
              <a:rPr lang="en-US" dirty="0"/>
              <a:t>Edit Master text styles</a:t>
            </a:r>
          </a:p>
        </p:txBody>
      </p:sp>
      <p:sp>
        <p:nvSpPr>
          <p:cNvPr id="8" name="Picture Placeholder 2">
            <a:extLst>
              <a:ext uri="{FF2B5EF4-FFF2-40B4-BE49-F238E27FC236}">
                <a16:creationId xmlns:a16="http://schemas.microsoft.com/office/drawing/2014/main" id="{AEEE07EB-790C-BB21-040D-9BF29605EEE1}"/>
              </a:ext>
            </a:extLst>
          </p:cNvPr>
          <p:cNvSpPr>
            <a:spLocks noGrp="1"/>
          </p:cNvSpPr>
          <p:nvPr>
            <p:ph type="pic" sz="quarter" idx="16" hasCustomPrompt="1"/>
          </p:nvPr>
        </p:nvSpPr>
        <p:spPr>
          <a:xfrm>
            <a:off x="5724128" y="2895786"/>
            <a:ext cx="2791222" cy="1350151"/>
          </a:xfrm>
          <a:prstGeom prst="rect">
            <a:avLst/>
          </a:prstGeom>
        </p:spPr>
        <p:txBody>
          <a:bodyPr/>
          <a:lstStyle>
            <a:lvl1pPr marL="0" indent="0">
              <a:buFontTx/>
              <a:buNone/>
              <a:defRPr sz="1600">
                <a:latin typeface="Arial" panose="020B0604020202020204" pitchFamily="34" charset="0"/>
                <a:cs typeface="Arial" panose="020B0604020202020204" pitchFamily="34" charset="0"/>
              </a:defRPr>
            </a:lvl1pPr>
          </a:lstStyle>
          <a:p>
            <a:r>
              <a:rPr lang="en-US" sz="1600" dirty="0"/>
              <a:t>Insert picture</a:t>
            </a:r>
            <a:endParaRPr lang="en-US" dirty="0"/>
          </a:p>
        </p:txBody>
      </p:sp>
      <p:sp>
        <p:nvSpPr>
          <p:cNvPr id="9" name="Chart Placeholder 2">
            <a:extLst>
              <a:ext uri="{FF2B5EF4-FFF2-40B4-BE49-F238E27FC236}">
                <a16:creationId xmlns:a16="http://schemas.microsoft.com/office/drawing/2014/main" id="{00B5F786-FF71-F2B7-0191-A84AC0F1DC66}"/>
              </a:ext>
            </a:extLst>
          </p:cNvPr>
          <p:cNvSpPr>
            <a:spLocks noGrp="1"/>
          </p:cNvSpPr>
          <p:nvPr>
            <p:ph type="chart" sz="quarter" idx="17" hasCustomPrompt="1"/>
          </p:nvPr>
        </p:nvSpPr>
        <p:spPr>
          <a:xfrm>
            <a:off x="5724129" y="1355774"/>
            <a:ext cx="2790825" cy="1377901"/>
          </a:xfrm>
          <a:prstGeom prst="rect">
            <a:avLst/>
          </a:prstGeom>
        </p:spPr>
        <p:txBody>
          <a:bodyPr/>
          <a:lstStyle>
            <a:lvl1pPr marL="0" indent="0">
              <a:buFontTx/>
              <a:buNone/>
              <a:defRPr sz="1800">
                <a:latin typeface="Arial" panose="020B0604020202020204" pitchFamily="34" charset="0"/>
                <a:cs typeface="Arial" panose="020B0604020202020204" pitchFamily="34" charset="0"/>
              </a:defRPr>
            </a:lvl1pPr>
          </a:lstStyle>
          <a:p>
            <a:r>
              <a:rPr lang="en-US" dirty="0"/>
              <a:t>Insert chart</a:t>
            </a:r>
          </a:p>
        </p:txBody>
      </p:sp>
      <p:sp>
        <p:nvSpPr>
          <p:cNvPr id="10" name="Title 2">
            <a:extLst>
              <a:ext uri="{FF2B5EF4-FFF2-40B4-BE49-F238E27FC236}">
                <a16:creationId xmlns:a16="http://schemas.microsoft.com/office/drawing/2014/main" id="{6DE5D8C7-71CF-9D7D-404F-A97D87C77914}"/>
              </a:ext>
            </a:extLst>
          </p:cNvPr>
          <p:cNvSpPr>
            <a:spLocks noGrp="1"/>
          </p:cNvSpPr>
          <p:nvPr>
            <p:ph type="title"/>
          </p:nvPr>
        </p:nvSpPr>
        <p:spPr>
          <a:xfrm>
            <a:off x="611188" y="627535"/>
            <a:ext cx="7886700" cy="480131"/>
          </a:xfrm>
          <a:prstGeom prst="rect">
            <a:avLst/>
          </a:prstGeom>
        </p:spPr>
        <p:txBody>
          <a:bodyPr l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2727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03A135-D0BB-BE90-F47F-D5C09F0B6EA1}"/>
              </a:ext>
            </a:extLst>
          </p:cNvPr>
          <p:cNvSpPr>
            <a:spLocks noGrp="1"/>
          </p:cNvSpPr>
          <p:nvPr>
            <p:ph type="sldNum" sz="quarter" idx="12"/>
          </p:nvPr>
        </p:nvSpPr>
        <p:spPr/>
        <p:txBody>
          <a:bodyPr/>
          <a:lstStyle/>
          <a:p>
            <a:r>
              <a:rPr lang="en-US" dirty="0"/>
              <a:t>Page </a:t>
            </a:r>
            <a:fld id="{F4565170-145F-2446-94C5-F8EED72DA5D5}" type="slidenum">
              <a:rPr lang="en-US" smtClean="0"/>
              <a:pPr/>
              <a:t>‹#›</a:t>
            </a:fld>
            <a:endParaRPr lang="en-US" dirty="0"/>
          </a:p>
        </p:txBody>
      </p:sp>
      <p:sp>
        <p:nvSpPr>
          <p:cNvPr id="2" name="Text Placeholder 3">
            <a:extLst>
              <a:ext uri="{FF2B5EF4-FFF2-40B4-BE49-F238E27FC236}">
                <a16:creationId xmlns:a16="http://schemas.microsoft.com/office/drawing/2014/main" id="{A568F5AA-C426-5423-2883-1F3CF985C7F0}"/>
              </a:ext>
            </a:extLst>
          </p:cNvPr>
          <p:cNvSpPr>
            <a:spLocks noGrp="1"/>
          </p:cNvSpPr>
          <p:nvPr>
            <p:ph type="body" sz="half" idx="2" hasCustomPrompt="1"/>
          </p:nvPr>
        </p:nvSpPr>
        <p:spPr>
          <a:xfrm>
            <a:off x="630238" y="1543050"/>
            <a:ext cx="3653730" cy="313932"/>
          </a:xfrm>
          <a:prstGeom prst="rect">
            <a:avLst/>
          </a:prstGeom>
        </p:spPr>
        <p:txBody>
          <a:bodyPr lIns="0">
            <a:spAutoFit/>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Title 1">
            <a:extLst>
              <a:ext uri="{FF2B5EF4-FFF2-40B4-BE49-F238E27FC236}">
                <a16:creationId xmlns:a16="http://schemas.microsoft.com/office/drawing/2014/main" id="{C47270BD-D8AE-55D6-5271-7414C361DC27}"/>
              </a:ext>
            </a:extLst>
          </p:cNvPr>
          <p:cNvSpPr txBox="1">
            <a:spLocks/>
          </p:cNvSpPr>
          <p:nvPr userDrawn="1"/>
        </p:nvSpPr>
        <p:spPr>
          <a:xfrm>
            <a:off x="611560" y="606686"/>
            <a:ext cx="3672408" cy="867930"/>
          </a:xfrm>
          <a:prstGeom prst="rect">
            <a:avLst/>
          </a:prstGeom>
        </p:spPr>
        <p:txBody>
          <a:bodyPr wrap="square" lIns="0" rIns="0" anchor="b" anchorCtr="0">
            <a:spAutoFit/>
          </a:bodyPr>
          <a:lstStyle>
            <a:lvl1pPr algn="l" defTabSz="914400" rtl="0" eaLnBrk="1" latinLnBrk="0" hangingPunct="1">
              <a:lnSpc>
                <a:spcPct val="90000"/>
              </a:lnSpc>
              <a:spcBef>
                <a:spcPct val="0"/>
              </a:spcBef>
              <a:buNone/>
              <a:defRPr sz="4000" b="1" i="0" kern="1200">
                <a:solidFill>
                  <a:srgbClr val="1178A2"/>
                </a:solidFill>
                <a:latin typeface="Trebuchet MS" panose="020B0703020202090204" pitchFamily="34" charset="0"/>
                <a:ea typeface="+mj-ea"/>
                <a:cs typeface="+mj-cs"/>
              </a:defRPr>
            </a:lvl1pPr>
          </a:lstStyle>
          <a:p>
            <a:r>
              <a:rPr lang="en-US" sz="2800" dirty="0">
                <a:latin typeface="Arial" panose="020B0604020202020204" pitchFamily="34" charset="0"/>
                <a:cs typeface="Arial" panose="020B0604020202020204" pitchFamily="34" charset="0"/>
              </a:rPr>
              <a:t>Click to edit Master title style</a:t>
            </a:r>
          </a:p>
        </p:txBody>
      </p:sp>
      <p:sp>
        <p:nvSpPr>
          <p:cNvPr id="11" name="Picture Placeholder 2">
            <a:extLst>
              <a:ext uri="{FF2B5EF4-FFF2-40B4-BE49-F238E27FC236}">
                <a16:creationId xmlns:a16="http://schemas.microsoft.com/office/drawing/2014/main" id="{EF3096EB-565B-5C93-6F0D-FE347BDBC350}"/>
              </a:ext>
            </a:extLst>
          </p:cNvPr>
          <p:cNvSpPr>
            <a:spLocks noGrp="1"/>
          </p:cNvSpPr>
          <p:nvPr>
            <p:ph type="pic" sz="quarter" idx="15" hasCustomPrompt="1"/>
          </p:nvPr>
        </p:nvSpPr>
        <p:spPr>
          <a:xfrm>
            <a:off x="4643438" y="740569"/>
            <a:ext cx="3871912" cy="3661172"/>
          </a:xfrm>
          <a:prstGeom prst="rect">
            <a:avLst/>
          </a:prstGeom>
        </p:spPr>
        <p:txBody>
          <a:bodyPr/>
          <a:lstStyle>
            <a:lvl1pPr marL="0" indent="0">
              <a:buFontTx/>
              <a:buNone/>
              <a:defRPr sz="1600">
                <a:latin typeface="Arial" panose="020B0604020202020204" pitchFamily="34" charset="0"/>
                <a:cs typeface="Arial" panose="020B0604020202020204" pitchFamily="34" charset="0"/>
              </a:defRPr>
            </a:lvl1pPr>
          </a:lstStyle>
          <a:p>
            <a:r>
              <a:rPr lang="en-US" sz="1600" dirty="0"/>
              <a:t>Insert picture</a:t>
            </a:r>
            <a:endParaRPr lang="en-US" dirty="0"/>
          </a:p>
        </p:txBody>
      </p:sp>
    </p:spTree>
    <p:extLst>
      <p:ext uri="{BB962C8B-B14F-4D97-AF65-F5344CB8AC3E}">
        <p14:creationId xmlns:p14="http://schemas.microsoft.com/office/powerpoint/2010/main" val="9360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F52740-CF06-BB50-0DB7-0C31F69991CD}"/>
              </a:ext>
            </a:extLst>
          </p:cNvPr>
          <p:cNvSpPr>
            <a:spLocks noGrp="1"/>
          </p:cNvSpPr>
          <p:nvPr>
            <p:ph type="title"/>
          </p:nvPr>
        </p:nvSpPr>
        <p:spPr>
          <a:xfrm>
            <a:off x="540000" y="540000"/>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773FCD00-A05B-ABDB-2369-547C30E8092C}"/>
              </a:ext>
            </a:extLst>
          </p:cNvPr>
          <p:cNvSpPr>
            <a:spLocks noGrp="1"/>
          </p:cNvSpPr>
          <p:nvPr>
            <p:ph idx="14" hasCustomPrompt="1"/>
          </p:nvPr>
        </p:nvSpPr>
        <p:spPr>
          <a:xfrm>
            <a:off x="540000" y="1399531"/>
            <a:ext cx="7886700" cy="1079270"/>
          </a:xfrm>
          <a:prstGeom prst="rect">
            <a:avLst/>
          </a:prstGeom>
        </p:spPr>
        <p:txBody>
          <a:bodyPr lIns="0">
            <a:spAutoFit/>
          </a:bodyPr>
          <a:lstStyle>
            <a:lvl1pPr>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66764090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8A4198-3BE8-F392-4929-0E753004F999}"/>
              </a:ext>
            </a:extLst>
          </p:cNvPr>
          <p:cNvSpPr>
            <a:spLocks noGrp="1"/>
          </p:cNvSpPr>
          <p:nvPr>
            <p:ph type="title"/>
          </p:nvPr>
        </p:nvSpPr>
        <p:spPr>
          <a:xfrm>
            <a:off x="540000" y="540000"/>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8A3BF1E7-1174-6A90-256D-21D4945FD15B}"/>
              </a:ext>
            </a:extLst>
          </p:cNvPr>
          <p:cNvSpPr>
            <a:spLocks noGrp="1"/>
          </p:cNvSpPr>
          <p:nvPr>
            <p:ph type="body" sz="quarter" idx="13" hasCustomPrompt="1"/>
          </p:nvPr>
        </p:nvSpPr>
        <p:spPr>
          <a:xfrm>
            <a:off x="611188" y="1383618"/>
            <a:ext cx="4896916" cy="424732"/>
          </a:xfrm>
          <a:prstGeom prst="rect">
            <a:avLst/>
          </a:prstGeom>
        </p:spPr>
        <p:txBody>
          <a:bodyPr lIns="0">
            <a:spAutoFit/>
          </a:bodyPr>
          <a:lstStyle>
            <a:lvl1pPr marL="0" indent="0">
              <a:buFontTx/>
              <a:buNone/>
              <a:defRPr sz="2400">
                <a:latin typeface="Arial" panose="020B0604020202020204" pitchFamily="34" charset="0"/>
                <a:cs typeface="Arial" panose="020B0604020202020204" pitchFamily="34" charset="0"/>
              </a:defRPr>
            </a:lvl1pPr>
          </a:lstStyle>
          <a:p>
            <a:pPr lvl="0"/>
            <a:r>
              <a:rPr lang="en-US" dirty="0"/>
              <a:t>Object</a:t>
            </a:r>
          </a:p>
        </p:txBody>
      </p:sp>
    </p:spTree>
    <p:extLst>
      <p:ext uri="{BB962C8B-B14F-4D97-AF65-F5344CB8AC3E}">
        <p14:creationId xmlns:p14="http://schemas.microsoft.com/office/powerpoint/2010/main" val="3324513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 Moment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65A55F9-0F69-1503-258F-F8A8665DAFB1}"/>
              </a:ext>
            </a:extLst>
          </p:cNvPr>
          <p:cNvSpPr>
            <a:spLocks noGrp="1"/>
          </p:cNvSpPr>
          <p:nvPr>
            <p:ph type="title"/>
          </p:nvPr>
        </p:nvSpPr>
        <p:spPr>
          <a:xfrm>
            <a:off x="539552" y="540000"/>
            <a:ext cx="8136877" cy="480131"/>
          </a:xfrm>
          <a:prstGeom prst="rect">
            <a:avLst/>
          </a:prstGeom>
        </p:spPr>
        <p:txBody>
          <a:bodyPr wrap="square"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8152B369-8DB4-168B-20C3-2500751DAEBB}"/>
              </a:ext>
            </a:extLst>
          </p:cNvPr>
          <p:cNvSpPr>
            <a:spLocks noGrp="1"/>
          </p:cNvSpPr>
          <p:nvPr>
            <p:ph idx="14" hasCustomPrompt="1"/>
          </p:nvPr>
        </p:nvSpPr>
        <p:spPr>
          <a:xfrm>
            <a:off x="533601" y="1275966"/>
            <a:ext cx="4749994" cy="1143903"/>
          </a:xfrm>
          <a:prstGeom prst="rect">
            <a:avLst/>
          </a:prstGeom>
        </p:spPr>
        <p:txBody>
          <a:bodyPr wrap="square" lIns="0">
            <a:spAutoFit/>
          </a:bodyPr>
          <a:lstStyle>
            <a:lvl1pPr indent="-360000">
              <a:lnSpc>
                <a:spcPct val="100000"/>
              </a:lnSpc>
              <a:defRPr sz="2000" b="0" i="0">
                <a:latin typeface="Arial" panose="020B0604020202020204" pitchFamily="34" charset="0"/>
                <a:cs typeface="Arial" panose="020B0604020202020204" pitchFamily="34" charset="0"/>
              </a:defRPr>
            </a:lvl1pPr>
            <a:lvl2pPr marL="685800" indent="-360000">
              <a:lnSpc>
                <a:spcPct val="100000"/>
              </a:lnSpc>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360000">
              <a:lnSpc>
                <a:spcPct val="100000"/>
              </a:lnSpc>
              <a:buFont typeface="Wingdings" pitchFamily="2" charset="2"/>
              <a:buChar char="§"/>
              <a:defRPr sz="20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
        <p:nvSpPr>
          <p:cNvPr id="4" name="Picture Placeholder 2">
            <a:extLst>
              <a:ext uri="{FF2B5EF4-FFF2-40B4-BE49-F238E27FC236}">
                <a16:creationId xmlns:a16="http://schemas.microsoft.com/office/drawing/2014/main" id="{848D129B-42D5-86C6-4CF3-EBFFD1F1E905}"/>
              </a:ext>
            </a:extLst>
          </p:cNvPr>
          <p:cNvSpPr>
            <a:spLocks noGrp="1"/>
          </p:cNvSpPr>
          <p:nvPr>
            <p:ph type="pic" sz="quarter" idx="15" hasCustomPrompt="1"/>
          </p:nvPr>
        </p:nvSpPr>
        <p:spPr>
          <a:xfrm>
            <a:off x="5472429" y="1275966"/>
            <a:ext cx="3204000" cy="3240000"/>
          </a:xfrm>
          <a:prstGeom prst="rect">
            <a:avLst/>
          </a:prstGeom>
        </p:spPr>
        <p:txBody>
          <a:bodyPr/>
          <a:lstStyle>
            <a:lvl1pPr marL="0" indent="0">
              <a:buFontTx/>
              <a:buNone/>
              <a:defRPr sz="1600">
                <a:latin typeface="Arial" panose="020B0604020202020204" pitchFamily="34" charset="0"/>
                <a:cs typeface="Arial" panose="020B0604020202020204" pitchFamily="34" charset="0"/>
              </a:defRPr>
            </a:lvl1pPr>
          </a:lstStyle>
          <a:p>
            <a:r>
              <a:rPr lang="en-US" sz="1600" dirty="0"/>
              <a:t>Insert picture</a:t>
            </a:r>
            <a:endParaRPr lang="en-US" dirty="0"/>
          </a:p>
        </p:txBody>
      </p:sp>
    </p:spTree>
    <p:extLst>
      <p:ext uri="{BB962C8B-B14F-4D97-AF65-F5344CB8AC3E}">
        <p14:creationId xmlns:p14="http://schemas.microsoft.com/office/powerpoint/2010/main" val="863458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F52740-CF06-BB50-0DB7-0C31F69991CD}"/>
              </a:ext>
            </a:extLst>
          </p:cNvPr>
          <p:cNvSpPr>
            <a:spLocks noGrp="1"/>
          </p:cNvSpPr>
          <p:nvPr>
            <p:ph type="title"/>
          </p:nvPr>
        </p:nvSpPr>
        <p:spPr>
          <a:xfrm>
            <a:off x="540000" y="540000"/>
            <a:ext cx="7886700" cy="535531"/>
          </a:xfrm>
          <a:prstGeom prst="rect">
            <a:avLst/>
          </a:prstGeom>
        </p:spPr>
        <p:txBody>
          <a:bodyPr lIns="0" rIns="0">
            <a:spAutoFit/>
          </a:bodyPr>
          <a:lstStyle>
            <a:lvl1pPr marL="0" algn="l" defTabSz="914400" rtl="0" eaLnBrk="1" latinLnBrk="0" hangingPunct="1">
              <a:lnSpc>
                <a:spcPct val="90000"/>
              </a:lnSpc>
              <a:spcBef>
                <a:spcPct val="0"/>
              </a:spcBef>
              <a:buNone/>
              <a:defRPr lang="en-US" sz="32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F5D9378A-1F34-BED8-0D82-8C8AA981A13F}"/>
              </a:ext>
            </a:extLst>
          </p:cNvPr>
          <p:cNvSpPr>
            <a:spLocks noGrp="1"/>
          </p:cNvSpPr>
          <p:nvPr>
            <p:ph type="body" idx="1" hasCustomPrompt="1"/>
          </p:nvPr>
        </p:nvSpPr>
        <p:spPr>
          <a:xfrm>
            <a:off x="546651" y="1203598"/>
            <a:ext cx="7867650" cy="369332"/>
          </a:xfrm>
          <a:prstGeom prst="rect">
            <a:avLst/>
          </a:prstGeom>
        </p:spPr>
        <p:txBody>
          <a:bodyPr wrap="square" lIns="0" anchor="b">
            <a:spAutoFit/>
          </a:bodyPr>
          <a:lstStyle>
            <a:lvl1pPr marL="0" indent="0">
              <a:buNone/>
              <a:defRPr sz="2000" b="1" i="0">
                <a:solidFill>
                  <a:srgbClr val="1178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SUBTITLE STYLES</a:t>
            </a:r>
          </a:p>
        </p:txBody>
      </p:sp>
      <p:sp>
        <p:nvSpPr>
          <p:cNvPr id="6" name="Content Placeholder 2">
            <a:extLst>
              <a:ext uri="{FF2B5EF4-FFF2-40B4-BE49-F238E27FC236}">
                <a16:creationId xmlns:a16="http://schemas.microsoft.com/office/drawing/2014/main" id="{773FCD00-A05B-ABDB-2369-547C30E8092C}"/>
              </a:ext>
            </a:extLst>
          </p:cNvPr>
          <p:cNvSpPr>
            <a:spLocks noGrp="1"/>
          </p:cNvSpPr>
          <p:nvPr>
            <p:ph idx="14" hasCustomPrompt="1"/>
          </p:nvPr>
        </p:nvSpPr>
        <p:spPr>
          <a:xfrm>
            <a:off x="537126" y="1716946"/>
            <a:ext cx="7886700" cy="1079270"/>
          </a:xfrm>
          <a:prstGeom prst="rect">
            <a:avLst/>
          </a:prstGeom>
        </p:spPr>
        <p:txBody>
          <a:bodyPr lIns="0">
            <a:spAutoFit/>
          </a:bodyPr>
          <a:lstStyle>
            <a:lvl1pPr>
              <a:defRPr sz="2400" b="0" i="0">
                <a:latin typeface="Arial" panose="020B0604020202020204" pitchFamily="34" charset="0"/>
                <a:cs typeface="Arial" panose="020B0604020202020204" pitchFamily="34" charset="0"/>
              </a:defRPr>
            </a:lvl1pPr>
            <a:lvl2pPr marL="685800" indent="-228600">
              <a:buFont typeface="AppleSymbols" panose="02000000000000000000" pitchFamily="2" charset="-79"/>
              <a:buChar char="⎻"/>
              <a:defRPr sz="2000" b="0" i="0">
                <a:latin typeface="Arial" panose="020B0604020202020204" pitchFamily="34" charset="0"/>
                <a:cs typeface="Arial" panose="020B0604020202020204" pitchFamily="34" charset="0"/>
              </a:defRPr>
            </a:lvl2pPr>
            <a:lvl3pPr marL="1143000" indent="-228600">
              <a:buFont typeface="Wingdings" pitchFamily="2" charset="2"/>
              <a:buChar char="§"/>
              <a:defRPr sz="1800" b="0" i="0">
                <a:latin typeface="Arial" panose="020B0604020202020204" pitchFamily="34" charset="0"/>
                <a:cs typeface="Arial" panose="020B0604020202020204" pitchFamily="34" charset="0"/>
              </a:defRPr>
            </a:lvl3pPr>
            <a:lvl4pPr marL="1371600" indent="0">
              <a:buFont typeface="Courier New" panose="02070309020205020404" pitchFamily="49" charset="0"/>
              <a:buNone/>
              <a:defRPr sz="1600" b="0" i="0">
                <a:latin typeface="Arial" panose="020B0604020202020204" pitchFamily="34" charset="0"/>
                <a:cs typeface="Arial" panose="020B0604020202020204" pitchFamily="34" charset="0"/>
              </a:defRPr>
            </a:lvl4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568651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layout">
    <p:bg>
      <p:bgPr>
        <a:gradFill>
          <a:gsLst>
            <a:gs pos="0">
              <a:schemeClr val="accent1">
                <a:lumMod val="100000"/>
                <a:alpha val="85000"/>
              </a:schemeClr>
            </a:gs>
            <a:gs pos="100000">
              <a:schemeClr val="accent2">
                <a:alpha val="6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56329"/>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1628198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D56B1EF5-522D-0C42-9BDC-20CCA6633E00}"/>
              </a:ext>
            </a:extLst>
          </p:cNvPr>
          <p:cNvSpPr>
            <a:spLocks noGrp="1"/>
          </p:cNvSpPr>
          <p:nvPr>
            <p:ph type="body" sz="quarter" idx="13" hasCustomPrompt="1"/>
          </p:nvPr>
        </p:nvSpPr>
        <p:spPr>
          <a:xfrm>
            <a:off x="593970" y="4012856"/>
            <a:ext cx="5473700" cy="885371"/>
          </a:xfrm>
          <a:prstGeom prst="rect">
            <a:avLst/>
          </a:prstGeom>
        </p:spPr>
        <p:txBody>
          <a:bodyPr lIns="0" anchor="b" anchorCtr="0">
            <a:spAutoFit/>
          </a:bodyPr>
          <a:lstStyle>
            <a:lvl1pPr marL="0" indent="0">
              <a:spcBef>
                <a:spcPts val="500"/>
              </a:spcBef>
              <a:buFontTx/>
              <a:buNone/>
              <a:defRPr sz="1600">
                <a:solidFill>
                  <a:schemeClr val="tx1">
                    <a:lumMod val="50000"/>
                    <a:lumOff val="50000"/>
                  </a:schemeClr>
                </a:solidFill>
                <a:latin typeface="Arial" panose="020B0604020202020204" pitchFamily="34" charset="0"/>
                <a:cs typeface="Arial" panose="020B0604020202020204" pitchFamily="34" charset="0"/>
              </a:defRPr>
            </a:lvl1pPr>
            <a:lvl2pPr marL="457200" indent="0">
              <a:buFontTx/>
              <a:buNone/>
              <a:defRPr sz="2000">
                <a:solidFill>
                  <a:schemeClr val="bg1">
                    <a:lumMod val="50000"/>
                  </a:schemeClr>
                </a:solidFill>
                <a:latin typeface="+mj-lt"/>
              </a:defRPr>
            </a:lvl2pPr>
            <a:lvl3pPr marL="914400" indent="0">
              <a:buFontTx/>
              <a:buNone/>
              <a:defRPr sz="2000">
                <a:solidFill>
                  <a:schemeClr val="bg1">
                    <a:lumMod val="50000"/>
                  </a:schemeClr>
                </a:solidFill>
                <a:latin typeface="+mj-lt"/>
              </a:defRPr>
            </a:lvl3pPr>
            <a:lvl4pPr marL="1371600" indent="0">
              <a:buFontTx/>
              <a:buNone/>
              <a:defRPr sz="2000">
                <a:solidFill>
                  <a:schemeClr val="bg1">
                    <a:lumMod val="50000"/>
                  </a:schemeClr>
                </a:solidFill>
                <a:latin typeface="+mj-lt"/>
              </a:defRPr>
            </a:lvl4pPr>
            <a:lvl5pPr marL="1828800" indent="0">
              <a:buFontTx/>
              <a:buNone/>
              <a:defRPr sz="2000">
                <a:solidFill>
                  <a:schemeClr val="bg1">
                    <a:lumMod val="50000"/>
                  </a:schemeClr>
                </a:solidFill>
                <a:latin typeface="+mj-lt"/>
              </a:defRPr>
            </a:lvl5pPr>
          </a:lstStyle>
          <a:p>
            <a:pPr lvl="0"/>
            <a:r>
              <a:rPr lang="en-US" dirty="0"/>
              <a:t>Staff name</a:t>
            </a:r>
          </a:p>
          <a:p>
            <a:pPr lvl="0"/>
            <a:r>
              <a:rPr lang="en-US" dirty="0" err="1"/>
              <a:t>staffname@safetyandquality.gov.au</a:t>
            </a:r>
            <a:endParaRPr lang="en-US" dirty="0"/>
          </a:p>
          <a:p>
            <a:pPr lvl="0"/>
            <a:r>
              <a:rPr lang="en-US" dirty="0" err="1"/>
              <a:t>www.safetyandquality.gov.au</a:t>
            </a:r>
            <a:endParaRPr lang="en-US" dirty="0"/>
          </a:p>
        </p:txBody>
      </p:sp>
      <p:grpSp>
        <p:nvGrpSpPr>
          <p:cNvPr id="8" name="Group 7">
            <a:extLst>
              <a:ext uri="{FF2B5EF4-FFF2-40B4-BE49-F238E27FC236}">
                <a16:creationId xmlns:a16="http://schemas.microsoft.com/office/drawing/2014/main" id="{12DDB569-44B0-51F3-A3BF-527AA2B109F2}"/>
              </a:ext>
            </a:extLst>
          </p:cNvPr>
          <p:cNvGrpSpPr/>
          <p:nvPr userDrawn="1"/>
        </p:nvGrpSpPr>
        <p:grpSpPr>
          <a:xfrm>
            <a:off x="603847" y="1460075"/>
            <a:ext cx="511769" cy="2335811"/>
            <a:chOff x="466059" y="1460075"/>
            <a:chExt cx="527546" cy="2407819"/>
          </a:xfrm>
        </p:grpSpPr>
        <p:pic>
          <p:nvPicPr>
            <p:cNvPr id="3" name="Picture 2">
              <a:extLst>
                <a:ext uri="{FF2B5EF4-FFF2-40B4-BE49-F238E27FC236}">
                  <a16:creationId xmlns:a16="http://schemas.microsoft.com/office/drawing/2014/main" id="{1861D83A-7A79-FBFE-9B05-0054D40F528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6059" y="1460075"/>
              <a:ext cx="527546" cy="1764113"/>
            </a:xfrm>
            <a:prstGeom prst="rect">
              <a:avLst/>
            </a:prstGeom>
          </p:spPr>
        </p:pic>
        <p:grpSp>
          <p:nvGrpSpPr>
            <p:cNvPr id="7" name="Group 6">
              <a:extLst>
                <a:ext uri="{FF2B5EF4-FFF2-40B4-BE49-F238E27FC236}">
                  <a16:creationId xmlns:a16="http://schemas.microsoft.com/office/drawing/2014/main" id="{FE872450-0E92-DCBC-A265-BDAFCD00FA4F}"/>
                </a:ext>
              </a:extLst>
            </p:cNvPr>
            <p:cNvGrpSpPr/>
            <p:nvPr userDrawn="1"/>
          </p:nvGrpSpPr>
          <p:grpSpPr>
            <a:xfrm>
              <a:off x="467544" y="3379296"/>
              <a:ext cx="504056" cy="488598"/>
              <a:chOff x="467544" y="3651870"/>
              <a:chExt cx="576064" cy="558398"/>
            </a:xfrm>
          </p:grpSpPr>
          <p:sp>
            <p:nvSpPr>
              <p:cNvPr id="4" name="Oval 3">
                <a:extLst>
                  <a:ext uri="{FF2B5EF4-FFF2-40B4-BE49-F238E27FC236}">
                    <a16:creationId xmlns:a16="http://schemas.microsoft.com/office/drawing/2014/main" id="{67E2E820-9D4B-A2C7-A0D4-281503A39449}"/>
                  </a:ext>
                </a:extLst>
              </p:cNvPr>
              <p:cNvSpPr/>
              <p:nvPr userDrawn="1"/>
            </p:nvSpPr>
            <p:spPr>
              <a:xfrm>
                <a:off x="467544" y="3651870"/>
                <a:ext cx="576064" cy="55839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C6FE2C40-3E47-EABA-665E-562C943DBC05}"/>
                  </a:ext>
                </a:extLst>
              </p:cNvPr>
              <p:cNvPicPr>
                <a:picLocks noChangeAspect="1"/>
              </p:cNvPicPr>
              <p:nvPr userDrawn="1"/>
            </p:nvPicPr>
            <p:blipFill>
              <a:blip r:embed="rId3"/>
              <a:stretch>
                <a:fillRect/>
              </a:stretch>
            </p:blipFill>
            <p:spPr>
              <a:xfrm>
                <a:off x="568548" y="3723878"/>
                <a:ext cx="374055" cy="414381"/>
              </a:xfrm>
              <a:prstGeom prst="rect">
                <a:avLst/>
              </a:prstGeom>
            </p:spPr>
          </p:pic>
        </p:grpSp>
      </p:grpSp>
    </p:spTree>
    <p:extLst>
      <p:ext uri="{BB962C8B-B14F-4D97-AF65-F5344CB8AC3E}">
        <p14:creationId xmlns:p14="http://schemas.microsoft.com/office/powerpoint/2010/main" val="33422500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layout">
    <p:bg>
      <p:bgPr>
        <a:gradFill>
          <a:gsLst>
            <a:gs pos="0">
              <a:schemeClr val="accent1">
                <a:lumMod val="100000"/>
                <a:alpha val="85000"/>
              </a:schemeClr>
            </a:gs>
            <a:gs pos="100000">
              <a:schemeClr val="accent2">
                <a:alpha val="60000"/>
              </a:schemeClr>
            </a:gs>
          </a:gsLst>
          <a:path path="circle">
            <a:fillToRect r="100000" b="100000"/>
          </a:path>
        </a:gradFill>
        <a:effectLst/>
      </p:bgPr>
    </p:bg>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rotWithShape="1">
          <a:blip r:embed="rId2">
            <a:extLst>
              <a:ext uri="{28A0092B-C50C-407E-A947-70E740481C1C}">
                <a14:useLocalDpi xmlns:a14="http://schemas.microsoft.com/office/drawing/2010/main" val="0"/>
              </a:ext>
            </a:extLst>
          </a:blip>
          <a:srcRect t="7797" b="7797"/>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56329"/>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265979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7719" b="7719"/>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60786"/>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96951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28A0092B-C50C-407E-A947-70E740481C1C}">
                <a14:useLocalDpi xmlns:a14="http://schemas.microsoft.com/office/drawing/2010/main" val="0"/>
              </a:ext>
            </a:extLst>
          </a:blip>
          <a:srcRect t="7714" b="7714"/>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860786"/>
            <a:ext cx="7886700" cy="1421928"/>
          </a:xfrm>
          <a:prstGeom prst="rect">
            <a:avLst/>
          </a:prstGeom>
          <a:solidFill>
            <a:schemeClr val="accent1">
              <a:alpha val="50000"/>
            </a:schemeClr>
          </a:solidFill>
        </p:spPr>
        <p:txBody>
          <a:bodyPr anchor="ctr">
            <a:spAutoFit/>
          </a:bodyPr>
          <a:lstStyle>
            <a:lvl1pPr algn="ctr">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82831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28A0092B-C50C-407E-A947-70E740481C1C}">
                <a14:useLocalDpi xmlns:a14="http://schemas.microsoft.com/office/drawing/2010/main" val="0"/>
              </a:ext>
            </a:extLst>
          </a:blip>
          <a:srcRect t="7759" b="7759"/>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786920"/>
            <a:ext cx="7886700" cy="1569660"/>
          </a:xfrm>
          <a:prstGeom prst="rect">
            <a:avLst/>
          </a:prstGeom>
          <a:solidFill>
            <a:schemeClr val="accent1">
              <a:alpha val="50000"/>
            </a:schemeClr>
          </a:solidFill>
        </p:spPr>
        <p:txBody>
          <a:bodyPr anchor="ctr">
            <a:spAutoFit/>
          </a:bodyPr>
          <a:lstStyle>
            <a:lvl1pPr algn="ctr">
              <a:lnSpc>
                <a:spcPct val="100000"/>
              </a:lnSpc>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274785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Section layout">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CEEC23E-6691-7074-4F2B-867F47A3E20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776" b="7776"/>
          <a:stretch/>
        </p:blipFill>
        <p:spPr>
          <a:xfrm>
            <a:off x="-6469" y="-5850"/>
            <a:ext cx="9156938" cy="5155200"/>
          </a:xfrm>
          <a:prstGeom prst="rect">
            <a:avLst/>
          </a:prstGeom>
        </p:spPr>
      </p:pic>
      <p:sp>
        <p:nvSpPr>
          <p:cNvPr id="4" name="Rectangle 3">
            <a:extLst>
              <a:ext uri="{FF2B5EF4-FFF2-40B4-BE49-F238E27FC236}">
                <a16:creationId xmlns:a16="http://schemas.microsoft.com/office/drawing/2014/main" id="{5773C6D1-DC72-DF1F-688C-AA8F62EBF979}"/>
              </a:ext>
            </a:extLst>
          </p:cNvPr>
          <p:cNvSpPr/>
          <p:nvPr/>
        </p:nvSpPr>
        <p:spPr>
          <a:xfrm>
            <a:off x="0" y="-5850"/>
            <a:ext cx="9144000" cy="5155200"/>
          </a:xfrm>
          <a:prstGeom prst="rect">
            <a:avLst/>
          </a:prstGeom>
          <a:gradFill flip="none" rotWithShape="1">
            <a:gsLst>
              <a:gs pos="0">
                <a:schemeClr val="accent1">
                  <a:lumMod val="100000"/>
                  <a:alpha val="85000"/>
                </a:schemeClr>
              </a:gs>
              <a:gs pos="100000">
                <a:schemeClr val="accent1">
                  <a:lumMod val="20000"/>
                  <a:lumOff val="8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1" dirty="0">
              <a:latin typeface="Open Sans Semibold" charset="0"/>
            </a:endParaRPr>
          </a:p>
        </p:txBody>
      </p:sp>
      <p:sp>
        <p:nvSpPr>
          <p:cNvPr id="2" name="Title 1">
            <a:extLst>
              <a:ext uri="{FF2B5EF4-FFF2-40B4-BE49-F238E27FC236}">
                <a16:creationId xmlns:a16="http://schemas.microsoft.com/office/drawing/2014/main" id="{3AE2EE59-04D6-644F-1F2E-DA23AA36DA66}"/>
              </a:ext>
            </a:extLst>
          </p:cNvPr>
          <p:cNvSpPr>
            <a:spLocks noGrp="1"/>
          </p:cNvSpPr>
          <p:nvPr>
            <p:ph type="title"/>
          </p:nvPr>
        </p:nvSpPr>
        <p:spPr>
          <a:xfrm>
            <a:off x="628650" y="1786920"/>
            <a:ext cx="7886700" cy="1569660"/>
          </a:xfrm>
          <a:prstGeom prst="rect">
            <a:avLst/>
          </a:prstGeom>
          <a:solidFill>
            <a:schemeClr val="accent1">
              <a:alpha val="50000"/>
            </a:schemeClr>
          </a:solidFill>
        </p:spPr>
        <p:txBody>
          <a:bodyPr anchor="ctr">
            <a:spAutoFit/>
          </a:bodyPr>
          <a:lstStyle>
            <a:lvl1pPr algn="ctr">
              <a:lnSpc>
                <a:spcPct val="100000"/>
              </a:lnSpc>
              <a:defRPr sz="4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367754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de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6182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03A135-D0BB-BE90-F47F-D5C09F0B6EA1}"/>
              </a:ext>
            </a:extLst>
          </p:cNvPr>
          <p:cNvSpPr>
            <a:spLocks noGrp="1"/>
          </p:cNvSpPr>
          <p:nvPr>
            <p:ph type="sldNum" sz="quarter" idx="12"/>
          </p:nvPr>
        </p:nvSpPr>
        <p:spPr/>
        <p:txBody>
          <a:bodyPr/>
          <a:lstStyle/>
          <a:p>
            <a:r>
              <a:rPr lang="en-US" dirty="0"/>
              <a:t>Page </a:t>
            </a:r>
            <a:fld id="{F4565170-145F-2446-94C5-F8EED72DA5D5}" type="slidenum">
              <a:rPr lang="en-US" smtClean="0"/>
              <a:pPr/>
              <a:t>‹#›</a:t>
            </a:fld>
            <a:endParaRPr lang="en-US" dirty="0"/>
          </a:p>
        </p:txBody>
      </p:sp>
      <p:sp>
        <p:nvSpPr>
          <p:cNvPr id="9" name="Title 2">
            <a:extLst>
              <a:ext uri="{FF2B5EF4-FFF2-40B4-BE49-F238E27FC236}">
                <a16:creationId xmlns:a16="http://schemas.microsoft.com/office/drawing/2014/main" id="{E68F0BEB-E584-C2FF-3439-33B71AA8839B}"/>
              </a:ext>
            </a:extLst>
          </p:cNvPr>
          <p:cNvSpPr>
            <a:spLocks noGrp="1"/>
          </p:cNvSpPr>
          <p:nvPr>
            <p:ph type="title"/>
          </p:nvPr>
        </p:nvSpPr>
        <p:spPr>
          <a:xfrm>
            <a:off x="611188" y="627535"/>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2800" b="1" i="0" kern="1200" baseline="0" dirty="0">
                <a:solidFill>
                  <a:srgbClr val="1178A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58D2D0E1-997E-7143-7DA3-B0FD615FFC1C}"/>
              </a:ext>
            </a:extLst>
          </p:cNvPr>
          <p:cNvSpPr>
            <a:spLocks noGrp="1"/>
          </p:cNvSpPr>
          <p:nvPr>
            <p:ph type="body" sz="quarter" idx="13" hasCustomPrompt="1"/>
          </p:nvPr>
        </p:nvSpPr>
        <p:spPr>
          <a:xfrm>
            <a:off x="611188" y="1383618"/>
            <a:ext cx="4896916" cy="424732"/>
          </a:xfrm>
          <a:prstGeom prst="rect">
            <a:avLst/>
          </a:prstGeom>
        </p:spPr>
        <p:txBody>
          <a:bodyPr lIns="0">
            <a:spAutoFit/>
          </a:bodyPr>
          <a:lstStyle>
            <a:lvl1pPr marL="0" indent="0">
              <a:buFontTx/>
              <a:buNone/>
              <a:defRPr sz="2400">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49559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7A4E0E-B24E-27AB-399A-EDD163A459F7}"/>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596364" y="411510"/>
            <a:ext cx="7951272" cy="936104"/>
          </a:xfrm>
          <a:prstGeom prst="rect">
            <a:avLst/>
          </a:prstGeom>
        </p:spPr>
      </p:pic>
    </p:spTree>
    <p:extLst>
      <p:ext uri="{BB962C8B-B14F-4D97-AF65-F5344CB8AC3E}">
        <p14:creationId xmlns:p14="http://schemas.microsoft.com/office/powerpoint/2010/main" val="1804440424"/>
      </p:ext>
    </p:extLst>
  </p:cSld>
  <p:clrMap bg1="lt1" tx1="dk1" bg2="lt2" tx2="dk2" accent1="accent1" accent2="accent2" accent3="accent3" accent4="accent4" accent5="accent5" accent6="accent6" hlink="hlink" folHlink="folHlink"/>
  <p:sldLayoutIdLst>
    <p:sldLayoutId id="2147483769" r:id="rId1"/>
    <p:sldLayoutId id="2147483722" r:id="rId2"/>
    <p:sldLayoutId id="2147483742" r:id="rId3"/>
    <p:sldLayoutId id="2147483759" r:id="rId4"/>
    <p:sldLayoutId id="2147483760" r:id="rId5"/>
    <p:sldLayoutId id="2147483761" r:id="rId6"/>
    <p:sldLayoutId id="21474837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Regular"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Regular"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Regular"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07316F-3D5F-20F2-C3E6-FD50B1D8374B}"/>
              </a:ext>
            </a:extLst>
          </p:cNvPr>
          <p:cNvSpPr>
            <a:spLocks noGrp="1"/>
          </p:cNvSpPr>
          <p:nvPr>
            <p:ph type="sldNum" sz="quarter" idx="4"/>
          </p:nvPr>
        </p:nvSpPr>
        <p:spPr>
          <a:xfrm>
            <a:off x="6588224" y="4767263"/>
            <a:ext cx="2057400" cy="274637"/>
          </a:xfrm>
          <a:prstGeom prst="rect">
            <a:avLst/>
          </a:prstGeom>
        </p:spPr>
        <p:txBody>
          <a:bodyPr vert="horz" lIns="91440" tIns="45720" rIns="91440" bIns="45720" rtlCol="0" anchor="ctr"/>
          <a:lstStyle>
            <a:lvl1pPr algn="r">
              <a:defRPr sz="1000">
                <a:solidFill>
                  <a:schemeClr val="tx1">
                    <a:tint val="82000"/>
                  </a:schemeClr>
                </a:solidFill>
              </a:defRPr>
            </a:lvl1pPr>
          </a:lstStyle>
          <a:p>
            <a:r>
              <a:rPr lang="en-US" dirty="0"/>
              <a:t>Page </a:t>
            </a:r>
            <a:fld id="{F4565170-145F-2446-94C5-F8EED72DA5D5}" type="slidenum">
              <a:rPr lang="en-US" smtClean="0"/>
              <a:pPr/>
              <a:t>‹#›</a:t>
            </a:fld>
            <a:endParaRPr lang="en-US" dirty="0"/>
          </a:p>
        </p:txBody>
      </p:sp>
      <p:pic>
        <p:nvPicPr>
          <p:cNvPr id="12" name="Picture 11">
            <a:extLst>
              <a:ext uri="{FF2B5EF4-FFF2-40B4-BE49-F238E27FC236}">
                <a16:creationId xmlns:a16="http://schemas.microsoft.com/office/drawing/2014/main" id="{4F169613-40DA-7F85-C0D6-C0E8E87AFE77}"/>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0" y="0"/>
            <a:ext cx="9144000" cy="228599"/>
          </a:xfrm>
          <a:prstGeom prst="rect">
            <a:avLst/>
          </a:prstGeom>
        </p:spPr>
      </p:pic>
    </p:spTree>
    <p:extLst>
      <p:ext uri="{BB962C8B-B14F-4D97-AF65-F5344CB8AC3E}">
        <p14:creationId xmlns:p14="http://schemas.microsoft.com/office/powerpoint/2010/main" val="3911990631"/>
      </p:ext>
    </p:extLst>
  </p:cSld>
  <p:clrMap bg1="lt1" tx1="dk1" bg2="lt2" tx2="dk2" accent1="accent1" accent2="accent2" accent3="accent3" accent4="accent4" accent5="accent5" accent6="accent6" hlink="hlink" folHlink="folHlink"/>
  <p:sldLayoutIdLst>
    <p:sldLayoutId id="214748378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hyperlink" Target="https://cdn.who.int/media/docs/default-source/integrated-health-services-(ihs)/infection-prevention-and-control/your-5-moments-for-hand-hygiene-poster.pdf?sfvrsn=83e2fb0e_16)&#8217;%20approach%20for%20preventing%20the%20transmission%20of%20microorganisms" TargetMode="External"/><Relationship Id="rId4" Type="http://schemas.openxmlformats.org/officeDocument/2006/relationships/hyperlink" Target="https://www.safetyandquality.gov.au/our-work/infection-prevention-and-control/national-hand-hygiene-initiative/what-hand-hygiene/5-moments-hand-hygien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national-audits-and-hhcapp-nhhi/audit-tools-nhhi"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auditor-training-and-validation-nhhi/revalidation-requirements-hand-hygiene-auditors-and-hand-hygiene-auditor-educators-nhhi"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twitter.com/ACSQHC" TargetMode="External"/><Relationship Id="rId7" Type="http://schemas.openxmlformats.org/officeDocument/2006/relationships/image" Target="../media/image3.png"/><Relationship Id="rId2" Type="http://schemas.openxmlformats.org/officeDocument/2006/relationships/hyperlink" Target="mailto:Safetyandquality.gov.au" TargetMode="Externa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s://www.safetyandquality.gov.au/our-work/infection-prevention-and-control/national-hand-hygiene-initiative" TargetMode="External"/><Relationship Id="rId4" Type="http://schemas.openxmlformats.org/officeDocument/2006/relationships/hyperlink" Target="https://www.youtube.com/user/ACSQH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www.safetyandquality.gov.au/our-work/infection-prevention-and-control/national-hand-hygiene-initiative"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cdn.who.int/media/docs/default-source/patient-safety/how-to-handrub-poster.pdf?sfvrsn=9d2f6e89_1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dn.who.int/media/docs/default-source/patient-safety/how-to-handwash-poster.pdf?sfvrsn=7004a09d_7"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0EC335-CE63-8517-FE20-9D09E452F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3349727"/>
            <a:ext cx="9143996" cy="1793773"/>
          </a:xfrm>
          <a:prstGeom prst="rect">
            <a:avLst/>
          </a:prstGeom>
        </p:spPr>
      </p:pic>
      <p:sp>
        <p:nvSpPr>
          <p:cNvPr id="8" name="Title 7">
            <a:extLst>
              <a:ext uri="{FF2B5EF4-FFF2-40B4-BE49-F238E27FC236}">
                <a16:creationId xmlns:a16="http://schemas.microsoft.com/office/drawing/2014/main" id="{E6133862-27FD-394C-AC99-295B846BC534}"/>
              </a:ext>
            </a:extLst>
          </p:cNvPr>
          <p:cNvSpPr>
            <a:spLocks noGrp="1"/>
          </p:cNvSpPr>
          <p:nvPr>
            <p:ph type="title"/>
          </p:nvPr>
        </p:nvSpPr>
        <p:spPr>
          <a:xfrm>
            <a:off x="628650" y="1971040"/>
            <a:ext cx="7886700" cy="1447640"/>
          </a:xfrm>
        </p:spPr>
        <p:txBody>
          <a:bodyPr/>
          <a:lstStyle/>
          <a:p>
            <a:pPr>
              <a:lnSpc>
                <a:spcPct val="100000"/>
              </a:lnSpc>
            </a:pPr>
            <a:r>
              <a:rPr lang="en-US" sz="4400" dirty="0">
                <a:solidFill>
                  <a:schemeClr val="accent1"/>
                </a:solidFill>
              </a:rPr>
              <a:t>World Hand Hygiene Day </a:t>
            </a:r>
            <a:br>
              <a:rPr lang="en-US" sz="4400" dirty="0">
                <a:solidFill>
                  <a:schemeClr val="accent1"/>
                </a:solidFill>
              </a:rPr>
            </a:br>
            <a:r>
              <a:rPr lang="en-US" sz="4400" dirty="0">
                <a:solidFill>
                  <a:srgbClr val="C5540D"/>
                </a:solidFill>
              </a:rPr>
              <a:t>2024</a:t>
            </a:r>
          </a:p>
        </p:txBody>
      </p:sp>
    </p:spTree>
    <p:extLst>
      <p:ext uri="{BB962C8B-B14F-4D97-AF65-F5344CB8AC3E}">
        <p14:creationId xmlns:p14="http://schemas.microsoft.com/office/powerpoint/2010/main" val="45230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45740" y="540000"/>
            <a:ext cx="7886700" cy="480131"/>
          </a:xfrm>
        </p:spPr>
        <p:txBody>
          <a:bodyPr/>
          <a:lstStyle/>
          <a:p>
            <a:r>
              <a:rPr lang="en-AU" sz="2800" dirty="0"/>
              <a:t>Who should perform hand hygiene</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560" y="1131590"/>
            <a:ext cx="7886700" cy="3775393"/>
          </a:xfrm>
        </p:spPr>
        <p:txBody>
          <a:bodyPr/>
          <a:lstStyle/>
          <a:p>
            <a:pPr marL="0" indent="0">
              <a:lnSpc>
                <a:spcPct val="100000"/>
              </a:lnSpc>
              <a:spcAft>
                <a:spcPts val="800"/>
              </a:spcAft>
              <a:buNone/>
            </a:pPr>
            <a:r>
              <a:rPr lang="en-AU" sz="2000" b="1" i="0" dirty="0">
                <a:solidFill>
                  <a:srgbClr val="C5540D"/>
                </a:solidFill>
                <a:effectLst/>
              </a:rPr>
              <a:t>Everyone</a:t>
            </a:r>
            <a:r>
              <a:rPr lang="en-AU" sz="2000" b="1" i="0" dirty="0">
                <a:effectLst/>
              </a:rPr>
              <a:t> </a:t>
            </a:r>
            <a:r>
              <a:rPr lang="en-AU" sz="2000" b="0" i="0" dirty="0">
                <a:effectLst/>
              </a:rPr>
              <a:t>should perform hand hygiene, whether at home, in hospital, or in the community to protect themselves and those around them.</a:t>
            </a:r>
          </a:p>
          <a:p>
            <a:pPr marL="0" indent="0" algn="l" fontAlgn="base" latinLnBrk="0">
              <a:buNone/>
            </a:pPr>
            <a:r>
              <a:rPr lang="en-AU" sz="2000" b="0" i="0" dirty="0">
                <a:solidFill>
                  <a:srgbClr val="000000"/>
                </a:solidFill>
                <a:effectLst/>
              </a:rPr>
              <a:t>Hand hygiene is important for you, as a healthcare worker because you are exposed to:</a:t>
            </a:r>
          </a:p>
          <a:p>
            <a:pPr algn="l" fontAlgn="base">
              <a:spcBef>
                <a:spcPts val="600"/>
              </a:spcBef>
              <a:spcAft>
                <a:spcPts val="600"/>
              </a:spcAft>
              <a:buFont typeface="Arial" panose="020B0604020202020204" pitchFamily="34" charset="0"/>
              <a:buChar char="•"/>
            </a:pPr>
            <a:r>
              <a:rPr lang="en-AU" sz="2000" b="0" i="0" dirty="0">
                <a:solidFill>
                  <a:srgbClr val="000000"/>
                </a:solidFill>
                <a:effectLst/>
              </a:rPr>
              <a:t>Patients who may be colonised or infected with infectious agents/germs</a:t>
            </a:r>
          </a:p>
          <a:p>
            <a:pPr algn="l" fontAlgn="base">
              <a:spcBef>
                <a:spcPts val="600"/>
              </a:spcBef>
              <a:spcAft>
                <a:spcPts val="600"/>
              </a:spcAft>
              <a:buFont typeface="Arial" panose="020B0604020202020204" pitchFamily="34" charset="0"/>
              <a:buChar char="•"/>
            </a:pPr>
            <a:r>
              <a:rPr lang="en-AU" sz="2000" b="0" i="0" dirty="0">
                <a:solidFill>
                  <a:srgbClr val="000000"/>
                </a:solidFill>
                <a:effectLst/>
              </a:rPr>
              <a:t>Patient care equipment that may be contaminated with infectious agents/germs.</a:t>
            </a:r>
          </a:p>
          <a:p>
            <a:pPr marL="0" indent="0">
              <a:lnSpc>
                <a:spcPct val="100000"/>
              </a:lnSpc>
              <a:spcAft>
                <a:spcPts val="800"/>
              </a:spcAft>
              <a:buNone/>
            </a:pPr>
            <a:endParaRPr lang="en-AU" sz="2800" dirty="0">
              <a:latin typeface="+mn-lt"/>
            </a:endParaRPr>
          </a:p>
        </p:txBody>
      </p:sp>
    </p:spTree>
    <p:extLst>
      <p:ext uri="{BB962C8B-B14F-4D97-AF65-F5344CB8AC3E}">
        <p14:creationId xmlns:p14="http://schemas.microsoft.com/office/powerpoint/2010/main" val="4044414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3F7CD-6580-C430-A06C-C3F188A64755}"/>
              </a:ext>
            </a:extLst>
          </p:cNvPr>
          <p:cNvPicPr>
            <a:picLocks/>
          </p:cNvPicPr>
          <p:nvPr/>
        </p:nvPicPr>
        <p:blipFill rotWithShape="1">
          <a:blip r:embed="rId3"/>
          <a:srcRect t="-8448"/>
          <a:stretch/>
        </p:blipFill>
        <p:spPr>
          <a:xfrm>
            <a:off x="4984244" y="1075500"/>
            <a:ext cx="3836228" cy="3492863"/>
          </a:xfrm>
          <a:prstGeom prst="rect">
            <a:avLst/>
          </a:prstGeom>
          <a:solidFill>
            <a:schemeClr val="bg1"/>
          </a:solidFill>
        </p:spPr>
      </p:pic>
      <p:sp>
        <p:nvSpPr>
          <p:cNvPr id="2" name="Title 1">
            <a:extLst>
              <a:ext uri="{FF2B5EF4-FFF2-40B4-BE49-F238E27FC236}">
                <a16:creationId xmlns:a16="http://schemas.microsoft.com/office/drawing/2014/main" id="{EFBD2939-9A4A-DBF9-F0BD-F8EC13C21EA8}"/>
              </a:ext>
            </a:extLst>
          </p:cNvPr>
          <p:cNvSpPr>
            <a:spLocks noGrp="1"/>
          </p:cNvSpPr>
          <p:nvPr>
            <p:ph type="title"/>
          </p:nvPr>
        </p:nvSpPr>
        <p:spPr>
          <a:xfrm>
            <a:off x="611188" y="540000"/>
            <a:ext cx="7815512" cy="480131"/>
          </a:xfrm>
        </p:spPr>
        <p:txBody>
          <a:bodyPr/>
          <a:lstStyle/>
          <a:p>
            <a:r>
              <a:rPr lang="en-AU" sz="2800" dirty="0"/>
              <a:t>The 5 Moments for Hand Hygiene</a:t>
            </a:r>
          </a:p>
        </p:txBody>
      </p:sp>
      <p:sp>
        <p:nvSpPr>
          <p:cNvPr id="4" name="Content Placeholder 3">
            <a:extLst>
              <a:ext uri="{FF2B5EF4-FFF2-40B4-BE49-F238E27FC236}">
                <a16:creationId xmlns:a16="http://schemas.microsoft.com/office/drawing/2014/main" id="{8ECE798F-8F26-1175-A894-20267CBC4A07}"/>
              </a:ext>
            </a:extLst>
          </p:cNvPr>
          <p:cNvSpPr>
            <a:spLocks noGrp="1"/>
          </p:cNvSpPr>
          <p:nvPr>
            <p:ph idx="14"/>
          </p:nvPr>
        </p:nvSpPr>
        <p:spPr>
          <a:xfrm>
            <a:off x="611188" y="1131590"/>
            <a:ext cx="4392860" cy="3975447"/>
          </a:xfrm>
          <a:prstGeom prst="rect">
            <a:avLst/>
          </a:prstGeom>
        </p:spPr>
        <p:txBody>
          <a:bodyPr/>
          <a:lstStyle/>
          <a:p>
            <a:pPr marL="0" indent="0">
              <a:lnSpc>
                <a:spcPct val="100000"/>
              </a:lnSpc>
              <a:spcBef>
                <a:spcPts val="1200"/>
              </a:spcBef>
              <a:spcAft>
                <a:spcPts val="600"/>
              </a:spcAft>
              <a:buSzPct val="100000"/>
              <a:buNone/>
            </a:pPr>
            <a:r>
              <a:rPr lang="en-US" sz="1900" dirty="0">
                <a:solidFill>
                  <a:schemeClr val="tx1">
                    <a:lumMod val="85000"/>
                    <a:lumOff val="15000"/>
                  </a:schemeClr>
                </a:solidFill>
              </a:rPr>
              <a:t>There are five critical times during patient care when hand hygiene can prevent the spread of infectious agents/germs and the onset of severe illness.</a:t>
            </a:r>
          </a:p>
          <a:p>
            <a:pPr marL="0" indent="0">
              <a:lnSpc>
                <a:spcPct val="100000"/>
              </a:lnSpc>
              <a:spcBef>
                <a:spcPts val="1200"/>
              </a:spcBef>
              <a:spcAft>
                <a:spcPts val="600"/>
              </a:spcAft>
              <a:buSzPct val="100000"/>
              <a:buNone/>
            </a:pPr>
            <a:r>
              <a:rPr lang="en-US" sz="1900" dirty="0">
                <a:solidFill>
                  <a:schemeClr val="tx1">
                    <a:lumMod val="85000"/>
                    <a:lumOff val="15000"/>
                  </a:schemeClr>
                </a:solidFill>
              </a:rPr>
              <a:t>These are known as the “</a:t>
            </a:r>
            <a:r>
              <a:rPr lang="en-US" sz="1900" dirty="0">
                <a:solidFill>
                  <a:schemeClr val="tx1">
                    <a:lumMod val="85000"/>
                    <a:lumOff val="15000"/>
                  </a:schemeClr>
                </a:solidFill>
                <a:hlinkClick r:id="rId4"/>
              </a:rPr>
              <a:t>5 Moments for Hand Hygiene</a:t>
            </a:r>
            <a:r>
              <a:rPr lang="en-US" sz="1900" dirty="0">
                <a:solidFill>
                  <a:schemeClr val="tx1">
                    <a:lumMod val="85000"/>
                    <a:lumOff val="15000"/>
                  </a:schemeClr>
                </a:solidFill>
              </a:rPr>
              <a:t>”</a:t>
            </a:r>
          </a:p>
          <a:p>
            <a:pPr marL="0" indent="0">
              <a:lnSpc>
                <a:spcPct val="100000"/>
              </a:lnSpc>
              <a:spcBef>
                <a:spcPts val="1200"/>
              </a:spcBef>
              <a:spcAft>
                <a:spcPts val="600"/>
              </a:spcAft>
              <a:buSzPct val="100000"/>
              <a:buNone/>
            </a:pPr>
            <a:r>
              <a:rPr lang="en-US" sz="1900" dirty="0">
                <a:solidFill>
                  <a:schemeClr val="tx1">
                    <a:lumMod val="85000"/>
                    <a:lumOff val="15000"/>
                  </a:schemeClr>
                </a:solidFill>
              </a:rPr>
              <a:t>It’s a theoretical model based on the World Health Organization’s ‘</a:t>
            </a:r>
            <a:r>
              <a:rPr lang="en-US" sz="1900" dirty="0">
                <a:solidFill>
                  <a:schemeClr val="tx1">
                    <a:lumMod val="85000"/>
                    <a:lumOff val="15000"/>
                  </a:schemeClr>
                </a:solidFill>
                <a:hlinkClick r:id="rId5"/>
              </a:rPr>
              <a:t>Your 5 Moments for Hand Hygiene</a:t>
            </a:r>
            <a:r>
              <a:rPr lang="en-US" sz="1900" dirty="0">
                <a:solidFill>
                  <a:schemeClr val="tx1">
                    <a:lumMod val="85000"/>
                    <a:lumOff val="15000"/>
                  </a:schemeClr>
                </a:solidFill>
              </a:rPr>
              <a:t>’ approach</a:t>
            </a:r>
            <a:r>
              <a:rPr lang="en-US" sz="2000" dirty="0">
                <a:solidFill>
                  <a:schemeClr val="tx1">
                    <a:lumMod val="85000"/>
                    <a:lumOff val="15000"/>
                  </a:schemeClr>
                </a:solidFill>
              </a:rPr>
              <a:t>.</a:t>
            </a:r>
          </a:p>
          <a:p>
            <a:pPr marL="0" indent="0">
              <a:lnSpc>
                <a:spcPct val="100000"/>
              </a:lnSpc>
              <a:spcAft>
                <a:spcPts val="600"/>
              </a:spcAft>
              <a:buNone/>
            </a:pPr>
            <a:endParaRPr lang="en-AU" sz="1800" dirty="0"/>
          </a:p>
        </p:txBody>
      </p:sp>
      <p:pic>
        <p:nvPicPr>
          <p:cNvPr id="5" name="Picture 4">
            <a:extLst>
              <a:ext uri="{FF2B5EF4-FFF2-40B4-BE49-F238E27FC236}">
                <a16:creationId xmlns:a16="http://schemas.microsoft.com/office/drawing/2014/main" id="{A16CE5B9-15F7-3A55-FCEB-FAAEDA1EED1E}"/>
              </a:ext>
            </a:extLst>
          </p:cNvPr>
          <p:cNvPicPr>
            <a:picLocks noChangeAspect="1"/>
          </p:cNvPicPr>
          <p:nvPr/>
        </p:nvPicPr>
        <p:blipFill>
          <a:blip r:embed="rId6"/>
          <a:stretch>
            <a:fillRect/>
          </a:stretch>
        </p:blipFill>
        <p:spPr>
          <a:xfrm>
            <a:off x="4932472" y="1146297"/>
            <a:ext cx="3888000" cy="3402000"/>
          </a:xfrm>
          <a:prstGeom prst="rect">
            <a:avLst/>
          </a:prstGeom>
        </p:spPr>
      </p:pic>
      <p:pic>
        <p:nvPicPr>
          <p:cNvPr id="10" name="Picture 9">
            <a:extLst>
              <a:ext uri="{FF2B5EF4-FFF2-40B4-BE49-F238E27FC236}">
                <a16:creationId xmlns:a16="http://schemas.microsoft.com/office/drawing/2014/main" id="{7BCB0C9B-57BA-467F-8D9F-A320B440CFE3}"/>
              </a:ext>
            </a:extLst>
          </p:cNvPr>
          <p:cNvPicPr>
            <a:picLocks noChangeAspect="1"/>
          </p:cNvPicPr>
          <p:nvPr/>
        </p:nvPicPr>
        <p:blipFill>
          <a:blip r:embed="rId7"/>
          <a:stretch>
            <a:fillRect/>
          </a:stretch>
        </p:blipFill>
        <p:spPr>
          <a:xfrm>
            <a:off x="4998526" y="1179839"/>
            <a:ext cx="3749938" cy="3356308"/>
          </a:xfrm>
          <a:prstGeom prst="rect">
            <a:avLst/>
          </a:prstGeom>
        </p:spPr>
      </p:pic>
    </p:spTree>
    <p:extLst>
      <p:ext uri="{BB962C8B-B14F-4D97-AF65-F5344CB8AC3E}">
        <p14:creationId xmlns:p14="http://schemas.microsoft.com/office/powerpoint/2010/main" val="27139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499"/>
                                          </p:stCondLst>
                                        </p:cTn>
                                        <p:tgtEl>
                                          <p:spTgt spid="3"/>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500"/>
                                  </p:stCondLst>
                                  <p:childTnLst>
                                    <p:set>
                                      <p:cBhvr>
                                        <p:cTn id="9" dur="1" fill="hold">
                                          <p:stCondLst>
                                            <p:cond delay="1499"/>
                                          </p:stCondLst>
                                        </p:cTn>
                                        <p:tgtEl>
                                          <p:spTgt spid="5"/>
                                        </p:tgtEl>
                                        <p:attrNameLst>
                                          <p:attrName>style.visibility</p:attrName>
                                        </p:attrNameLst>
                                      </p:cBhvr>
                                      <p:to>
                                        <p:strVal val="visible"/>
                                      </p:to>
                                    </p:set>
                                  </p:childTnLst>
                                </p:cTn>
                              </p:par>
                            </p:childTnLst>
                          </p:cTn>
                        </p:par>
                        <p:par>
                          <p:cTn id="10" fill="hold">
                            <p:stCondLst>
                              <p:cond delay="4500"/>
                            </p:stCondLst>
                            <p:childTnLst>
                              <p:par>
                                <p:cTn id="11" presetID="1" presetClass="entr" presetSubtype="0" fill="hold" nodeType="afterEffect">
                                  <p:stCondLst>
                                    <p:cond delay="1500"/>
                                  </p:stCondLst>
                                  <p:childTnLst>
                                    <p:set>
                                      <p:cBhvr>
                                        <p:cTn id="12" dur="1" fill="hold">
                                          <p:stCondLst>
                                            <p:cond delay="1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55526"/>
            <a:ext cx="8209284" cy="480131"/>
          </a:xfrm>
        </p:spPr>
        <p:txBody>
          <a:bodyPr/>
          <a:lstStyle/>
          <a:p>
            <a:r>
              <a:rPr lang="en-AU" dirty="0"/>
              <a:t>Where and when is hand hygiene needed?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188" y="1131590"/>
            <a:ext cx="8268962" cy="3749744"/>
          </a:xfrm>
        </p:spPr>
        <p:txBody>
          <a:bodyPr/>
          <a:lstStyle/>
          <a:p>
            <a:pPr marL="0" indent="0">
              <a:buNone/>
            </a:pPr>
            <a:r>
              <a:rPr lang="en-AU" sz="1800" dirty="0">
                <a:effectLst/>
                <a:ea typeface="Arial" panose="020B0604020202020204" pitchFamily="34" charset="0"/>
              </a:rPr>
              <a:t>Hand hygiene should be performed in both </a:t>
            </a:r>
            <a:r>
              <a:rPr lang="en-AU" sz="1800" b="1" dirty="0">
                <a:effectLst/>
                <a:ea typeface="Arial" panose="020B0604020202020204" pitchFamily="34" charset="0"/>
              </a:rPr>
              <a:t>the patient zone</a:t>
            </a:r>
            <a:r>
              <a:rPr lang="en-AU" sz="1800" dirty="0">
                <a:effectLst/>
                <a:ea typeface="Arial" panose="020B0604020202020204" pitchFamily="34" charset="0"/>
              </a:rPr>
              <a:t> (th</a:t>
            </a:r>
            <a:r>
              <a:rPr lang="en-AU" sz="1800" dirty="0">
                <a:ea typeface="Arial" panose="020B0604020202020204" pitchFamily="34" charset="0"/>
              </a:rPr>
              <a:t>e </a:t>
            </a:r>
            <a:r>
              <a:rPr lang="en-US" sz="1800" dirty="0">
                <a:effectLst/>
                <a:ea typeface="Arial" panose="020B0604020202020204" pitchFamily="34" charset="0"/>
              </a:rPr>
              <a:t>space dedicated to an individual patient for the duration of their stay</a:t>
            </a:r>
            <a:r>
              <a:rPr lang="en-AU" sz="1800" dirty="0">
                <a:effectLst/>
                <a:ea typeface="Arial" panose="020B0604020202020204" pitchFamily="34" charset="0"/>
              </a:rPr>
              <a:t>) and </a:t>
            </a:r>
            <a:r>
              <a:rPr lang="en-AU" sz="1800" b="1" dirty="0">
                <a:effectLst/>
                <a:ea typeface="Arial" panose="020B0604020202020204" pitchFamily="34" charset="0"/>
              </a:rPr>
              <a:t>the healthcare zone</a:t>
            </a:r>
            <a:r>
              <a:rPr lang="en-AU" sz="1800" dirty="0">
                <a:effectLst/>
                <a:ea typeface="Arial" panose="020B0604020202020204" pitchFamily="34" charset="0"/>
              </a:rPr>
              <a:t> (</a:t>
            </a:r>
            <a:r>
              <a:rPr lang="en-US" sz="1800" dirty="0">
                <a:effectLst/>
                <a:ea typeface="Arial" panose="020B0604020202020204" pitchFamily="34" charset="0"/>
              </a:rPr>
              <a:t>all areas outside the patient zone, such as </a:t>
            </a:r>
            <a:r>
              <a:rPr lang="en-AU" sz="1800" dirty="0">
                <a:effectLst/>
                <a:ea typeface="Arial" panose="020B0604020202020204" pitchFamily="34" charset="0"/>
              </a:rPr>
              <a:t>doors or shared patient areas).</a:t>
            </a:r>
            <a:r>
              <a:rPr lang="en-AU" sz="1800" b="1" dirty="0">
                <a:effectLst/>
                <a:ea typeface="Arial" panose="020B0604020202020204" pitchFamily="34" charset="0"/>
              </a:rPr>
              <a:t> </a:t>
            </a:r>
          </a:p>
          <a:p>
            <a:pPr marL="0" indent="0">
              <a:buNone/>
            </a:pPr>
            <a:r>
              <a:rPr lang="en-AU" sz="1800" dirty="0">
                <a:effectLst/>
                <a:ea typeface="Arial" panose="020B0604020202020204" pitchFamily="34" charset="0"/>
              </a:rPr>
              <a:t>To minimise the risk of spreading infectious agents/germs from the patient to yourself, other people and the healthcare environment, hand hygiene should be performed: </a:t>
            </a:r>
          </a:p>
          <a:p>
            <a:pPr marL="342900" lvl="0" indent="-342900">
              <a:spcBef>
                <a:spcPts val="400"/>
              </a:spcBef>
            </a:pPr>
            <a:r>
              <a:rPr lang="en-AU" sz="1800" b="1" dirty="0">
                <a:effectLst/>
                <a:ea typeface="Arial" panose="020B0604020202020204" pitchFamily="34" charset="0"/>
              </a:rPr>
              <a:t>BEFORE</a:t>
            </a:r>
            <a:r>
              <a:rPr lang="en-AU" sz="1800" dirty="0">
                <a:effectLst/>
                <a:ea typeface="Arial" panose="020B0604020202020204" pitchFamily="34" charset="0"/>
              </a:rPr>
              <a:t> entering and </a:t>
            </a:r>
            <a:r>
              <a:rPr lang="en-AU" sz="1800" b="1" dirty="0">
                <a:effectLst/>
                <a:ea typeface="Arial" panose="020B0604020202020204" pitchFamily="34" charset="0"/>
              </a:rPr>
              <a:t>AFTER</a:t>
            </a:r>
            <a:r>
              <a:rPr lang="en-AU" sz="1800" dirty="0">
                <a:effectLst/>
                <a:ea typeface="Arial" panose="020B0604020202020204" pitchFamily="34" charset="0"/>
              </a:rPr>
              <a:t> exiting the healthcare environment </a:t>
            </a:r>
          </a:p>
          <a:p>
            <a:pPr marL="342900" lvl="0" indent="-342900">
              <a:spcBef>
                <a:spcPts val="400"/>
              </a:spcBef>
              <a:tabLst>
                <a:tab pos="457200" algn="l"/>
              </a:tabLst>
            </a:pPr>
            <a:r>
              <a:rPr lang="en-AU" sz="1800" b="1" dirty="0">
                <a:effectLst/>
                <a:ea typeface="Arial" panose="020B0604020202020204" pitchFamily="34" charset="0"/>
              </a:rPr>
              <a:t>BEFORE</a:t>
            </a:r>
            <a:r>
              <a:rPr lang="en-AU" sz="1800" dirty="0">
                <a:effectLst/>
                <a:ea typeface="Arial" panose="020B0604020202020204" pitchFamily="34" charset="0"/>
              </a:rPr>
              <a:t> entering and </a:t>
            </a:r>
            <a:r>
              <a:rPr lang="en-AU" sz="1800" b="1" dirty="0">
                <a:effectLst/>
                <a:ea typeface="Arial" panose="020B0604020202020204" pitchFamily="34" charset="0"/>
              </a:rPr>
              <a:t>AFTER</a:t>
            </a:r>
            <a:r>
              <a:rPr lang="en-AU" sz="1800" dirty="0">
                <a:effectLst/>
                <a:ea typeface="Arial" panose="020B0604020202020204" pitchFamily="34" charset="0"/>
              </a:rPr>
              <a:t> exiting the patient zone</a:t>
            </a:r>
          </a:p>
          <a:p>
            <a:pPr marL="342900" lvl="0" indent="-342900">
              <a:spcBef>
                <a:spcPts val="400"/>
              </a:spcBef>
              <a:tabLst>
                <a:tab pos="457200" algn="l"/>
              </a:tabLst>
            </a:pPr>
            <a:r>
              <a:rPr lang="en-AU" sz="1800" b="1" dirty="0">
                <a:effectLst/>
                <a:ea typeface="Arial" panose="020B0604020202020204" pitchFamily="34" charset="0"/>
              </a:rPr>
              <a:t>BEFORE</a:t>
            </a:r>
            <a:r>
              <a:rPr lang="en-AU" sz="1800" dirty="0">
                <a:effectLst/>
                <a:ea typeface="Arial" panose="020B0604020202020204" pitchFamily="34" charset="0"/>
              </a:rPr>
              <a:t> and </a:t>
            </a:r>
            <a:r>
              <a:rPr lang="en-AU" sz="1800" b="1" dirty="0">
                <a:effectLst/>
                <a:ea typeface="Arial" panose="020B0604020202020204" pitchFamily="34" charset="0"/>
              </a:rPr>
              <a:t>AFTER</a:t>
            </a:r>
            <a:r>
              <a:rPr lang="en-AU" sz="1800" dirty="0">
                <a:effectLst/>
                <a:ea typeface="Arial" panose="020B0604020202020204" pitchFamily="34" charset="0"/>
              </a:rPr>
              <a:t> touching doors or other surfaces when moving between different patient/ healthcare zones.</a:t>
            </a:r>
          </a:p>
          <a:p>
            <a:pPr marL="342900" lvl="0" indent="-342900">
              <a:spcBef>
                <a:spcPts val="400"/>
              </a:spcBef>
              <a:tabLst>
                <a:tab pos="457200" algn="l"/>
              </a:tabLst>
            </a:pPr>
            <a:r>
              <a:rPr lang="en-AU" sz="1800" b="1" dirty="0">
                <a:effectLst/>
                <a:ea typeface="Arial" panose="020B0604020202020204" pitchFamily="34" charset="0"/>
              </a:rPr>
              <a:t>BEFORE</a:t>
            </a:r>
            <a:r>
              <a:rPr lang="en-AU" sz="1800" dirty="0">
                <a:effectLst/>
                <a:ea typeface="Arial" panose="020B0604020202020204" pitchFamily="34" charset="0"/>
              </a:rPr>
              <a:t> entering and </a:t>
            </a:r>
            <a:r>
              <a:rPr lang="en-AU" sz="1800" b="1" dirty="0">
                <a:effectLst/>
                <a:ea typeface="Arial" panose="020B0604020202020204" pitchFamily="34" charset="0"/>
              </a:rPr>
              <a:t>AFTER</a:t>
            </a:r>
            <a:r>
              <a:rPr lang="en-AU" sz="1800" dirty="0">
                <a:effectLst/>
                <a:ea typeface="Arial" panose="020B0604020202020204" pitchFamily="34" charset="0"/>
              </a:rPr>
              <a:t> exiting the healthcare zone </a:t>
            </a:r>
          </a:p>
        </p:txBody>
      </p:sp>
    </p:spTree>
    <p:extLst>
      <p:ext uri="{BB962C8B-B14F-4D97-AF65-F5344CB8AC3E}">
        <p14:creationId xmlns:p14="http://schemas.microsoft.com/office/powerpoint/2010/main" val="2115637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86700" cy="867930"/>
          </a:xfrm>
        </p:spPr>
        <p:txBody>
          <a:bodyPr/>
          <a:lstStyle/>
          <a:p>
            <a:r>
              <a:rPr lang="en-AU" sz="2800" dirty="0"/>
              <a:t>Other moments hand hygiene is needed</a:t>
            </a:r>
            <a:br>
              <a:rPr lang="en-AU" sz="2800" dirty="0"/>
            </a:br>
            <a:endParaRPr lang="en-AU" sz="2800" dirty="0"/>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593099" y="1163390"/>
            <a:ext cx="3803998" cy="4154984"/>
          </a:xfrm>
        </p:spPr>
        <p:txBody>
          <a:bodyPr/>
          <a:lstStyle/>
          <a:p>
            <a:pPr marL="0" indent="0">
              <a:lnSpc>
                <a:spcPct val="100000"/>
              </a:lnSpc>
              <a:spcAft>
                <a:spcPts val="800"/>
              </a:spcAft>
              <a:buNone/>
            </a:pPr>
            <a:r>
              <a:rPr lang="en-AU" sz="1800" dirty="0"/>
              <a:t>Hand hygiene should be done </a:t>
            </a:r>
            <a:r>
              <a:rPr lang="en-AU" sz="1800" b="1" dirty="0">
                <a:solidFill>
                  <a:srgbClr val="C5540D"/>
                </a:solidFill>
              </a:rPr>
              <a:t>BEFORE</a:t>
            </a:r>
            <a:r>
              <a:rPr lang="en-AU" sz="1800" dirty="0"/>
              <a:t>:</a:t>
            </a:r>
          </a:p>
          <a:p>
            <a:pPr>
              <a:lnSpc>
                <a:spcPct val="100000"/>
              </a:lnSpc>
              <a:spcAft>
                <a:spcPts val="800"/>
              </a:spcAft>
            </a:pPr>
            <a:r>
              <a:rPr lang="en-AU" sz="1800" dirty="0"/>
              <a:t>Starting and leaving work</a:t>
            </a:r>
          </a:p>
          <a:p>
            <a:pPr>
              <a:lnSpc>
                <a:spcPct val="100000"/>
              </a:lnSpc>
              <a:spcAft>
                <a:spcPts val="800"/>
              </a:spcAft>
            </a:pPr>
            <a:r>
              <a:rPr lang="en-AU" sz="1800" dirty="0">
                <a:solidFill>
                  <a:srgbClr val="000000"/>
                </a:solidFill>
              </a:rPr>
              <a:t>Eating or handling food or drinks</a:t>
            </a:r>
          </a:p>
          <a:p>
            <a:pPr>
              <a:lnSpc>
                <a:spcPct val="100000"/>
              </a:lnSpc>
              <a:spcAft>
                <a:spcPts val="800"/>
              </a:spcAft>
            </a:pPr>
            <a:r>
              <a:rPr lang="en-AU" sz="1800" dirty="0">
                <a:solidFill>
                  <a:srgbClr val="000000"/>
                </a:solidFill>
              </a:rPr>
              <a:t>Using shared computers or mobile devices</a:t>
            </a:r>
          </a:p>
          <a:p>
            <a:pPr>
              <a:lnSpc>
                <a:spcPct val="100000"/>
              </a:lnSpc>
              <a:spcAft>
                <a:spcPts val="800"/>
              </a:spcAft>
            </a:pPr>
            <a:r>
              <a:rPr lang="en-AU" sz="1800" dirty="0">
                <a:solidFill>
                  <a:srgbClr val="000000"/>
                </a:solidFill>
              </a:rPr>
              <a:t>Using gloves and other items of personal protective equipment.</a:t>
            </a:r>
          </a:p>
          <a:p>
            <a:pPr marL="0" indent="0">
              <a:lnSpc>
                <a:spcPct val="100000"/>
              </a:lnSpc>
              <a:spcAft>
                <a:spcPts val="800"/>
              </a:spcAft>
              <a:buNone/>
            </a:pPr>
            <a:endParaRPr lang="en-AU" sz="2000" i="0" dirty="0">
              <a:effectLst/>
            </a:endParaRPr>
          </a:p>
          <a:p>
            <a:pPr marL="0" indent="0">
              <a:lnSpc>
                <a:spcPct val="100000"/>
              </a:lnSpc>
              <a:spcAft>
                <a:spcPts val="800"/>
              </a:spcAft>
              <a:buNone/>
            </a:pPr>
            <a:endParaRPr lang="en-AU" sz="2800" dirty="0"/>
          </a:p>
        </p:txBody>
      </p:sp>
      <p:sp>
        <p:nvSpPr>
          <p:cNvPr id="8" name="Content Placeholder 6">
            <a:extLst>
              <a:ext uri="{FF2B5EF4-FFF2-40B4-BE49-F238E27FC236}">
                <a16:creationId xmlns:a16="http://schemas.microsoft.com/office/drawing/2014/main" id="{A473F692-85B6-4D32-F066-7ADB349DACCB}"/>
              </a:ext>
            </a:extLst>
          </p:cNvPr>
          <p:cNvSpPr txBox="1">
            <a:spLocks/>
          </p:cNvSpPr>
          <p:nvPr/>
        </p:nvSpPr>
        <p:spPr>
          <a:xfrm>
            <a:off x="593099" y="3291830"/>
            <a:ext cx="4482957" cy="1061829"/>
          </a:xfrm>
          <a:prstGeom prst="rect">
            <a:avLst/>
          </a:prstGeom>
        </p:spPr>
        <p:txBody>
          <a:bodyPr wrap="square" l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ppleSymbols" panose="02000000000000000000" pitchFamily="2" charset="-79"/>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Courier New" panose="02070309020205020404" pitchFamily="49" charset="0"/>
              <a:buNone/>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Regular"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Font typeface="Arial" panose="020B0604020202020204" pitchFamily="34" charset="0"/>
              <a:buNone/>
            </a:pPr>
            <a:endParaRPr lang="en-AU" sz="2000" dirty="0">
              <a:solidFill>
                <a:srgbClr val="000000"/>
              </a:solidFill>
              <a:latin typeface="+mn-lt"/>
            </a:endParaRPr>
          </a:p>
          <a:p>
            <a:pPr marL="0" indent="0">
              <a:lnSpc>
                <a:spcPct val="100000"/>
              </a:lnSpc>
              <a:spcAft>
                <a:spcPts val="800"/>
              </a:spcAft>
              <a:buFont typeface="Arial" panose="020B0604020202020204" pitchFamily="34" charset="0"/>
              <a:buNone/>
            </a:pPr>
            <a:endParaRPr lang="en-AU" sz="2800" dirty="0">
              <a:latin typeface="+mn-lt"/>
            </a:endParaRPr>
          </a:p>
        </p:txBody>
      </p:sp>
      <p:sp>
        <p:nvSpPr>
          <p:cNvPr id="6" name="TextBox 5">
            <a:extLst>
              <a:ext uri="{FF2B5EF4-FFF2-40B4-BE49-F238E27FC236}">
                <a16:creationId xmlns:a16="http://schemas.microsoft.com/office/drawing/2014/main" id="{B64F5A28-CFA8-B80B-2B53-885D3653740B}"/>
              </a:ext>
            </a:extLst>
          </p:cNvPr>
          <p:cNvSpPr txBox="1"/>
          <p:nvPr/>
        </p:nvSpPr>
        <p:spPr>
          <a:xfrm>
            <a:off x="4554538" y="1163390"/>
            <a:ext cx="4145576" cy="3626634"/>
          </a:xfrm>
          <a:prstGeom prst="rect">
            <a:avLst/>
          </a:prstGeom>
          <a:noFill/>
        </p:spPr>
        <p:txBody>
          <a:bodyPr wrap="square">
            <a:spAutoFit/>
          </a:bodyPr>
          <a:lstStyle/>
          <a:p>
            <a:pPr marL="0" indent="0">
              <a:lnSpc>
                <a:spcPct val="100000"/>
              </a:lnSpc>
              <a:spcAft>
                <a:spcPts val="800"/>
              </a:spcAft>
              <a:buNone/>
            </a:pPr>
            <a:r>
              <a:rPr lang="en-AU" i="0" dirty="0">
                <a:effectLst/>
                <a:latin typeface="Arial" panose="020B0604020202020204" pitchFamily="34" charset="0"/>
                <a:cs typeface="Arial" panose="020B0604020202020204" pitchFamily="34" charset="0"/>
              </a:rPr>
              <a:t>Hand hygiene should be done </a:t>
            </a:r>
            <a:r>
              <a:rPr lang="en-AU" b="1" dirty="0">
                <a:solidFill>
                  <a:srgbClr val="C5540D"/>
                </a:solidFill>
                <a:latin typeface="Arial" panose="020B0604020202020204" pitchFamily="34" charset="0"/>
                <a:cs typeface="Arial" panose="020B0604020202020204" pitchFamily="34" charset="0"/>
              </a:rPr>
              <a:t>AFTER</a:t>
            </a:r>
            <a:r>
              <a:rPr lang="en-AU" i="0" dirty="0">
                <a:effectLst/>
                <a:latin typeface="Arial" panose="020B0604020202020204" pitchFamily="34" charset="0"/>
                <a:cs typeface="Arial" panose="020B0604020202020204" pitchFamily="34" charset="0"/>
              </a:rPr>
              <a:t>:</a:t>
            </a:r>
          </a:p>
          <a:p>
            <a:pPr marL="285750" indent="-285750">
              <a:lnSpc>
                <a:spcPct val="100000"/>
              </a:lnSpc>
              <a:spcBef>
                <a:spcPts val="600"/>
              </a:spcBef>
              <a:buFont typeface="Arial" panose="020B0604020202020204" pitchFamily="34" charset="0"/>
              <a:buChar char="•"/>
            </a:pPr>
            <a:r>
              <a:rPr lang="en-AU" dirty="0">
                <a:latin typeface="Arial" panose="020B0604020202020204" pitchFamily="34" charset="0"/>
                <a:cs typeface="Arial" panose="020B0604020202020204" pitchFamily="34" charset="0"/>
              </a:rPr>
              <a:t>Going to the toilet</a:t>
            </a:r>
          </a:p>
          <a:p>
            <a:pPr marL="285750" indent="-285750">
              <a:lnSpc>
                <a:spcPct val="100000"/>
              </a:lnSpc>
              <a:spcBef>
                <a:spcPts val="600"/>
              </a:spcBef>
              <a:buFont typeface="Arial" panose="020B0604020202020204" pitchFamily="34" charset="0"/>
              <a:buChar char="•"/>
            </a:pPr>
            <a:r>
              <a:rPr lang="en-AU" dirty="0">
                <a:solidFill>
                  <a:srgbClr val="000000"/>
                </a:solidFill>
                <a:latin typeface="Arial" panose="020B0604020202020204" pitchFamily="34" charset="0"/>
                <a:cs typeface="Arial" panose="020B0604020202020204" pitchFamily="34" charset="0"/>
              </a:rPr>
              <a:t>Blowing, wiping or touching your nose or mouth</a:t>
            </a:r>
          </a:p>
          <a:p>
            <a:pPr marL="285750" indent="-285750">
              <a:lnSpc>
                <a:spcPct val="100000"/>
              </a:lnSpc>
              <a:spcBef>
                <a:spcPts val="600"/>
              </a:spcBef>
              <a:buFont typeface="Arial" panose="020B0604020202020204" pitchFamily="34" charset="0"/>
              <a:buChar char="•"/>
            </a:pPr>
            <a:r>
              <a:rPr lang="en-AU" dirty="0">
                <a:solidFill>
                  <a:srgbClr val="000000"/>
                </a:solidFill>
                <a:latin typeface="Arial" panose="020B0604020202020204" pitchFamily="34" charset="0"/>
                <a:cs typeface="Arial" panose="020B0604020202020204" pitchFamily="34" charset="0"/>
              </a:rPr>
              <a:t>Removing gloves and other items of personal protective equipment</a:t>
            </a:r>
          </a:p>
          <a:p>
            <a:pPr marL="285750" indent="-285750">
              <a:lnSpc>
                <a:spcPct val="100000"/>
              </a:lnSpc>
              <a:spcBef>
                <a:spcPts val="600"/>
              </a:spcBef>
              <a:buFont typeface="Arial" panose="020B0604020202020204" pitchFamily="34" charset="0"/>
              <a:buChar char="•"/>
            </a:pPr>
            <a:r>
              <a:rPr lang="en-AU" dirty="0">
                <a:solidFill>
                  <a:srgbClr val="000000"/>
                </a:solidFill>
                <a:latin typeface="Arial" panose="020B0604020202020204" pitchFamily="34" charset="0"/>
                <a:cs typeface="Arial" panose="020B0604020202020204" pitchFamily="34" charset="0"/>
              </a:rPr>
              <a:t>Contact with body fluid or items potentially contaminated with body fluid </a:t>
            </a:r>
          </a:p>
          <a:p>
            <a:pPr marL="285750" indent="-285750">
              <a:lnSpc>
                <a:spcPct val="100000"/>
              </a:lnSpc>
              <a:spcBef>
                <a:spcPts val="600"/>
              </a:spcBef>
              <a:buFont typeface="Arial" panose="020B0604020202020204" pitchFamily="34" charset="0"/>
              <a:buChar char="•"/>
            </a:pPr>
            <a:r>
              <a:rPr lang="en-AU" dirty="0">
                <a:solidFill>
                  <a:srgbClr val="000000"/>
                </a:solidFill>
                <a:latin typeface="Arial" panose="020B0604020202020204" pitchFamily="34" charset="0"/>
                <a:cs typeface="Arial" panose="020B0604020202020204" pitchFamily="34" charset="0"/>
              </a:rPr>
              <a:t>Handling used linen, equipment or waste</a:t>
            </a:r>
          </a:p>
        </p:txBody>
      </p:sp>
    </p:spTree>
    <p:extLst>
      <p:ext uri="{BB962C8B-B14F-4D97-AF65-F5344CB8AC3E}">
        <p14:creationId xmlns:p14="http://schemas.microsoft.com/office/powerpoint/2010/main" val="18608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Enhancing hand hygiene</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188" y="1131590"/>
            <a:ext cx="7815512" cy="3323987"/>
          </a:xfrm>
        </p:spPr>
        <p:txBody>
          <a:bodyPr/>
          <a:lstStyle/>
          <a:p>
            <a:pPr marL="0" indent="0">
              <a:lnSpc>
                <a:spcPct val="100000"/>
              </a:lnSpc>
              <a:spcBef>
                <a:spcPts val="600"/>
              </a:spcBef>
              <a:spcAft>
                <a:spcPts val="600"/>
              </a:spcAft>
              <a:buNone/>
            </a:pPr>
            <a:r>
              <a:rPr lang="en-AU" sz="2000" dirty="0">
                <a:solidFill>
                  <a:srgbClr val="000000"/>
                </a:solidFill>
              </a:rPr>
              <a:t>Clothing, jewellery, and nail treatments can harbour infectious agents/germs that can be transferred to others, the healthcare environment and equipment. </a:t>
            </a:r>
          </a:p>
          <a:p>
            <a:pPr marL="0" indent="0">
              <a:lnSpc>
                <a:spcPct val="100000"/>
              </a:lnSpc>
              <a:spcAft>
                <a:spcPts val="800"/>
              </a:spcAft>
              <a:buNone/>
            </a:pPr>
            <a:r>
              <a:rPr lang="en-AU" sz="2000" dirty="0">
                <a:solidFill>
                  <a:srgbClr val="000000"/>
                </a:solidFill>
              </a:rPr>
              <a:t>The following are practical actions you can take to improve hand hygiene practice and help to prevent the spread of infectious agents/germs in your workplace:</a:t>
            </a:r>
          </a:p>
          <a:p>
            <a:pPr>
              <a:lnSpc>
                <a:spcPct val="100000"/>
              </a:lnSpc>
              <a:spcBef>
                <a:spcPts val="600"/>
              </a:spcBef>
            </a:pPr>
            <a:r>
              <a:rPr lang="en-AU" sz="2000" dirty="0">
                <a:solidFill>
                  <a:srgbClr val="000000"/>
                </a:solidFill>
              </a:rPr>
              <a:t>Keeping nails natural, short and clean</a:t>
            </a:r>
          </a:p>
          <a:p>
            <a:pPr>
              <a:lnSpc>
                <a:spcPct val="100000"/>
              </a:lnSpc>
              <a:spcBef>
                <a:spcPts val="600"/>
              </a:spcBef>
            </a:pPr>
            <a:r>
              <a:rPr lang="en-AU" sz="2000" dirty="0">
                <a:solidFill>
                  <a:srgbClr val="000000"/>
                </a:solidFill>
              </a:rPr>
              <a:t>Being bare below the elbows (i.e. hands and forearms are free of jewellery and clothing).</a:t>
            </a:r>
          </a:p>
        </p:txBody>
      </p:sp>
    </p:spTree>
    <p:extLst>
      <p:ext uri="{BB962C8B-B14F-4D97-AF65-F5344CB8AC3E}">
        <p14:creationId xmlns:p14="http://schemas.microsoft.com/office/powerpoint/2010/main" val="640493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B6FC0-292D-D5CD-4999-AEA4F8BE6EE9}"/>
              </a:ext>
            </a:extLst>
          </p:cNvPr>
          <p:cNvSpPr>
            <a:spLocks noGrp="1"/>
          </p:cNvSpPr>
          <p:nvPr>
            <p:ph type="title"/>
          </p:nvPr>
        </p:nvSpPr>
        <p:spPr>
          <a:xfrm>
            <a:off x="611188" y="537552"/>
            <a:ext cx="5400600" cy="480131"/>
          </a:xfrm>
          <a:prstGeom prst="rect">
            <a:avLst/>
          </a:prstGeom>
        </p:spPr>
        <p:txBody>
          <a:bodyPr/>
          <a:lstStyle/>
          <a:p>
            <a:r>
              <a:rPr lang="en-AU" sz="2800" dirty="0"/>
              <a:t>Skin care</a:t>
            </a:r>
          </a:p>
        </p:txBody>
      </p:sp>
      <p:sp>
        <p:nvSpPr>
          <p:cNvPr id="5" name="Content Placeholder 4">
            <a:extLst>
              <a:ext uri="{FF2B5EF4-FFF2-40B4-BE49-F238E27FC236}">
                <a16:creationId xmlns:a16="http://schemas.microsoft.com/office/drawing/2014/main" id="{D0B4F45A-1EB2-8E8D-B743-ADCA2B7C4BD3}"/>
              </a:ext>
            </a:extLst>
          </p:cNvPr>
          <p:cNvSpPr>
            <a:spLocks noGrp="1"/>
          </p:cNvSpPr>
          <p:nvPr>
            <p:ph idx="4294967295"/>
          </p:nvPr>
        </p:nvSpPr>
        <p:spPr>
          <a:xfrm>
            <a:off x="611188" y="1048965"/>
            <a:ext cx="7489204" cy="1354217"/>
          </a:xfrm>
          <a:prstGeom prst="rect">
            <a:avLst/>
          </a:prstGeom>
        </p:spPr>
        <p:txBody>
          <a:bodyPr lIns="0"/>
          <a:lstStyle/>
          <a:p>
            <a:pPr marL="0" indent="0">
              <a:lnSpc>
                <a:spcPct val="100000"/>
              </a:lnSpc>
              <a:spcBef>
                <a:spcPts val="600"/>
              </a:spcBef>
              <a:spcAft>
                <a:spcPts val="600"/>
              </a:spcAft>
              <a:buNone/>
            </a:pPr>
            <a:r>
              <a:rPr lang="en-AU" sz="1800" dirty="0">
                <a:solidFill>
                  <a:srgbClr val="000000"/>
                </a:solidFill>
                <a:latin typeface="Arial" panose="020B0604020202020204" pitchFamily="34" charset="0"/>
                <a:cs typeface="Arial" panose="020B0604020202020204" pitchFamily="34" charset="0"/>
              </a:rPr>
              <a:t>Intact skin is one of the body’s natural defences against infection. Dry, irritated and damaged hands carry more germs/infectious agents and are a risk to yourself and your patients. </a:t>
            </a:r>
          </a:p>
          <a:p>
            <a:pPr marL="0" indent="0">
              <a:lnSpc>
                <a:spcPct val="100000"/>
              </a:lnSpc>
              <a:spcBef>
                <a:spcPts val="600"/>
              </a:spcBef>
              <a:spcAft>
                <a:spcPts val="600"/>
              </a:spcAft>
              <a:buNone/>
            </a:pPr>
            <a:r>
              <a:rPr lang="en-AU" sz="1800" dirty="0">
                <a:solidFill>
                  <a:srgbClr val="000000"/>
                </a:solidFill>
                <a:latin typeface="Arial" panose="020B0604020202020204" pitchFamily="34" charset="0"/>
                <a:cs typeface="Arial" panose="020B0604020202020204" pitchFamily="34" charset="0"/>
              </a:rPr>
              <a:t>So, it is important to take care of your hands by</a:t>
            </a:r>
            <a:r>
              <a:rPr lang="en-AU" sz="1800" dirty="0">
                <a:solidFill>
                  <a:srgbClr val="000000"/>
                </a:solidFill>
              </a:rPr>
              <a:t>:</a:t>
            </a:r>
          </a:p>
        </p:txBody>
      </p:sp>
      <p:sp>
        <p:nvSpPr>
          <p:cNvPr id="4" name="TextBox 3">
            <a:extLst>
              <a:ext uri="{FF2B5EF4-FFF2-40B4-BE49-F238E27FC236}">
                <a16:creationId xmlns:a16="http://schemas.microsoft.com/office/drawing/2014/main" id="{492BF3DA-1AA7-052E-4C76-9BCFDB6024C2}"/>
              </a:ext>
            </a:extLst>
          </p:cNvPr>
          <p:cNvSpPr txBox="1"/>
          <p:nvPr/>
        </p:nvSpPr>
        <p:spPr>
          <a:xfrm>
            <a:off x="273492" y="2608756"/>
            <a:ext cx="4104456" cy="2492990"/>
          </a:xfrm>
          <a:prstGeom prst="rect">
            <a:avLst/>
          </a:prstGeom>
          <a:noFill/>
        </p:spPr>
        <p:txBody>
          <a:bodyPr wrap="square">
            <a:spAutoFit/>
          </a:bodyPr>
          <a:lstStyle/>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Avoid irritants on the skin, </a:t>
            </a:r>
            <a:r>
              <a:rPr lang="en-AU" b="0" i="0" dirty="0">
                <a:solidFill>
                  <a:srgbClr val="000000"/>
                </a:solidFill>
                <a:effectLst/>
                <a:latin typeface="Arial" panose="020B0604020202020204" pitchFamily="34" charset="0"/>
                <a:cs typeface="Arial" panose="020B0604020202020204" pitchFamily="34" charset="0"/>
              </a:rPr>
              <a:t>such as chemicals, heat, dirt and sweating/moisture</a:t>
            </a:r>
            <a:endParaRPr lang="en-AU" dirty="0">
              <a:solidFill>
                <a:srgbClr val="000000"/>
              </a:solidFill>
              <a:latin typeface="Arial" panose="020B0604020202020204" pitchFamily="34" charset="0"/>
              <a:cs typeface="Arial" panose="020B0604020202020204" pitchFamily="34" charset="0"/>
            </a:endParaRPr>
          </a:p>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Dry your hands thoroughly after washing with soap and water</a:t>
            </a:r>
          </a:p>
          <a:p>
            <a:pPr marL="285750" indent="-285750">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Moisturise your hands regularly</a:t>
            </a:r>
          </a:p>
          <a:p>
            <a:pPr>
              <a:lnSpc>
                <a:spcPct val="100000"/>
              </a:lnSpc>
              <a:spcBef>
                <a:spcPts val="600"/>
              </a:spcBef>
              <a:spcAft>
                <a:spcPts val="600"/>
              </a:spcAft>
            </a:pPr>
            <a:endParaRPr lang="en-AU" dirty="0">
              <a:solidFill>
                <a:srgbClr val="0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4E2770-8BB0-AB3D-B15D-CE9DEADB646C}"/>
              </a:ext>
            </a:extLst>
          </p:cNvPr>
          <p:cNvSpPr txBox="1"/>
          <p:nvPr/>
        </p:nvSpPr>
        <p:spPr>
          <a:xfrm>
            <a:off x="4419118" y="2586200"/>
            <a:ext cx="4572000" cy="2339102"/>
          </a:xfrm>
          <a:prstGeom prst="rect">
            <a:avLst/>
          </a:prstGeom>
          <a:noFill/>
        </p:spPr>
        <p:txBody>
          <a:bodyPr wrap="square">
            <a:spAutoFit/>
          </a:bodyPr>
          <a:lstStyle/>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Protect irritated or damaged skin on your hands with a waterproof film or dressing</a:t>
            </a:r>
          </a:p>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Report skin problems on your hands to management/ staff health service</a:t>
            </a:r>
          </a:p>
          <a:p>
            <a:pPr marL="285750" indent="-285750">
              <a:lnSpc>
                <a:spcPct val="100000"/>
              </a:lnSpc>
              <a:spcBef>
                <a:spcPts val="600"/>
              </a:spcBef>
              <a:spcAft>
                <a:spcPts val="600"/>
              </a:spcAft>
              <a:buFont typeface="Wingdings" panose="05000000000000000000" pitchFamily="2" charset="2"/>
              <a:buChar char="ü"/>
            </a:pPr>
            <a:r>
              <a:rPr lang="en-AU" dirty="0">
                <a:solidFill>
                  <a:srgbClr val="000000"/>
                </a:solidFill>
                <a:latin typeface="Arial" panose="020B0604020202020204" pitchFamily="34" charset="0"/>
                <a:cs typeface="Arial" panose="020B0604020202020204" pitchFamily="34" charset="0"/>
              </a:rPr>
              <a:t>Seek professional advice if you have irritated or damaged skin.</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21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Hand hygiene compliance </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188" y="1195373"/>
            <a:ext cx="5112940" cy="1376377"/>
          </a:xfrm>
        </p:spPr>
        <p:txBody>
          <a:bodyPr/>
          <a:lstStyle/>
          <a:p>
            <a:pPr marL="0" indent="0">
              <a:lnSpc>
                <a:spcPct val="100000"/>
              </a:lnSpc>
              <a:spcBef>
                <a:spcPts val="600"/>
              </a:spcBef>
              <a:spcAft>
                <a:spcPts val="600"/>
              </a:spcAft>
              <a:buNone/>
            </a:pPr>
            <a:r>
              <a:rPr lang="en-AU" sz="2000" dirty="0">
                <a:solidFill>
                  <a:srgbClr val="000000"/>
                </a:solidFill>
              </a:rPr>
              <a:t>Hand hygiene compliance can be monitored through direct observation, education, training and assessments, audits or patient experience surveys.</a:t>
            </a:r>
          </a:p>
          <a:p>
            <a:pPr marL="0" indent="0">
              <a:lnSpc>
                <a:spcPct val="100000"/>
              </a:lnSpc>
              <a:spcBef>
                <a:spcPts val="600"/>
              </a:spcBef>
              <a:spcAft>
                <a:spcPts val="600"/>
              </a:spcAft>
              <a:buNone/>
            </a:pPr>
            <a:endParaRPr lang="en-AU" sz="2800" dirty="0"/>
          </a:p>
        </p:txBody>
      </p:sp>
      <p:sp>
        <p:nvSpPr>
          <p:cNvPr id="4" name="TextBox 3">
            <a:extLst>
              <a:ext uri="{FF2B5EF4-FFF2-40B4-BE49-F238E27FC236}">
                <a16:creationId xmlns:a16="http://schemas.microsoft.com/office/drawing/2014/main" id="{51E5C66B-1702-0801-3A0C-307F0B771DB9}"/>
              </a:ext>
            </a:extLst>
          </p:cNvPr>
          <p:cNvSpPr txBox="1"/>
          <p:nvPr/>
        </p:nvSpPr>
        <p:spPr>
          <a:xfrm>
            <a:off x="611188" y="2765706"/>
            <a:ext cx="8152650" cy="2092881"/>
          </a:xfrm>
          <a:prstGeom prst="rect">
            <a:avLst/>
          </a:prstGeom>
          <a:noFill/>
        </p:spPr>
        <p:txBody>
          <a:bodyPr wrap="square" lIns="0">
            <a:spAutoFit/>
          </a:bodyPr>
          <a:lstStyle/>
          <a:p>
            <a:pPr marL="0" indent="0">
              <a:lnSpc>
                <a:spcPct val="100000"/>
              </a:lnSpc>
              <a:spcBef>
                <a:spcPts val="600"/>
              </a:spcBef>
              <a:spcAft>
                <a:spcPts val="600"/>
              </a:spcAft>
              <a:buNone/>
            </a:pPr>
            <a:r>
              <a:rPr lang="en-AU" sz="2000" dirty="0">
                <a:effectLst/>
                <a:latin typeface="Arial" panose="020B0604020202020204" pitchFamily="34" charset="0"/>
                <a:ea typeface="SimSun" panose="02010600030101010101" pitchFamily="2" charset="-122"/>
                <a:cs typeface="Arial" panose="020B0604020202020204" pitchFamily="34" charset="0"/>
              </a:rPr>
              <a:t>The data collected from these activities should be used to develop improvement strategies and resources that aim to improve workforce compliance to hand hygiene practices. </a:t>
            </a:r>
          </a:p>
          <a:p>
            <a:pPr marL="0" indent="0">
              <a:lnSpc>
                <a:spcPct val="100000"/>
              </a:lnSpc>
              <a:spcBef>
                <a:spcPts val="600"/>
              </a:spcBef>
              <a:spcAft>
                <a:spcPts val="600"/>
              </a:spcAft>
              <a:buNone/>
            </a:pPr>
            <a:r>
              <a:rPr lang="en-AU" sz="2000" dirty="0">
                <a:effectLst/>
                <a:latin typeface="Arial" panose="020B0604020202020204" pitchFamily="34" charset="0"/>
                <a:ea typeface="SimSun" panose="02010600030101010101" pitchFamily="2" charset="-122"/>
                <a:cs typeface="Arial" panose="020B0604020202020204" pitchFamily="34" charset="0"/>
              </a:rPr>
              <a:t>This may include</a:t>
            </a:r>
            <a:r>
              <a:rPr lang="en-AU" sz="2000" dirty="0">
                <a:latin typeface="Arial" panose="020B0604020202020204" pitchFamily="34" charset="0"/>
                <a:ea typeface="SimSun" panose="02010600030101010101" pitchFamily="2" charset="-122"/>
                <a:cs typeface="Arial" panose="020B0604020202020204" pitchFamily="34" charset="0"/>
              </a:rPr>
              <a:t> i</a:t>
            </a:r>
            <a:r>
              <a:rPr lang="en-AU" sz="2000" dirty="0">
                <a:solidFill>
                  <a:srgbClr val="000000"/>
                </a:solidFill>
                <a:latin typeface="Arial" panose="020B0604020202020204" pitchFamily="34" charset="0"/>
                <a:cs typeface="Arial" panose="020B0604020202020204" pitchFamily="34" charset="0"/>
              </a:rPr>
              <a:t>ncreasing access to h</a:t>
            </a:r>
            <a:r>
              <a:rPr lang="en-AU" sz="2000" b="0" i="0" dirty="0">
                <a:solidFill>
                  <a:srgbClr val="000000"/>
                </a:solidFill>
                <a:effectLst/>
                <a:latin typeface="Arial" panose="020B0604020202020204" pitchFamily="34" charset="0"/>
                <a:cs typeface="Arial" panose="020B0604020202020204" pitchFamily="34" charset="0"/>
              </a:rPr>
              <a:t>and hygiene products, p</a:t>
            </a:r>
            <a:r>
              <a:rPr lang="en-AU" sz="2000" dirty="0">
                <a:solidFill>
                  <a:srgbClr val="000000"/>
                </a:solidFill>
                <a:latin typeface="Arial" panose="020B0604020202020204" pitchFamily="34" charset="0"/>
                <a:cs typeface="Arial" panose="020B0604020202020204" pitchFamily="34" charset="0"/>
              </a:rPr>
              <a:t>roviding</a:t>
            </a:r>
            <a:r>
              <a:rPr lang="en-AU" sz="2000" b="0" i="0" dirty="0">
                <a:solidFill>
                  <a:srgbClr val="000000"/>
                </a:solidFill>
                <a:effectLst/>
                <a:latin typeface="Arial" panose="020B0604020202020204" pitchFamily="34" charset="0"/>
                <a:cs typeface="Arial" panose="020B0604020202020204" pitchFamily="34" charset="0"/>
              </a:rPr>
              <a:t> targeted education sessions or d</a:t>
            </a:r>
            <a:r>
              <a:rPr lang="en-AU" sz="2000" dirty="0">
                <a:solidFill>
                  <a:srgbClr val="000000"/>
                </a:solidFill>
                <a:latin typeface="Arial" panose="020B0604020202020204" pitchFamily="34" charset="0"/>
                <a:cs typeface="Arial" panose="020B0604020202020204" pitchFamily="34" charset="0"/>
              </a:rPr>
              <a:t>eveloping and reviewing hand hygiene education materials</a:t>
            </a:r>
            <a:endParaRPr lang="en-AU" sz="20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335B6AE-B6C6-4E83-E406-904CEA8E20EF}"/>
              </a:ext>
            </a:extLst>
          </p:cNvPr>
          <p:cNvSpPr/>
          <p:nvPr/>
        </p:nvSpPr>
        <p:spPr>
          <a:xfrm>
            <a:off x="6372200" y="1093071"/>
            <a:ext cx="2281356" cy="1284724"/>
          </a:xfrm>
          <a:prstGeom prst="rect">
            <a:avLst/>
          </a:prstGeom>
          <a:solidFill>
            <a:srgbClr val="C5540D"/>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sz="1800" dirty="0">
              <a:solidFill>
                <a:schemeClr val="bg1"/>
              </a:solidFill>
              <a:latin typeface="Arial" panose="020B0604020202020204" pitchFamily="34" charset="0"/>
              <a:cs typeface="Arial" panose="020B0604020202020204" pitchFamily="34" charset="0"/>
            </a:endParaRPr>
          </a:p>
          <a:p>
            <a:pPr algn="ctr"/>
            <a:r>
              <a:rPr lang="en-AU" sz="1800" dirty="0">
                <a:solidFill>
                  <a:schemeClr val="bg1"/>
                </a:solidFill>
                <a:latin typeface="Arial" panose="020B0604020202020204" pitchFamily="34" charset="0"/>
                <a:cs typeface="Arial" panose="020B0604020202020204" pitchFamily="34" charset="0"/>
              </a:rPr>
              <a:t>Audit tools can be accessible through the </a:t>
            </a:r>
            <a:r>
              <a:rPr lang="en-AU" sz="18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Commission’s website</a:t>
            </a:r>
            <a:r>
              <a:rPr lang="en-AU" sz="1800" dirty="0">
                <a:solidFill>
                  <a:schemeClr val="bg1"/>
                </a:solidFill>
                <a:latin typeface="Arial" panose="020B0604020202020204" pitchFamily="34" charset="0"/>
                <a:cs typeface="Arial" panose="020B0604020202020204" pitchFamily="34" charset="0"/>
              </a:rPr>
              <a:t>.</a:t>
            </a:r>
          </a:p>
          <a:p>
            <a:pPr algn="ctr"/>
            <a:endParaRPr lang="en-AU" dirty="0"/>
          </a:p>
        </p:txBody>
      </p:sp>
    </p:spTree>
    <p:extLst>
      <p:ext uri="{BB962C8B-B14F-4D97-AF65-F5344CB8AC3E}">
        <p14:creationId xmlns:p14="http://schemas.microsoft.com/office/powerpoint/2010/main" val="2312923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How can you get involved?</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611188" y="1131590"/>
            <a:ext cx="7921252" cy="3785652"/>
          </a:xfrm>
        </p:spPr>
        <p:txBody>
          <a:bodyPr/>
          <a:lstStyle/>
          <a:p>
            <a:pPr>
              <a:lnSpc>
                <a:spcPct val="100000"/>
              </a:lnSpc>
              <a:spcBef>
                <a:spcPts val="600"/>
              </a:spcBef>
              <a:spcAft>
                <a:spcPts val="600"/>
              </a:spcAft>
            </a:pPr>
            <a:r>
              <a:rPr lang="en-AU" sz="2000" dirty="0">
                <a:solidFill>
                  <a:srgbClr val="000000"/>
                </a:solidFill>
              </a:rPr>
              <a:t>Be a role model by promoting hand hygiene to patients, their carers and your colleagues</a:t>
            </a:r>
          </a:p>
          <a:p>
            <a:pPr>
              <a:lnSpc>
                <a:spcPct val="100000"/>
              </a:lnSpc>
              <a:spcBef>
                <a:spcPts val="600"/>
              </a:spcBef>
              <a:spcAft>
                <a:spcPts val="600"/>
              </a:spcAft>
            </a:pPr>
            <a:r>
              <a:rPr lang="en-AU" sz="2000" dirty="0">
                <a:solidFill>
                  <a:srgbClr val="000000"/>
                </a:solidFill>
              </a:rPr>
              <a:t>Get involved with hand hygiene and infection prevention and control activities in your organisation</a:t>
            </a:r>
          </a:p>
          <a:p>
            <a:pPr>
              <a:lnSpc>
                <a:spcPct val="100000"/>
              </a:lnSpc>
              <a:spcBef>
                <a:spcPts val="600"/>
              </a:spcBef>
              <a:spcAft>
                <a:spcPts val="600"/>
              </a:spcAft>
            </a:pPr>
            <a:r>
              <a:rPr lang="en-AU" sz="2000" dirty="0">
                <a:solidFill>
                  <a:srgbClr val="000000"/>
                </a:solidFill>
              </a:rPr>
              <a:t>Become a </a:t>
            </a:r>
            <a:r>
              <a:rPr lang="en-AU" sz="2000" dirty="0">
                <a:solidFill>
                  <a:srgbClr val="000000"/>
                </a:solidFill>
                <a:hlinkClick r:id="rId3"/>
              </a:rPr>
              <a:t>Hand Hygiene Auditor or Hand Hygiene Auditor Educator </a:t>
            </a:r>
            <a:endParaRPr lang="en-AU" sz="2000" dirty="0">
              <a:solidFill>
                <a:srgbClr val="000000"/>
              </a:solidFill>
            </a:endParaRPr>
          </a:p>
          <a:p>
            <a:pPr>
              <a:lnSpc>
                <a:spcPct val="100000"/>
              </a:lnSpc>
              <a:spcBef>
                <a:spcPts val="600"/>
              </a:spcBef>
              <a:spcAft>
                <a:spcPts val="600"/>
              </a:spcAft>
            </a:pPr>
            <a:r>
              <a:rPr lang="en-AU" sz="2000" dirty="0">
                <a:solidFill>
                  <a:srgbClr val="000000"/>
                </a:solidFill>
              </a:rPr>
              <a:t>Help promote local hand hygiene and infection prevention and control initiatives </a:t>
            </a:r>
          </a:p>
          <a:p>
            <a:pPr>
              <a:lnSpc>
                <a:spcPct val="100000"/>
              </a:lnSpc>
              <a:spcBef>
                <a:spcPts val="600"/>
              </a:spcBef>
              <a:spcAft>
                <a:spcPts val="600"/>
              </a:spcAft>
            </a:pPr>
            <a:r>
              <a:rPr lang="en-AU" sz="2000" dirty="0">
                <a:solidFill>
                  <a:srgbClr val="000000"/>
                </a:solidFill>
              </a:rPr>
              <a:t>Ensure your team meetings include agenda items for hand hygiene and infection prevention and control.</a:t>
            </a:r>
            <a:endParaRPr lang="en-AU" sz="2800" dirty="0"/>
          </a:p>
        </p:txBody>
      </p:sp>
    </p:spTree>
    <p:extLst>
      <p:ext uri="{BB962C8B-B14F-4D97-AF65-F5344CB8AC3E}">
        <p14:creationId xmlns:p14="http://schemas.microsoft.com/office/powerpoint/2010/main" val="264885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sharpenSoften amoun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FC580-4F6A-D311-E7E4-9D27B512FD2D}"/>
              </a:ext>
            </a:extLst>
          </p:cNvPr>
          <p:cNvSpPr>
            <a:spLocks noGrp="1"/>
          </p:cNvSpPr>
          <p:nvPr>
            <p:ph type="title"/>
          </p:nvPr>
        </p:nvSpPr>
        <p:spPr>
          <a:xfrm>
            <a:off x="1124161" y="748334"/>
            <a:ext cx="6832215" cy="3637919"/>
          </a:xfrm>
          <a:solidFill>
            <a:schemeClr val="accent1">
              <a:alpha val="86974"/>
            </a:schemeClr>
          </a:solidFill>
        </p:spPr>
        <p:txBody>
          <a:bodyPr/>
          <a:lstStyle/>
          <a:p>
            <a:pPr marL="0" indent="0" algn="l">
              <a:spcAft>
                <a:spcPts val="1200"/>
              </a:spcAft>
              <a:buNone/>
            </a:pPr>
            <a:r>
              <a:rPr lang="en-AU" sz="3200" cap="none" dirty="0">
                <a:ln w="0"/>
                <a:effectLst>
                  <a:outerShdw blurRad="38100" dist="19050" dir="2700000" algn="tl" rotWithShape="0">
                    <a:schemeClr val="dk1">
                      <a:alpha val="40000"/>
                    </a:schemeClr>
                  </a:outerShdw>
                </a:effectLst>
              </a:rPr>
              <a:t>All healthcare workers have a role to play in ensuring patient and healthcare worker safety and a clean and safe healthcare environment</a:t>
            </a:r>
            <a:br>
              <a:rPr lang="en-AU" sz="3200" cap="none" dirty="0">
                <a:ln w="0"/>
                <a:effectLst>
                  <a:outerShdw blurRad="38100" dist="19050" dir="2700000" algn="tl" rotWithShape="0">
                    <a:schemeClr val="dk1">
                      <a:alpha val="40000"/>
                    </a:schemeClr>
                  </a:outerShdw>
                </a:effectLst>
              </a:rPr>
            </a:br>
            <a:br>
              <a:rPr lang="en-AU" sz="3200" cap="none" dirty="0">
                <a:ln w="0"/>
                <a:effectLst>
                  <a:outerShdw blurRad="38100" dist="19050" dir="2700000" algn="tl" rotWithShape="0">
                    <a:schemeClr val="dk1">
                      <a:alpha val="40000"/>
                    </a:schemeClr>
                  </a:outerShdw>
                </a:effectLst>
              </a:rPr>
            </a:br>
            <a:r>
              <a:rPr lang="en-AU" sz="3200" cap="none" dirty="0">
                <a:ln w="0"/>
                <a:effectLst>
                  <a:outerShdw blurRad="38100" dist="19050" dir="2700000" algn="tl" rotWithShape="0">
                    <a:schemeClr val="dk1">
                      <a:alpha val="40000"/>
                    </a:schemeClr>
                  </a:outerShdw>
                </a:effectLst>
              </a:rPr>
              <a:t>A fundamental part of this role is performing </a:t>
            </a:r>
            <a:r>
              <a:rPr lang="en-AU" sz="3200" cap="none" dirty="0">
                <a:ln w="0"/>
                <a:solidFill>
                  <a:schemeClr val="accent2">
                    <a:lumMod val="40000"/>
                    <a:lumOff val="60000"/>
                  </a:schemeClr>
                </a:solidFill>
                <a:effectLst>
                  <a:outerShdw blurRad="38100" dist="19050" dir="2700000" algn="tl" rotWithShape="0">
                    <a:schemeClr val="dk1">
                      <a:alpha val="40000"/>
                    </a:schemeClr>
                  </a:outerShdw>
                </a:effectLst>
              </a:rPr>
              <a:t>hand hygiene </a:t>
            </a:r>
            <a:r>
              <a:rPr lang="en-AU" sz="3200" cap="none" dirty="0">
                <a:ln w="0"/>
                <a:effectLst>
                  <a:outerShdw blurRad="38100" dist="19050" dir="2700000" algn="tl" rotWithShape="0">
                    <a:schemeClr val="dk1">
                      <a:alpha val="40000"/>
                    </a:schemeClr>
                  </a:outerShdw>
                </a:effectLst>
              </a:rPr>
              <a:t>correctly, at the right time.</a:t>
            </a:r>
          </a:p>
        </p:txBody>
      </p:sp>
    </p:spTree>
    <p:extLst>
      <p:ext uri="{BB962C8B-B14F-4D97-AF65-F5344CB8AC3E}">
        <p14:creationId xmlns:p14="http://schemas.microsoft.com/office/powerpoint/2010/main" val="899307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F0362AFE-730B-1FF7-57CA-334C0D94FE66}"/>
              </a:ext>
            </a:extLst>
          </p:cNvPr>
          <p:cNvPicPr>
            <a:picLocks noChangeAspect="1"/>
          </p:cNvPicPr>
          <p:nvPr/>
        </p:nvPicPr>
        <p:blipFill>
          <a:blip r:embed="rId3" cstate="print">
            <a:extLst>
              <a:ext uri="{28A0092B-C50C-407E-A947-70E740481C1C}">
                <a14:useLocalDpi xmlns:a14="http://schemas.microsoft.com/office/drawing/2010/main" val="0"/>
              </a:ext>
            </a:extLst>
          </a:blip>
          <a:srcRect l="13157" r="13157"/>
          <a:stretch/>
        </p:blipFill>
        <p:spPr>
          <a:xfrm>
            <a:off x="5353980" y="0"/>
            <a:ext cx="3790020" cy="5143500"/>
          </a:xfrm>
          <a:prstGeom prst="rect">
            <a:avLst/>
          </a:prstGeom>
        </p:spPr>
      </p:pic>
      <p:sp>
        <p:nvSpPr>
          <p:cNvPr id="9" name="Title 8">
            <a:extLst>
              <a:ext uri="{FF2B5EF4-FFF2-40B4-BE49-F238E27FC236}">
                <a16:creationId xmlns:a16="http://schemas.microsoft.com/office/drawing/2014/main" id="{1AEE8ACE-4F4A-98F4-1111-9E234AD4AF3F}"/>
              </a:ext>
            </a:extLst>
          </p:cNvPr>
          <p:cNvSpPr>
            <a:spLocks noGrp="1"/>
          </p:cNvSpPr>
          <p:nvPr>
            <p:ph type="title" idx="4294967295"/>
          </p:nvPr>
        </p:nvSpPr>
        <p:spPr>
          <a:xfrm>
            <a:off x="899592" y="2081353"/>
            <a:ext cx="3790800" cy="535531"/>
          </a:xfrm>
          <a:prstGeom prst="rect">
            <a:avLst/>
          </a:prstGeom>
        </p:spPr>
        <p:txBody>
          <a:bodyPr/>
          <a:lstStyle/>
          <a:p>
            <a:pPr algn="ctr"/>
            <a:r>
              <a:rPr lang="en-AU" dirty="0"/>
              <a:t>Questions?</a:t>
            </a:r>
          </a:p>
        </p:txBody>
      </p:sp>
      <p:sp>
        <p:nvSpPr>
          <p:cNvPr id="5" name="Rectangle 4">
            <a:extLst>
              <a:ext uri="{FF2B5EF4-FFF2-40B4-BE49-F238E27FC236}">
                <a16:creationId xmlns:a16="http://schemas.microsoft.com/office/drawing/2014/main" id="{CF562EE4-96DD-D72F-1CD7-2CD174F5163B}"/>
              </a:ext>
            </a:extLst>
          </p:cNvPr>
          <p:cNvSpPr/>
          <p:nvPr/>
        </p:nvSpPr>
        <p:spPr>
          <a:xfrm>
            <a:off x="5353200" y="-450"/>
            <a:ext cx="3790800" cy="5144400"/>
          </a:xfrm>
          <a:prstGeom prst="rect">
            <a:avLst/>
          </a:prstGeom>
          <a:gradFill>
            <a:gsLst>
              <a:gs pos="0">
                <a:schemeClr val="accent1">
                  <a:alpha val="85000"/>
                </a:schemeClr>
              </a:gs>
              <a:gs pos="100000">
                <a:schemeClr val="accent1">
                  <a:lumMod val="20000"/>
                  <a:lumOff val="80000"/>
                  <a:alpha val="5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178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DB5C1BF-D2A5-4A4D-5A5F-B5E8E7AFA752}"/>
              </a:ext>
            </a:extLst>
          </p:cNvPr>
          <p:cNvSpPr txBox="1">
            <a:spLocks/>
          </p:cNvSpPr>
          <p:nvPr/>
        </p:nvSpPr>
        <p:spPr>
          <a:xfrm>
            <a:off x="611188" y="540000"/>
            <a:ext cx="7886700" cy="480131"/>
          </a:xfrm>
          <a:prstGeom prst="rect">
            <a:avLst/>
          </a:prstGeom>
        </p:spPr>
        <p:txBody>
          <a:bodyPr lIns="0" rIns="0">
            <a:spAutoFit/>
          </a:bodyPr>
          <a:lstStyle>
            <a:lvl1pPr marL="0" algn="l" defTabSz="914400" rtl="0" eaLnBrk="1" latinLnBrk="0" hangingPunct="1">
              <a:lnSpc>
                <a:spcPct val="90000"/>
              </a:lnSpc>
              <a:spcBef>
                <a:spcPct val="0"/>
              </a:spcBef>
              <a:buNone/>
              <a:defRPr lang="en-US" sz="3600" b="1" i="0" kern="1200" baseline="0" dirty="0">
                <a:solidFill>
                  <a:srgbClr val="1178A2"/>
                </a:solidFill>
                <a:latin typeface="Arial" panose="020B0604020202020204" pitchFamily="34" charset="0"/>
                <a:ea typeface="+mj-ea"/>
                <a:cs typeface="Arial" panose="020B0604020202020204" pitchFamily="34" charset="0"/>
              </a:defRPr>
            </a:lvl1pPr>
          </a:lstStyle>
          <a:p>
            <a:r>
              <a:rPr lang="en-AU" sz="2800" dirty="0"/>
              <a:t>Acknowledgement of Country</a:t>
            </a:r>
          </a:p>
        </p:txBody>
      </p:sp>
      <p:sp>
        <p:nvSpPr>
          <p:cNvPr id="5" name="Text Placeholder 7">
            <a:extLst>
              <a:ext uri="{FF2B5EF4-FFF2-40B4-BE49-F238E27FC236}">
                <a16:creationId xmlns:a16="http://schemas.microsoft.com/office/drawing/2014/main" id="{5430E7CE-F916-4417-B132-26A1C5D9875B}"/>
              </a:ext>
            </a:extLst>
          </p:cNvPr>
          <p:cNvSpPr txBox="1">
            <a:spLocks/>
          </p:cNvSpPr>
          <p:nvPr/>
        </p:nvSpPr>
        <p:spPr>
          <a:xfrm>
            <a:off x="611188" y="1275606"/>
            <a:ext cx="3024336" cy="3255886"/>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00000"/>
              </a:lnSpc>
              <a:buFont typeface="Arial" panose="020B0604020202020204" pitchFamily="34" charset="0"/>
              <a:buNone/>
            </a:pPr>
            <a:r>
              <a:rPr lang="en-AU" sz="1800" dirty="0">
                <a:latin typeface="Arial" panose="020B0604020202020204" pitchFamily="34" charset="0"/>
                <a:cs typeface="Arial" panose="020B0604020202020204" pitchFamily="34" charset="0"/>
              </a:rPr>
              <a:t>I would like to acknowledge the Traditional Owners and Custodians of the lands on which we meet today and pay my respects to Elders past, present and emerging.</a:t>
            </a:r>
          </a:p>
          <a:p>
            <a:pPr marL="6350" indent="0">
              <a:lnSpc>
                <a:spcPct val="100000"/>
              </a:lnSpc>
              <a:buFont typeface="Arial" panose="020B0604020202020204" pitchFamily="34" charset="0"/>
              <a:buNone/>
            </a:pPr>
            <a:r>
              <a:rPr lang="en-AU" sz="1800" dirty="0">
                <a:latin typeface="Arial" panose="020B0604020202020204" pitchFamily="34" charset="0"/>
                <a:cs typeface="Arial" panose="020B0604020202020204" pitchFamily="34" charset="0"/>
              </a:rPr>
              <a:t>I would like to extend that acknowledgement and respect to any Aboriginal and Torres Strait Islander peoples here today.</a:t>
            </a:r>
          </a:p>
          <a:p>
            <a:pPr marL="0" indent="0">
              <a:buFont typeface="Arial" panose="020B0604020202020204" pitchFamily="34" charset="0"/>
              <a:buNone/>
            </a:pPr>
            <a:endParaRPr lang="en-AU" dirty="0"/>
          </a:p>
        </p:txBody>
      </p:sp>
      <p:pic>
        <p:nvPicPr>
          <p:cNvPr id="6" name="Picture 5" descr="Background pattern&#10;&#10;Description automatically generated">
            <a:extLst>
              <a:ext uri="{FF2B5EF4-FFF2-40B4-BE49-F238E27FC236}">
                <a16:creationId xmlns:a16="http://schemas.microsoft.com/office/drawing/2014/main" id="{1B21390C-C800-8EAF-E03D-E7D1902AE5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5" y="1419622"/>
            <a:ext cx="4896915" cy="2835523"/>
          </a:xfrm>
          <a:prstGeom prst="rect">
            <a:avLst/>
          </a:prstGeom>
        </p:spPr>
      </p:pic>
      <p:sp>
        <p:nvSpPr>
          <p:cNvPr id="7" name="TextBox 6">
            <a:extLst>
              <a:ext uri="{FF2B5EF4-FFF2-40B4-BE49-F238E27FC236}">
                <a16:creationId xmlns:a16="http://schemas.microsoft.com/office/drawing/2014/main" id="{22142A1A-1AE2-15A7-FD83-ABC085C7E936}"/>
              </a:ext>
            </a:extLst>
          </p:cNvPr>
          <p:cNvSpPr txBox="1"/>
          <p:nvPr/>
        </p:nvSpPr>
        <p:spPr>
          <a:xfrm>
            <a:off x="3563887" y="4266337"/>
            <a:ext cx="4968923" cy="877163"/>
          </a:xfrm>
          <a:prstGeom prst="rect">
            <a:avLst/>
          </a:prstGeom>
          <a:noFill/>
        </p:spPr>
        <p:txBody>
          <a:bodyPr wrap="square" rtlCol="0">
            <a:spAutoFit/>
          </a:bodyPr>
          <a:lstStyle/>
          <a:p>
            <a:r>
              <a:rPr kumimoji="0" lang="en-NZ"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The artwork was designed for the Commission’s Reconciliation Action Plan b</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y Kylie Hill, a proud </a:t>
            </a:r>
            <a:r>
              <a:rPr kumimoji="0" lang="en-AU" sz="11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Kalkadoon</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and </a:t>
            </a:r>
            <a:r>
              <a:rPr kumimoji="0" lang="en-AU" sz="11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Waanyi</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woman from Mount Isa in far North Queensland. </a:t>
            </a:r>
            <a:endPar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AU" dirty="0"/>
          </a:p>
        </p:txBody>
      </p:sp>
    </p:spTree>
    <p:extLst>
      <p:ext uri="{BB962C8B-B14F-4D97-AF65-F5344CB8AC3E}">
        <p14:creationId xmlns:p14="http://schemas.microsoft.com/office/powerpoint/2010/main" val="2761781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10BF5C-C84C-60E1-04D5-E5E214633204}"/>
              </a:ext>
            </a:extLst>
          </p:cNvPr>
          <p:cNvSpPr txBox="1">
            <a:spLocks/>
          </p:cNvSpPr>
          <p:nvPr/>
        </p:nvSpPr>
        <p:spPr>
          <a:xfrm>
            <a:off x="593970" y="4012856"/>
            <a:ext cx="5473700" cy="885371"/>
          </a:xfrm>
          <a:prstGeom prst="rect">
            <a:avLst/>
          </a:prstGeom>
        </p:spPr>
        <p:txBody>
          <a:bodyPr lIns="0" anchor="b" anchorCtr="0">
            <a:spAutoFit/>
          </a:bodyPr>
          <a:lstStyle>
            <a:lvl1pPr marL="0" indent="0" algn="l" defTabSz="914400" rtl="0" eaLnBrk="1" latinLnBrk="0" hangingPunct="1">
              <a:lnSpc>
                <a:spcPct val="90000"/>
              </a:lnSpc>
              <a:spcBef>
                <a:spcPts val="500"/>
              </a:spcBef>
              <a:buFontTx/>
              <a:buNone/>
              <a:defRPr sz="1600" b="0" i="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2pPr>
            <a:lvl3pPr marL="9144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3pPr>
            <a:lvl4pPr marL="13716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4pPr>
            <a:lvl5pPr marL="1828800" indent="0" algn="l" defTabSz="914400" rtl="0" eaLnBrk="1" latinLnBrk="0" hangingPunct="1">
              <a:lnSpc>
                <a:spcPct val="90000"/>
              </a:lnSpc>
              <a:spcBef>
                <a:spcPts val="500"/>
              </a:spcBef>
              <a:buFontTx/>
              <a:buNone/>
              <a:defRPr sz="2000" b="0" i="0" kern="1200">
                <a:solidFill>
                  <a:schemeClr val="bg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Staff name</a:t>
            </a:r>
          </a:p>
          <a:p>
            <a:r>
              <a:rPr lang="en-US"/>
              <a:t>staffname@safetyandquality.gov.au</a:t>
            </a:r>
          </a:p>
          <a:p>
            <a:r>
              <a:rPr lang="en-US"/>
              <a:t>www.safetyandquality.gov.au</a:t>
            </a:r>
            <a:endParaRPr lang="en-US" dirty="0"/>
          </a:p>
        </p:txBody>
      </p:sp>
      <p:sp>
        <p:nvSpPr>
          <p:cNvPr id="6" name="TextBox 5">
            <a:extLst>
              <a:ext uri="{FF2B5EF4-FFF2-40B4-BE49-F238E27FC236}">
                <a16:creationId xmlns:a16="http://schemas.microsoft.com/office/drawing/2014/main" id="{CC2DEAFC-D3F0-D931-01BE-F07459443E66}"/>
              </a:ext>
            </a:extLst>
          </p:cNvPr>
          <p:cNvSpPr txBox="1"/>
          <p:nvPr/>
        </p:nvSpPr>
        <p:spPr>
          <a:xfrm>
            <a:off x="1187624" y="1635646"/>
            <a:ext cx="3312368" cy="2421176"/>
          </a:xfrm>
          <a:prstGeom prst="rect">
            <a:avLst/>
          </a:prstGeom>
          <a:noFill/>
        </p:spPr>
        <p:txBody>
          <a:bodyPr wrap="square" rtlCol="0">
            <a:spAutoFit/>
          </a:bodyPr>
          <a:lstStyle/>
          <a:p>
            <a:pPr lvl="0">
              <a:spcAft>
                <a:spcPts val="400"/>
              </a:spcAft>
            </a:pPr>
            <a:r>
              <a:rPr lang="en-US" sz="1600" b="1" dirty="0" err="1">
                <a:solidFill>
                  <a:srgbClr val="1178A2"/>
                </a:solidFill>
                <a:latin typeface="Arial" panose="020B0604020202020204" pitchFamily="34" charset="0"/>
                <a:cs typeface="Arial" panose="020B0604020202020204" pitchFamily="34" charset="0"/>
                <a:hlinkClick r:id="rId2"/>
              </a:rPr>
              <a:t>Safetyandquality.gov.au</a:t>
            </a:r>
            <a:endParaRPr lang="en-US" sz="1600" b="1" dirty="0">
              <a:solidFill>
                <a:srgbClr val="1178A2"/>
              </a:solidFill>
              <a:latin typeface="Arial" panose="020B0604020202020204" pitchFamily="34" charset="0"/>
              <a:cs typeface="Arial" panose="020B0604020202020204" pitchFamily="34" charset="0"/>
            </a:endParaRPr>
          </a:p>
          <a:p>
            <a:pPr lvl="0">
              <a:spcAft>
                <a:spcPts val="400"/>
              </a:spcAft>
            </a:pPr>
            <a:endParaRPr lang="en-US" sz="1600" b="1" dirty="0">
              <a:latin typeface="Arial" panose="020B0604020202020204" pitchFamily="34" charset="0"/>
              <a:cs typeface="Arial" panose="020B0604020202020204" pitchFamily="34" charset="0"/>
            </a:endParaRPr>
          </a:p>
          <a:p>
            <a:pPr lvl="0">
              <a:spcAft>
                <a:spcPts val="400"/>
              </a:spcAft>
            </a:pPr>
            <a:r>
              <a:rPr lang="en-US" sz="1600" b="1" dirty="0" err="1">
                <a:solidFill>
                  <a:srgbClr val="1178A2"/>
                </a:solidFill>
                <a:latin typeface="Arial" panose="020B0604020202020204" pitchFamily="34" charset="0"/>
                <a:cs typeface="Arial" panose="020B0604020202020204" pitchFamily="34" charset="0"/>
                <a:hlinkClick r:id="rId3"/>
              </a:rPr>
              <a:t>X.com</a:t>
            </a:r>
            <a:r>
              <a:rPr lang="en-US" sz="1600" b="1" dirty="0">
                <a:solidFill>
                  <a:srgbClr val="1178A2"/>
                </a:solidFill>
                <a:latin typeface="Arial" panose="020B0604020202020204" pitchFamily="34" charset="0"/>
                <a:cs typeface="Arial" panose="020B0604020202020204" pitchFamily="34" charset="0"/>
                <a:hlinkClick r:id="rId3"/>
              </a:rPr>
              <a:t>/ACSQHC</a:t>
            </a:r>
            <a:endParaRPr lang="en-US" sz="1600" b="1" dirty="0">
              <a:solidFill>
                <a:srgbClr val="1178A2"/>
              </a:solidFill>
              <a:latin typeface="Arial" panose="020B0604020202020204" pitchFamily="34" charset="0"/>
              <a:cs typeface="Arial" panose="020B0604020202020204" pitchFamily="34" charset="0"/>
            </a:endParaRPr>
          </a:p>
          <a:p>
            <a:pPr lvl="0">
              <a:spcAft>
                <a:spcPts val="400"/>
              </a:spcAft>
            </a:pPr>
            <a:endParaRPr lang="en-US" sz="1600" b="1" dirty="0">
              <a:latin typeface="Arial" panose="020B0604020202020204" pitchFamily="34" charset="0"/>
              <a:cs typeface="Arial" panose="020B0604020202020204" pitchFamily="34" charset="0"/>
            </a:endParaRPr>
          </a:p>
          <a:p>
            <a:pPr lvl="0">
              <a:spcAft>
                <a:spcPts val="400"/>
              </a:spcAft>
            </a:pPr>
            <a:r>
              <a:rPr lang="en-US" sz="1600" b="1" dirty="0">
                <a:solidFill>
                  <a:srgbClr val="1178A2"/>
                </a:solidFill>
                <a:latin typeface="Arial" panose="020B0604020202020204" pitchFamily="34" charset="0"/>
                <a:cs typeface="Arial" panose="020B0604020202020204" pitchFamily="34" charset="0"/>
                <a:hlinkClick r:id="rId4"/>
              </a:rPr>
              <a:t>Youtube.com/user/ACSQHC</a:t>
            </a:r>
            <a:endParaRPr lang="en-US" sz="1600" b="1" dirty="0">
              <a:solidFill>
                <a:srgbClr val="1178A2"/>
              </a:solidFill>
              <a:latin typeface="Arial" panose="020B0604020202020204" pitchFamily="34" charset="0"/>
              <a:cs typeface="Arial" panose="020B0604020202020204" pitchFamily="34" charset="0"/>
            </a:endParaRPr>
          </a:p>
          <a:p>
            <a:pPr lvl="0">
              <a:spcAft>
                <a:spcPts val="400"/>
              </a:spcAft>
            </a:pPr>
            <a:endParaRPr lang="en-US" sz="1600" b="1" dirty="0">
              <a:solidFill>
                <a:srgbClr val="1178A2"/>
              </a:solidFill>
              <a:latin typeface="Arial" panose="020B0604020202020204" pitchFamily="34" charset="0"/>
              <a:cs typeface="Arial" panose="020B0604020202020204" pitchFamily="34" charset="0"/>
            </a:endParaRPr>
          </a:p>
          <a:p>
            <a:pPr>
              <a:spcAft>
                <a:spcPts val="400"/>
              </a:spcAft>
            </a:pPr>
            <a:r>
              <a:rPr lang="en-AU" sz="1600" b="1" i="0" dirty="0">
                <a:solidFill>
                  <a:srgbClr val="1178A2"/>
                </a:solidFill>
                <a:effectLst/>
                <a:latin typeface="Arial" panose="020B0604020202020204" pitchFamily="34" charset="0"/>
                <a:cs typeface="Arial" panose="020B0604020202020204" pitchFamily="34" charset="0"/>
                <a:hlinkClick r:id="rId5"/>
              </a:rPr>
              <a:t>National Hand Hygiene Initiative</a:t>
            </a:r>
            <a:endParaRPr lang="en-AU" sz="1600" b="1" i="0" dirty="0">
              <a:solidFill>
                <a:srgbClr val="1178A2"/>
              </a:solidFill>
              <a:effectLst/>
              <a:latin typeface="Arial" panose="020B0604020202020204" pitchFamily="34" charset="0"/>
              <a:cs typeface="Arial" panose="020B0604020202020204" pitchFamily="34" charset="0"/>
            </a:endParaRPr>
          </a:p>
          <a:p>
            <a:pPr lvl="0">
              <a:spcAft>
                <a:spcPts val="300"/>
              </a:spcAft>
            </a:pPr>
            <a:endParaRPr lang="en-US" sz="1600" b="1" dirty="0">
              <a:solidFill>
                <a:srgbClr val="1178A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8B59E21-5301-F3D9-62F4-279C6CBD06D9}"/>
              </a:ext>
            </a:extLst>
          </p:cNvPr>
          <p:cNvGrpSpPr/>
          <p:nvPr/>
        </p:nvGrpSpPr>
        <p:grpSpPr>
          <a:xfrm>
            <a:off x="593970" y="1491630"/>
            <a:ext cx="521646" cy="2342523"/>
            <a:chOff x="466059" y="1339402"/>
            <a:chExt cx="527546" cy="2369018"/>
          </a:xfrm>
        </p:grpSpPr>
        <p:pic>
          <p:nvPicPr>
            <p:cNvPr id="7" name="Picture 6">
              <a:extLst>
                <a:ext uri="{FF2B5EF4-FFF2-40B4-BE49-F238E27FC236}">
                  <a16:creationId xmlns:a16="http://schemas.microsoft.com/office/drawing/2014/main" id="{11A735FC-F98A-3F02-C82A-BF397EE1AD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6059" y="1339402"/>
              <a:ext cx="527546" cy="1764113"/>
            </a:xfrm>
            <a:prstGeom prst="rect">
              <a:avLst/>
            </a:prstGeom>
          </p:spPr>
        </p:pic>
        <p:grpSp>
          <p:nvGrpSpPr>
            <p:cNvPr id="8" name="Group 7">
              <a:extLst>
                <a:ext uri="{FF2B5EF4-FFF2-40B4-BE49-F238E27FC236}">
                  <a16:creationId xmlns:a16="http://schemas.microsoft.com/office/drawing/2014/main" id="{A1D8526C-38B1-1B93-A353-2D250502253A}"/>
                </a:ext>
              </a:extLst>
            </p:cNvPr>
            <p:cNvGrpSpPr/>
            <p:nvPr/>
          </p:nvGrpSpPr>
          <p:grpSpPr>
            <a:xfrm>
              <a:off x="477804" y="3219822"/>
              <a:ext cx="504056" cy="488598"/>
              <a:chOff x="467544" y="3651870"/>
              <a:chExt cx="576064" cy="558398"/>
            </a:xfrm>
          </p:grpSpPr>
          <p:sp>
            <p:nvSpPr>
              <p:cNvPr id="9" name="Oval 8">
                <a:extLst>
                  <a:ext uri="{FF2B5EF4-FFF2-40B4-BE49-F238E27FC236}">
                    <a16:creationId xmlns:a16="http://schemas.microsoft.com/office/drawing/2014/main" id="{E944DDF3-B549-7F63-EA72-925D786C0296}"/>
                  </a:ext>
                </a:extLst>
              </p:cNvPr>
              <p:cNvSpPr/>
              <p:nvPr userDrawn="1"/>
            </p:nvSpPr>
            <p:spPr>
              <a:xfrm>
                <a:off x="467544" y="3651870"/>
                <a:ext cx="576064" cy="55839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Picture 9">
                <a:extLst>
                  <a:ext uri="{FF2B5EF4-FFF2-40B4-BE49-F238E27FC236}">
                    <a16:creationId xmlns:a16="http://schemas.microsoft.com/office/drawing/2014/main" id="{849641E1-7941-DA13-38D4-DE27D652FDC8}"/>
                  </a:ext>
                </a:extLst>
              </p:cNvPr>
              <p:cNvPicPr>
                <a:picLocks noChangeAspect="1"/>
              </p:cNvPicPr>
              <p:nvPr userDrawn="1"/>
            </p:nvPicPr>
            <p:blipFill>
              <a:blip r:embed="rId7"/>
              <a:stretch>
                <a:fillRect/>
              </a:stretch>
            </p:blipFill>
            <p:spPr>
              <a:xfrm>
                <a:off x="568548" y="3723878"/>
                <a:ext cx="374055" cy="414381"/>
              </a:xfrm>
              <a:prstGeom prst="rect">
                <a:avLst/>
              </a:prstGeom>
            </p:spPr>
          </p:pic>
        </p:grpSp>
      </p:grpSp>
    </p:spTree>
    <p:extLst>
      <p:ext uri="{BB962C8B-B14F-4D97-AF65-F5344CB8AC3E}">
        <p14:creationId xmlns:p14="http://schemas.microsoft.com/office/powerpoint/2010/main" val="495546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erson using a pump of liquid&#10;&#10;Description automatically generated">
            <a:extLst>
              <a:ext uri="{FF2B5EF4-FFF2-40B4-BE49-F238E27FC236}">
                <a16:creationId xmlns:a16="http://schemas.microsoft.com/office/drawing/2014/main" id="{C0C7953E-203F-C585-4B9D-98CB774B8E56}"/>
              </a:ext>
            </a:extLst>
          </p:cNvPr>
          <p:cNvPicPr>
            <a:picLocks noChangeAspect="1"/>
          </p:cNvPicPr>
          <p:nvPr/>
        </p:nvPicPr>
        <p:blipFill rotWithShape="1">
          <a:blip r:embed="rId3">
            <a:extLst>
              <a:ext uri="{28A0092B-C50C-407E-A947-70E740481C1C}">
                <a14:useLocalDpi xmlns:a14="http://schemas.microsoft.com/office/drawing/2010/main" val="0"/>
              </a:ext>
            </a:extLst>
          </a:blip>
          <a:srcRect l="32046" r="19760"/>
          <a:stretch/>
        </p:blipFill>
        <p:spPr>
          <a:xfrm>
            <a:off x="5360077" y="-2"/>
            <a:ext cx="3783592" cy="5143502"/>
          </a:xfrm>
          <a:prstGeom prst="rect">
            <a:avLst/>
          </a:prstGeom>
        </p:spPr>
      </p:pic>
      <p:sp>
        <p:nvSpPr>
          <p:cNvPr id="12" name="Rectangle 11">
            <a:extLst>
              <a:ext uri="{FF2B5EF4-FFF2-40B4-BE49-F238E27FC236}">
                <a16:creationId xmlns:a16="http://schemas.microsoft.com/office/drawing/2014/main" id="{413DC783-7B2D-5AB8-6427-F61F27365BE9}"/>
              </a:ext>
            </a:extLst>
          </p:cNvPr>
          <p:cNvSpPr/>
          <p:nvPr/>
        </p:nvSpPr>
        <p:spPr>
          <a:xfrm>
            <a:off x="5368098" y="1"/>
            <a:ext cx="3789033" cy="5143499"/>
          </a:xfrm>
          <a:prstGeom prst="rect">
            <a:avLst/>
          </a:prstGeom>
          <a:gradFill>
            <a:gsLst>
              <a:gs pos="0">
                <a:srgbClr val="005470">
                  <a:alpha val="84706"/>
                </a:srgb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
        <p:nvSpPr>
          <p:cNvPr id="16" name="TextBox 15">
            <a:extLst>
              <a:ext uri="{FF2B5EF4-FFF2-40B4-BE49-F238E27FC236}">
                <a16:creationId xmlns:a16="http://schemas.microsoft.com/office/drawing/2014/main" id="{4E41D97C-0330-2841-C34E-9F4307BCE3DB}"/>
              </a:ext>
            </a:extLst>
          </p:cNvPr>
          <p:cNvSpPr txBox="1"/>
          <p:nvPr/>
        </p:nvSpPr>
        <p:spPr>
          <a:xfrm>
            <a:off x="1151258" y="2084401"/>
            <a:ext cx="4127139"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Know when and how to </a:t>
            </a:r>
            <a:b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b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perform good hand hygiene</a:t>
            </a:r>
          </a:p>
        </p:txBody>
      </p:sp>
      <p:sp>
        <p:nvSpPr>
          <p:cNvPr id="17" name="TextBox 16">
            <a:extLst>
              <a:ext uri="{FF2B5EF4-FFF2-40B4-BE49-F238E27FC236}">
                <a16:creationId xmlns:a16="http://schemas.microsoft.com/office/drawing/2014/main" id="{5CC67090-9C79-46B6-A749-2CCF9A17F83E}"/>
              </a:ext>
            </a:extLst>
          </p:cNvPr>
          <p:cNvSpPr txBox="1"/>
          <p:nvPr/>
        </p:nvSpPr>
        <p:spPr>
          <a:xfrm>
            <a:off x="1164493" y="1238827"/>
            <a:ext cx="4142021" cy="734175"/>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Know what hand hygiene </a:t>
            </a:r>
            <a:b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b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is and why it is important</a:t>
            </a:r>
          </a:p>
        </p:txBody>
      </p:sp>
      <p:cxnSp>
        <p:nvCxnSpPr>
          <p:cNvPr id="18" name="Straight Connector 17">
            <a:extLst>
              <a:ext uri="{FF2B5EF4-FFF2-40B4-BE49-F238E27FC236}">
                <a16:creationId xmlns:a16="http://schemas.microsoft.com/office/drawing/2014/main" id="{6E220F6C-02DC-5382-A173-E6ABFDF9F47A}"/>
              </a:ext>
            </a:extLst>
          </p:cNvPr>
          <p:cNvCxnSpPr>
            <a:cxnSpLocks/>
          </p:cNvCxnSpPr>
          <p:nvPr/>
        </p:nvCxnSpPr>
        <p:spPr>
          <a:xfrm>
            <a:off x="1164492" y="1984679"/>
            <a:ext cx="334531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0CE98E-645F-7B91-837B-22A3E788A610}"/>
              </a:ext>
            </a:extLst>
          </p:cNvPr>
          <p:cNvCxnSpPr>
            <a:cxnSpLocks/>
          </p:cNvCxnSpPr>
          <p:nvPr/>
        </p:nvCxnSpPr>
        <p:spPr>
          <a:xfrm>
            <a:off x="1151258" y="3831083"/>
            <a:ext cx="334531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9685691-7FC0-C565-E5B2-CE89A798EEE9}"/>
              </a:ext>
            </a:extLst>
          </p:cNvPr>
          <p:cNvSpPr txBox="1"/>
          <p:nvPr/>
        </p:nvSpPr>
        <p:spPr>
          <a:xfrm>
            <a:off x="1156700" y="3960939"/>
            <a:ext cx="4127138"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Know why hand hygiene compliance is monitored</a:t>
            </a:r>
          </a:p>
        </p:txBody>
      </p:sp>
      <p:pic>
        <p:nvPicPr>
          <p:cNvPr id="21" name="Graphic 20">
            <a:extLst>
              <a:ext uri="{FF2B5EF4-FFF2-40B4-BE49-F238E27FC236}">
                <a16:creationId xmlns:a16="http://schemas.microsoft.com/office/drawing/2014/main" id="{D5C31170-FE8A-247B-8ECF-4042FB4D84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602" y="1310803"/>
            <a:ext cx="540000" cy="540000"/>
          </a:xfrm>
          <a:prstGeom prst="rect">
            <a:avLst/>
          </a:prstGeom>
        </p:spPr>
      </p:pic>
      <p:pic>
        <p:nvPicPr>
          <p:cNvPr id="22" name="Graphic 21">
            <a:extLst>
              <a:ext uri="{FF2B5EF4-FFF2-40B4-BE49-F238E27FC236}">
                <a16:creationId xmlns:a16="http://schemas.microsoft.com/office/drawing/2014/main" id="{4F448E5A-9E74-D9A3-D48A-112A272864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388" y="2181521"/>
            <a:ext cx="540000" cy="540000"/>
          </a:xfrm>
          <a:prstGeom prst="rect">
            <a:avLst/>
          </a:prstGeom>
        </p:spPr>
      </p:pic>
      <p:pic>
        <p:nvPicPr>
          <p:cNvPr id="23" name="Graphic 22">
            <a:extLst>
              <a:ext uri="{FF2B5EF4-FFF2-40B4-BE49-F238E27FC236}">
                <a16:creationId xmlns:a16="http://schemas.microsoft.com/office/drawing/2014/main" id="{67FD2D82-5C12-9ADC-7C43-A749ECD827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909" y="4058059"/>
            <a:ext cx="540000" cy="540000"/>
          </a:xfrm>
          <a:prstGeom prst="rect">
            <a:avLst/>
          </a:prstGeom>
        </p:spPr>
      </p:pic>
      <p:sp>
        <p:nvSpPr>
          <p:cNvPr id="24" name="Title 2">
            <a:extLst>
              <a:ext uri="{FF2B5EF4-FFF2-40B4-BE49-F238E27FC236}">
                <a16:creationId xmlns:a16="http://schemas.microsoft.com/office/drawing/2014/main" id="{3E4DEC46-8408-6EAE-F969-7578A51097E6}"/>
              </a:ext>
            </a:extLst>
          </p:cNvPr>
          <p:cNvSpPr txBox="1">
            <a:spLocks/>
          </p:cNvSpPr>
          <p:nvPr/>
        </p:nvSpPr>
        <p:spPr>
          <a:xfrm>
            <a:off x="611187" y="537937"/>
            <a:ext cx="4494401" cy="535531"/>
          </a:xfrm>
          <a:prstGeom prst="rect">
            <a:avLst/>
          </a:prstGeom>
        </p:spPr>
        <p:txBody>
          <a:bodyPr l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rgbClr val="1178A2"/>
                </a:solidFill>
                <a:latin typeface="Arial" panose="020B0604020202020204" pitchFamily="34" charset="0"/>
                <a:cs typeface="Arial" panose="020B0604020202020204" pitchFamily="34" charset="0"/>
              </a:rPr>
              <a:t>Learning objectives</a:t>
            </a:r>
          </a:p>
        </p:txBody>
      </p:sp>
      <p:cxnSp>
        <p:nvCxnSpPr>
          <p:cNvPr id="25" name="Straight Connector 24">
            <a:extLst>
              <a:ext uri="{FF2B5EF4-FFF2-40B4-BE49-F238E27FC236}">
                <a16:creationId xmlns:a16="http://schemas.microsoft.com/office/drawing/2014/main" id="{3E5220E7-BD0C-FBF2-5A16-9AA1CC271EFD}"/>
              </a:ext>
            </a:extLst>
          </p:cNvPr>
          <p:cNvCxnSpPr>
            <a:cxnSpLocks/>
          </p:cNvCxnSpPr>
          <p:nvPr/>
        </p:nvCxnSpPr>
        <p:spPr>
          <a:xfrm>
            <a:off x="1164492" y="2894979"/>
            <a:ext cx="334531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4497C13-703C-37AE-E1CE-1C6935FB3C94}"/>
              </a:ext>
            </a:extLst>
          </p:cNvPr>
          <p:cNvSpPr txBox="1"/>
          <p:nvPr/>
        </p:nvSpPr>
        <p:spPr>
          <a:xfrm>
            <a:off x="1121067" y="2998221"/>
            <a:ext cx="3955361" cy="734240"/>
          </a:xfrm>
          <a:prstGeom prst="rect">
            <a:avLst/>
          </a:prstGeom>
          <a:noFill/>
        </p:spPr>
        <p:txBody>
          <a:bodyPr wrap="square" rtlCol="0" anchor="ctr" anchorCtr="0">
            <a:spAutoFit/>
          </a:bodyPr>
          <a:lstStyle/>
          <a:p>
            <a:pPr>
              <a:lnSpc>
                <a:spcPts val="2648"/>
              </a:lnSpc>
            </a:pPr>
            <a:r>
              <a:rPr lang="en-US" sz="2000" dirty="0">
                <a:solidFill>
                  <a:schemeClr val="tx1">
                    <a:lumMod val="75000"/>
                    <a:lumOff val="25000"/>
                  </a:schemeClr>
                </a:solidFill>
                <a:latin typeface="Arial" panose="020B0604020202020204" pitchFamily="34" charset="0"/>
                <a:ea typeface="Open Sans Semibold" charset="0"/>
                <a:cs typeface="Arial" panose="020B0604020202020204" pitchFamily="34" charset="0"/>
              </a:rPr>
              <a:t>Know how to look after your hands</a:t>
            </a:r>
          </a:p>
        </p:txBody>
      </p:sp>
      <p:pic>
        <p:nvPicPr>
          <p:cNvPr id="27" name="Graphic 26">
            <a:extLst>
              <a:ext uri="{FF2B5EF4-FFF2-40B4-BE49-F238E27FC236}">
                <a16:creationId xmlns:a16="http://schemas.microsoft.com/office/drawing/2014/main" id="{62669007-DB52-1BB0-FC20-EF0029C2DE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393" y="3099223"/>
            <a:ext cx="540000" cy="540000"/>
          </a:xfrm>
          <a:prstGeom prst="rect">
            <a:avLst/>
          </a:prstGeom>
        </p:spPr>
      </p:pic>
    </p:spTree>
    <p:extLst>
      <p:ext uri="{BB962C8B-B14F-4D97-AF65-F5344CB8AC3E}">
        <p14:creationId xmlns:p14="http://schemas.microsoft.com/office/powerpoint/2010/main" val="4245306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DE3F-EA0D-6E43-8DF4-2C931E7F05ED}"/>
              </a:ext>
            </a:extLst>
          </p:cNvPr>
          <p:cNvSpPr>
            <a:spLocks noGrp="1"/>
          </p:cNvSpPr>
          <p:nvPr>
            <p:ph type="title"/>
          </p:nvPr>
        </p:nvSpPr>
        <p:spPr>
          <a:xfrm>
            <a:off x="611188" y="540000"/>
            <a:ext cx="7815512" cy="480131"/>
          </a:xfrm>
        </p:spPr>
        <p:txBody>
          <a:bodyPr/>
          <a:lstStyle/>
          <a:p>
            <a:r>
              <a:rPr lang="en-US" dirty="0"/>
              <a:t>The National Hand Hygiene Initiative</a:t>
            </a:r>
          </a:p>
        </p:txBody>
      </p:sp>
      <p:sp>
        <p:nvSpPr>
          <p:cNvPr id="7" name="Content Placeholder 6">
            <a:extLst>
              <a:ext uri="{FF2B5EF4-FFF2-40B4-BE49-F238E27FC236}">
                <a16:creationId xmlns:a16="http://schemas.microsoft.com/office/drawing/2014/main" id="{FF50A8F7-FDB0-1A89-81D1-870C63EDE914}"/>
              </a:ext>
            </a:extLst>
          </p:cNvPr>
          <p:cNvSpPr>
            <a:spLocks noGrp="1"/>
          </p:cNvSpPr>
          <p:nvPr>
            <p:ph idx="14"/>
          </p:nvPr>
        </p:nvSpPr>
        <p:spPr>
          <a:xfrm>
            <a:off x="611188" y="1131590"/>
            <a:ext cx="8209284" cy="3600986"/>
          </a:xfrm>
        </p:spPr>
        <p:txBody>
          <a:bodyPr/>
          <a:lstStyle/>
          <a:p>
            <a:pPr marL="0" indent="0">
              <a:lnSpc>
                <a:spcPct val="100000"/>
              </a:lnSpc>
              <a:spcAft>
                <a:spcPts val="600"/>
              </a:spcAft>
              <a:buNone/>
            </a:pPr>
            <a:r>
              <a:rPr lang="en-US" sz="1800" b="0" i="0" u="none" strike="noStrike" dirty="0">
                <a:solidFill>
                  <a:srgbClr val="000000"/>
                </a:solidFill>
                <a:effectLst/>
              </a:rPr>
              <a:t>The Australian Commission on Safety and Quality in Health Care (the Commission) established the </a:t>
            </a:r>
            <a:r>
              <a:rPr lang="en-US" sz="1800" b="0" i="0" u="none" strike="noStrike" dirty="0">
                <a:solidFill>
                  <a:srgbClr val="000000"/>
                </a:solidFill>
                <a:effectLst/>
                <a:hlinkClick r:id="rId3"/>
              </a:rPr>
              <a:t>National Hand Hygiene Initiative</a:t>
            </a:r>
            <a:r>
              <a:rPr lang="en-US" sz="1800" b="0" i="0" u="none" strike="noStrike" dirty="0">
                <a:solidFill>
                  <a:srgbClr val="000000"/>
                </a:solidFill>
                <a:effectLst/>
              </a:rPr>
              <a:t> (NHHI) to prevent and reduce healthcare-associated infections in Australian healthcare settings.</a:t>
            </a:r>
          </a:p>
          <a:p>
            <a:pPr marL="0" indent="0">
              <a:lnSpc>
                <a:spcPct val="100000"/>
              </a:lnSpc>
              <a:spcBef>
                <a:spcPts val="600"/>
              </a:spcBef>
              <a:buNone/>
            </a:pPr>
            <a:r>
              <a:rPr lang="en-US" sz="1800" b="0" i="0" u="none" strike="noStrike" dirty="0">
                <a:solidFill>
                  <a:srgbClr val="000000"/>
                </a:solidFill>
                <a:effectLst/>
              </a:rPr>
              <a:t>Key elements of the NHHI are:</a:t>
            </a:r>
          </a:p>
          <a:p>
            <a:pPr marL="355600" indent="-355600">
              <a:lnSpc>
                <a:spcPct val="100000"/>
              </a:lnSpc>
              <a:spcBef>
                <a:spcPts val="600"/>
              </a:spcBef>
              <a:buSzPct val="100000"/>
            </a:pPr>
            <a:r>
              <a:rPr lang="en-US" sz="1800" dirty="0">
                <a:solidFill>
                  <a:schemeClr val="tx1">
                    <a:lumMod val="85000"/>
                    <a:lumOff val="15000"/>
                  </a:schemeClr>
                </a:solidFill>
              </a:rPr>
              <a:t>Promoting the use of alcohol-based hand rub at the point of care</a:t>
            </a:r>
          </a:p>
          <a:p>
            <a:pPr marL="355600" indent="-355600">
              <a:lnSpc>
                <a:spcPct val="100000"/>
              </a:lnSpc>
              <a:spcBef>
                <a:spcPts val="600"/>
              </a:spcBef>
              <a:buSzPct val="100000"/>
            </a:pPr>
            <a:r>
              <a:rPr lang="en-US" sz="1800" dirty="0">
                <a:solidFill>
                  <a:schemeClr val="tx1">
                    <a:lumMod val="85000"/>
                    <a:lumOff val="15000"/>
                  </a:schemeClr>
                </a:solidFill>
              </a:rPr>
              <a:t>Ensuring standardised hand hygiene and infection prevention and control education</a:t>
            </a:r>
          </a:p>
          <a:p>
            <a:pPr marL="355600" indent="-355600">
              <a:lnSpc>
                <a:spcPct val="100000"/>
              </a:lnSpc>
              <a:spcBef>
                <a:spcPts val="600"/>
              </a:spcBef>
              <a:buSzPct val="100000"/>
            </a:pPr>
            <a:r>
              <a:rPr lang="en-US" sz="1800" dirty="0">
                <a:solidFill>
                  <a:schemeClr val="tx1">
                    <a:lumMod val="85000"/>
                    <a:lumOff val="15000"/>
                  </a:schemeClr>
                </a:solidFill>
              </a:rPr>
              <a:t>Monitoring hand hygiene compliance and providing feedback,</a:t>
            </a:r>
            <a:br>
              <a:rPr lang="en-US" sz="1800" dirty="0">
                <a:solidFill>
                  <a:schemeClr val="tx1">
                    <a:lumMod val="85000"/>
                    <a:lumOff val="15000"/>
                  </a:schemeClr>
                </a:solidFill>
              </a:rPr>
            </a:br>
            <a:r>
              <a:rPr lang="en-US" sz="1800" dirty="0">
                <a:solidFill>
                  <a:schemeClr val="tx1">
                    <a:lumMod val="85000"/>
                    <a:lumOff val="15000"/>
                  </a:schemeClr>
                </a:solidFill>
              </a:rPr>
              <a:t>as part of a quality improvement approach</a:t>
            </a:r>
          </a:p>
          <a:p>
            <a:pPr marL="355600" indent="-355600">
              <a:lnSpc>
                <a:spcPct val="100000"/>
              </a:lnSpc>
              <a:spcBef>
                <a:spcPts val="600"/>
              </a:spcBef>
              <a:buSzPct val="100000"/>
            </a:pPr>
            <a:r>
              <a:rPr lang="en-US" sz="1800" dirty="0">
                <a:solidFill>
                  <a:schemeClr val="tx1">
                    <a:lumMod val="85000"/>
                    <a:lumOff val="15000"/>
                  </a:schemeClr>
                </a:solidFill>
              </a:rPr>
              <a:t>Identifying targeted opportunities for improving hand hygiene</a:t>
            </a:r>
            <a:br>
              <a:rPr lang="en-US" sz="1800" dirty="0">
                <a:solidFill>
                  <a:schemeClr val="tx1">
                    <a:lumMod val="85000"/>
                    <a:lumOff val="15000"/>
                  </a:schemeClr>
                </a:solidFill>
              </a:rPr>
            </a:br>
            <a:r>
              <a:rPr lang="en-US" sz="1800" dirty="0">
                <a:solidFill>
                  <a:schemeClr val="tx1">
                    <a:lumMod val="85000"/>
                    <a:lumOff val="15000"/>
                  </a:schemeClr>
                </a:solidFill>
              </a:rPr>
              <a:t>compliance.</a:t>
            </a:r>
            <a:endParaRPr lang="en-AU" sz="1800" dirty="0">
              <a:solidFill>
                <a:schemeClr val="tx1">
                  <a:lumMod val="85000"/>
                  <a:lumOff val="15000"/>
                </a:schemeClr>
              </a:solidFill>
            </a:endParaRPr>
          </a:p>
        </p:txBody>
      </p:sp>
    </p:spTree>
    <p:extLst>
      <p:ext uri="{BB962C8B-B14F-4D97-AF65-F5344CB8AC3E}">
        <p14:creationId xmlns:p14="http://schemas.microsoft.com/office/powerpoint/2010/main" val="222727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3C00-610A-76B3-1B0B-0B00F6A58321}"/>
              </a:ext>
            </a:extLst>
          </p:cNvPr>
          <p:cNvSpPr>
            <a:spLocks noGrp="1"/>
          </p:cNvSpPr>
          <p:nvPr>
            <p:ph type="title"/>
          </p:nvPr>
        </p:nvSpPr>
        <p:spPr>
          <a:xfrm>
            <a:off x="2339752" y="540224"/>
            <a:ext cx="5400600" cy="1008961"/>
          </a:xfrm>
        </p:spPr>
        <p:txBody>
          <a:bodyPr wrap="square">
            <a:normAutofit/>
          </a:bodyPr>
          <a:lstStyle/>
          <a:p>
            <a:r>
              <a:rPr lang="en-AU" dirty="0"/>
              <a:t>What is hand hygiene and why is it important? </a:t>
            </a:r>
          </a:p>
        </p:txBody>
      </p:sp>
      <p:pic>
        <p:nvPicPr>
          <p:cNvPr id="4" name="Picture 3">
            <a:extLst>
              <a:ext uri="{FF2B5EF4-FFF2-40B4-BE49-F238E27FC236}">
                <a16:creationId xmlns:a16="http://schemas.microsoft.com/office/drawing/2014/main" id="{5AB94EBF-AD69-6E47-7111-0135BBC0B460}"/>
              </a:ext>
            </a:extLst>
          </p:cNvPr>
          <p:cNvPicPr>
            <a:picLocks noChangeAspect="1"/>
          </p:cNvPicPr>
          <p:nvPr/>
        </p:nvPicPr>
        <p:blipFill rotWithShape="1">
          <a:blip r:embed="rId3">
            <a:alphaModFix amt="35000"/>
          </a:blip>
          <a:srcRect l="11749" r="32626"/>
          <a:stretch/>
        </p:blipFill>
        <p:spPr>
          <a:xfrm>
            <a:off x="0" y="207939"/>
            <a:ext cx="2123728" cy="2592288"/>
          </a:xfrm>
          <a:prstGeom prst="rect">
            <a:avLst/>
          </a:prstGeom>
          <a:noFill/>
        </p:spPr>
      </p:pic>
      <p:pic>
        <p:nvPicPr>
          <p:cNvPr id="5" name="Picture 4">
            <a:extLst>
              <a:ext uri="{FF2B5EF4-FFF2-40B4-BE49-F238E27FC236}">
                <a16:creationId xmlns:a16="http://schemas.microsoft.com/office/drawing/2014/main" id="{BC06B7CC-7D00-C825-98C0-F208C2AC928A}"/>
              </a:ext>
            </a:extLst>
          </p:cNvPr>
          <p:cNvPicPr>
            <a:picLocks noChangeAspect="1"/>
          </p:cNvPicPr>
          <p:nvPr/>
        </p:nvPicPr>
        <p:blipFill>
          <a:blip r:embed="rId4">
            <a:alphaModFix amt="50000"/>
          </a:blip>
          <a:stretch>
            <a:fillRect/>
          </a:stretch>
        </p:blipFill>
        <p:spPr>
          <a:xfrm>
            <a:off x="0" y="2800227"/>
            <a:ext cx="2123727" cy="2343273"/>
          </a:xfrm>
          <a:prstGeom prst="rect">
            <a:avLst/>
          </a:prstGeom>
        </p:spPr>
      </p:pic>
      <p:sp>
        <p:nvSpPr>
          <p:cNvPr id="7" name="TextBox 6">
            <a:extLst>
              <a:ext uri="{FF2B5EF4-FFF2-40B4-BE49-F238E27FC236}">
                <a16:creationId xmlns:a16="http://schemas.microsoft.com/office/drawing/2014/main" id="{884BBE64-7696-D19E-64B3-1E3EC3BC4D6A}"/>
              </a:ext>
            </a:extLst>
          </p:cNvPr>
          <p:cNvSpPr txBox="1"/>
          <p:nvPr/>
        </p:nvSpPr>
        <p:spPr>
          <a:xfrm>
            <a:off x="2238398" y="2894465"/>
            <a:ext cx="6624735" cy="2077492"/>
          </a:xfrm>
          <a:prstGeom prst="rect">
            <a:avLst/>
          </a:prstGeom>
          <a:noFill/>
        </p:spPr>
        <p:txBody>
          <a:bodyPr wrap="square" rtlCol="0">
            <a:spAutoFit/>
          </a:bodyPr>
          <a:lstStyle/>
          <a:p>
            <a:pPr>
              <a:lnSpc>
                <a:spcPct val="90000"/>
              </a:lnSpc>
              <a:spcAft>
                <a:spcPts val="1200"/>
              </a:spcAft>
            </a:pPr>
            <a:r>
              <a:rPr lang="en-AU" dirty="0">
                <a:latin typeface="Arial" panose="020B0604020202020204" pitchFamily="34" charset="0"/>
                <a:cs typeface="Arial" panose="020B0604020202020204" pitchFamily="34" charset="0"/>
              </a:rPr>
              <a:t>Hand hygiene refers to actions taken to clean your hands by:</a:t>
            </a:r>
          </a:p>
          <a:p>
            <a:pPr marL="285750" indent="-285750">
              <a:lnSpc>
                <a:spcPct val="90000"/>
              </a:lnSpc>
              <a:spcAft>
                <a:spcPts val="1200"/>
              </a:spcAft>
              <a:buFont typeface="Arial" panose="020B0604020202020204" pitchFamily="34" charset="0"/>
              <a:buChar char="•"/>
            </a:pPr>
            <a:r>
              <a:rPr lang="en-AU" dirty="0">
                <a:latin typeface="Arial" panose="020B0604020202020204" pitchFamily="34" charset="0"/>
                <a:cs typeface="Arial" panose="020B0604020202020204" pitchFamily="34" charset="0"/>
              </a:rPr>
              <a:t>Applying an AHBR to the surface of your hands (including liquids, gels and foams)</a:t>
            </a:r>
          </a:p>
          <a:p>
            <a:pPr marL="342900" indent="-342900">
              <a:lnSpc>
                <a:spcPct val="90000"/>
              </a:lnSpc>
              <a:spcAft>
                <a:spcPts val="1200"/>
              </a:spcAft>
              <a:buFont typeface="Arial" panose="020B0604020202020204" pitchFamily="34" charset="0"/>
              <a:buChar char="•"/>
            </a:pPr>
            <a:r>
              <a:rPr lang="en-AU" b="0" i="0" dirty="0">
                <a:effectLst/>
                <a:latin typeface="Arial" panose="020B0604020202020204" pitchFamily="34" charset="0"/>
                <a:cs typeface="Arial" panose="020B0604020202020204" pitchFamily="34" charset="0"/>
              </a:rPr>
              <a:t>Washing your hands with soap or a soap solution (non-antimicrobial or antimicrobial) and water.</a:t>
            </a:r>
          </a:p>
          <a:p>
            <a:pPr marL="0" indent="0">
              <a:lnSpc>
                <a:spcPct val="90000"/>
              </a:lnSpc>
              <a:spcAft>
                <a:spcPts val="1200"/>
              </a:spcAft>
              <a:buNone/>
            </a:pPr>
            <a:endParaRPr lang="en-AU" sz="2000" dirty="0"/>
          </a:p>
        </p:txBody>
      </p:sp>
      <p:sp>
        <p:nvSpPr>
          <p:cNvPr id="9" name="TextBox 8">
            <a:extLst>
              <a:ext uri="{FF2B5EF4-FFF2-40B4-BE49-F238E27FC236}">
                <a16:creationId xmlns:a16="http://schemas.microsoft.com/office/drawing/2014/main" id="{D3562D9F-2787-B15F-8AF4-2C19FC1751DF}"/>
              </a:ext>
            </a:extLst>
          </p:cNvPr>
          <p:cNvSpPr txBox="1"/>
          <p:nvPr/>
        </p:nvSpPr>
        <p:spPr>
          <a:xfrm>
            <a:off x="2238398" y="1504083"/>
            <a:ext cx="6624735" cy="1200329"/>
          </a:xfrm>
          <a:prstGeom prst="rect">
            <a:avLst/>
          </a:prstGeom>
          <a:noFill/>
        </p:spPr>
        <p:txBody>
          <a:bodyPr wrap="square">
            <a:spAutoFit/>
          </a:bodyPr>
          <a:lstStyle/>
          <a:p>
            <a:pPr marL="0" indent="0">
              <a:spcBef>
                <a:spcPts val="900"/>
              </a:spcBef>
              <a:buSzPct val="100000"/>
              <a:buNone/>
            </a:pPr>
            <a:r>
              <a:rPr lang="en-AU" sz="1800" dirty="0">
                <a:solidFill>
                  <a:schemeClr val="tx1">
                    <a:lumMod val="85000"/>
                    <a:lumOff val="15000"/>
                  </a:schemeClr>
                </a:solidFill>
                <a:latin typeface="Arial" panose="020B0604020202020204" pitchFamily="34" charset="0"/>
                <a:cs typeface="Arial" panose="020B0604020202020204" pitchFamily="34" charset="0"/>
              </a:rPr>
              <a:t>Hand Hygiene</a:t>
            </a:r>
            <a:r>
              <a:rPr lang="en-AU" dirty="0">
                <a:solidFill>
                  <a:schemeClr val="tx1">
                    <a:lumMod val="85000"/>
                    <a:lumOff val="15000"/>
                  </a:schemeClr>
                </a:solidFill>
                <a:latin typeface="Arial" panose="020B0604020202020204" pitchFamily="34" charset="0"/>
                <a:cs typeface="Arial" panose="020B0604020202020204" pitchFamily="34" charset="0"/>
              </a:rPr>
              <a:t> i</a:t>
            </a:r>
            <a:r>
              <a:rPr lang="en-AU" sz="1800" dirty="0">
                <a:solidFill>
                  <a:schemeClr val="tx1">
                    <a:lumMod val="85000"/>
                    <a:lumOff val="15000"/>
                  </a:schemeClr>
                </a:solidFill>
                <a:latin typeface="Arial" panose="020B0604020202020204" pitchFamily="34" charset="0"/>
                <a:cs typeface="Arial" panose="020B0604020202020204" pitchFamily="34" charset="0"/>
              </a:rPr>
              <a:t>s the single most effective action to prevent or reduce the spread of infectious agents/germs to patients and healthcare workers, and limits contamination of the healthcare environment. </a:t>
            </a:r>
          </a:p>
        </p:txBody>
      </p:sp>
    </p:spTree>
    <p:extLst>
      <p:ext uri="{BB962C8B-B14F-4D97-AF65-F5344CB8AC3E}">
        <p14:creationId xmlns:p14="http://schemas.microsoft.com/office/powerpoint/2010/main" val="4206581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9585-5AE3-47E4-A81E-4652BD9AE774}"/>
              </a:ext>
            </a:extLst>
          </p:cNvPr>
          <p:cNvPicPr>
            <a:picLocks noChangeAspect="1"/>
          </p:cNvPicPr>
          <p:nvPr/>
        </p:nvPicPr>
        <p:blipFill rotWithShape="1">
          <a:blip r:embed="rId3"/>
          <a:srcRect l="26606"/>
          <a:stretch/>
        </p:blipFill>
        <p:spPr>
          <a:xfrm>
            <a:off x="-9442" y="-20537"/>
            <a:ext cx="2493210" cy="5164038"/>
          </a:xfrm>
          <a:prstGeom prst="rect">
            <a:avLst/>
          </a:prstGeom>
        </p:spPr>
      </p:pic>
      <p:sp>
        <p:nvSpPr>
          <p:cNvPr id="3" name="Title 2">
            <a:extLst>
              <a:ext uri="{FF2B5EF4-FFF2-40B4-BE49-F238E27FC236}">
                <a16:creationId xmlns:a16="http://schemas.microsoft.com/office/drawing/2014/main" id="{FEBB6FC0-292D-D5CD-4999-AEA4F8BE6EE9}"/>
              </a:ext>
            </a:extLst>
          </p:cNvPr>
          <p:cNvSpPr>
            <a:spLocks noGrp="1"/>
          </p:cNvSpPr>
          <p:nvPr>
            <p:ph type="title"/>
          </p:nvPr>
        </p:nvSpPr>
        <p:spPr>
          <a:xfrm>
            <a:off x="2771800" y="524051"/>
            <a:ext cx="5616624" cy="480131"/>
          </a:xfrm>
          <a:prstGeom prst="rect">
            <a:avLst/>
          </a:prstGeom>
        </p:spPr>
        <p:txBody>
          <a:bodyPr/>
          <a:lstStyle/>
          <a:p>
            <a:r>
              <a:rPr lang="en-AU" sz="2800" dirty="0"/>
              <a:t>ABHR</a:t>
            </a:r>
          </a:p>
        </p:txBody>
      </p:sp>
      <p:sp>
        <p:nvSpPr>
          <p:cNvPr id="5" name="Content Placeholder 4">
            <a:extLst>
              <a:ext uri="{FF2B5EF4-FFF2-40B4-BE49-F238E27FC236}">
                <a16:creationId xmlns:a16="http://schemas.microsoft.com/office/drawing/2014/main" id="{D0B4F45A-1EB2-8E8D-B743-ADCA2B7C4BD3}"/>
              </a:ext>
            </a:extLst>
          </p:cNvPr>
          <p:cNvSpPr>
            <a:spLocks noGrp="1"/>
          </p:cNvSpPr>
          <p:nvPr>
            <p:ph idx="4294967295"/>
          </p:nvPr>
        </p:nvSpPr>
        <p:spPr>
          <a:xfrm>
            <a:off x="2699792" y="1131590"/>
            <a:ext cx="6048672" cy="3400931"/>
          </a:xfrm>
          <a:prstGeom prst="rect">
            <a:avLst/>
          </a:prstGeom>
        </p:spPr>
        <p:txBody>
          <a:bodyPr/>
          <a:lstStyle/>
          <a:p>
            <a:pPr marL="0" indent="0">
              <a:spcAft>
                <a:spcPts val="1200"/>
              </a:spcAft>
              <a:buNone/>
            </a:pPr>
            <a:r>
              <a:rPr lang="en-AU" sz="2000" dirty="0"/>
              <a:t>ABHR (or hand sanitiser) is appropriate for all situations where hands are not visibly dirty and has the following advantages:</a:t>
            </a:r>
          </a:p>
          <a:p>
            <a:pPr marL="285750" indent="-285750">
              <a:spcBef>
                <a:spcPts val="600"/>
              </a:spcBef>
              <a:spcAft>
                <a:spcPts val="600"/>
              </a:spcAft>
              <a:buFont typeface="Arial" panose="020B0604020202020204" pitchFamily="34" charset="0"/>
              <a:buChar char="•"/>
            </a:pPr>
            <a:r>
              <a:rPr lang="en-AU" sz="2000" dirty="0"/>
              <a:t>It takes only 15 to 20 seconds to decontaminate hands</a:t>
            </a:r>
          </a:p>
          <a:p>
            <a:pPr marL="285750" indent="-285750">
              <a:spcBef>
                <a:spcPts val="600"/>
              </a:spcBef>
              <a:spcAft>
                <a:spcPts val="600"/>
              </a:spcAft>
              <a:buFont typeface="Arial" panose="020B0604020202020204" pitchFamily="34" charset="0"/>
              <a:buChar char="•"/>
            </a:pPr>
            <a:r>
              <a:rPr lang="en-AU" sz="2000" dirty="0"/>
              <a:t>It is less irritating and drying for skin than soap and water</a:t>
            </a:r>
          </a:p>
          <a:p>
            <a:pPr marL="285750" indent="-285750">
              <a:spcBef>
                <a:spcPts val="600"/>
              </a:spcBef>
              <a:spcAft>
                <a:spcPts val="600"/>
              </a:spcAft>
              <a:buFont typeface="Arial" panose="020B0604020202020204" pitchFamily="34" charset="0"/>
              <a:buChar char="•"/>
            </a:pPr>
            <a:r>
              <a:rPr lang="en-AU" sz="2000" dirty="0"/>
              <a:t>It does not require running water or paper towels to dry hands, which reduces waste and helps achieve sustainability objectives.</a:t>
            </a:r>
          </a:p>
        </p:txBody>
      </p:sp>
      <p:sp>
        <p:nvSpPr>
          <p:cNvPr id="6" name="Rectangle 5">
            <a:extLst>
              <a:ext uri="{FF2B5EF4-FFF2-40B4-BE49-F238E27FC236}">
                <a16:creationId xmlns:a16="http://schemas.microsoft.com/office/drawing/2014/main" id="{12AD77A4-EBF6-0F03-09E0-568F01F74699}"/>
              </a:ext>
            </a:extLst>
          </p:cNvPr>
          <p:cNvSpPr/>
          <p:nvPr/>
        </p:nvSpPr>
        <p:spPr>
          <a:xfrm>
            <a:off x="-9442" y="-20538"/>
            <a:ext cx="2493210" cy="5164038"/>
          </a:xfrm>
          <a:prstGeom prst="rect">
            <a:avLst/>
          </a:prstGeom>
          <a:gradFill>
            <a:gsLst>
              <a:gs pos="0">
                <a:schemeClr val="accent1">
                  <a:lumMod val="100000"/>
                  <a:alpha val="85000"/>
                </a:scheme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Tree>
    <p:extLst>
      <p:ext uri="{BB962C8B-B14F-4D97-AF65-F5344CB8AC3E}">
        <p14:creationId xmlns:p14="http://schemas.microsoft.com/office/powerpoint/2010/main" val="334683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ashing their hands under a running water faucet&#10;&#10;Description automatically generated">
            <a:extLst>
              <a:ext uri="{FF2B5EF4-FFF2-40B4-BE49-F238E27FC236}">
                <a16:creationId xmlns:a16="http://schemas.microsoft.com/office/drawing/2014/main" id="{76EC7F09-6507-C497-CF67-30AD7A6FB2CE}"/>
              </a:ext>
            </a:extLst>
          </p:cNvPr>
          <p:cNvPicPr>
            <a:picLocks noChangeAspect="1"/>
          </p:cNvPicPr>
          <p:nvPr/>
        </p:nvPicPr>
        <p:blipFill rotWithShape="1">
          <a:blip r:embed="rId3">
            <a:extLst>
              <a:ext uri="{28A0092B-C50C-407E-A947-70E740481C1C}">
                <a14:useLocalDpi xmlns:a14="http://schemas.microsoft.com/office/drawing/2010/main" val="0"/>
              </a:ext>
            </a:extLst>
          </a:blip>
          <a:srcRect l="27658" r="32158"/>
          <a:stretch/>
        </p:blipFill>
        <p:spPr>
          <a:xfrm>
            <a:off x="0" y="0"/>
            <a:ext cx="2483768" cy="5143500"/>
          </a:xfrm>
          <a:prstGeom prst="rect">
            <a:avLst/>
          </a:prstGeom>
        </p:spPr>
      </p:pic>
      <p:sp>
        <p:nvSpPr>
          <p:cNvPr id="3" name="Title 2">
            <a:extLst>
              <a:ext uri="{FF2B5EF4-FFF2-40B4-BE49-F238E27FC236}">
                <a16:creationId xmlns:a16="http://schemas.microsoft.com/office/drawing/2014/main" id="{FEBB6FC0-292D-D5CD-4999-AEA4F8BE6EE9}"/>
              </a:ext>
            </a:extLst>
          </p:cNvPr>
          <p:cNvSpPr>
            <a:spLocks noGrp="1"/>
          </p:cNvSpPr>
          <p:nvPr>
            <p:ph type="title"/>
          </p:nvPr>
        </p:nvSpPr>
        <p:spPr>
          <a:xfrm>
            <a:off x="2771800" y="575197"/>
            <a:ext cx="5616624" cy="480131"/>
          </a:xfrm>
          <a:prstGeom prst="rect">
            <a:avLst/>
          </a:prstGeom>
        </p:spPr>
        <p:txBody>
          <a:bodyPr/>
          <a:lstStyle/>
          <a:p>
            <a:r>
              <a:rPr lang="en-AU" sz="2800" dirty="0"/>
              <a:t>Soap and water</a:t>
            </a:r>
          </a:p>
        </p:txBody>
      </p:sp>
      <p:sp>
        <p:nvSpPr>
          <p:cNvPr id="5" name="Content Placeholder 4">
            <a:extLst>
              <a:ext uri="{FF2B5EF4-FFF2-40B4-BE49-F238E27FC236}">
                <a16:creationId xmlns:a16="http://schemas.microsoft.com/office/drawing/2014/main" id="{D0B4F45A-1EB2-8E8D-B743-ADCA2B7C4BD3}"/>
              </a:ext>
            </a:extLst>
          </p:cNvPr>
          <p:cNvSpPr>
            <a:spLocks noGrp="1"/>
          </p:cNvSpPr>
          <p:nvPr>
            <p:ph idx="4294967295"/>
          </p:nvPr>
        </p:nvSpPr>
        <p:spPr>
          <a:xfrm>
            <a:off x="2771800" y="1203598"/>
            <a:ext cx="5184576" cy="1862048"/>
          </a:xfrm>
          <a:prstGeom prst="rect">
            <a:avLst/>
          </a:prstGeom>
        </p:spPr>
        <p:txBody>
          <a:bodyPr/>
          <a:lstStyle/>
          <a:p>
            <a:pPr marL="0" indent="0">
              <a:spcAft>
                <a:spcPts val="1200"/>
              </a:spcAft>
              <a:buNone/>
            </a:pPr>
            <a:r>
              <a:rPr lang="en-AU" sz="2000" dirty="0"/>
              <a:t>Washing hands with soap and water is preferable when:</a:t>
            </a:r>
          </a:p>
          <a:p>
            <a:pPr marL="285750" indent="-285750">
              <a:spcBef>
                <a:spcPts val="600"/>
              </a:spcBef>
              <a:spcAft>
                <a:spcPts val="600"/>
              </a:spcAft>
              <a:buFont typeface="Arial" panose="020B0604020202020204" pitchFamily="34" charset="0"/>
              <a:buChar char="•"/>
            </a:pPr>
            <a:r>
              <a:rPr lang="en-AU" sz="2000" dirty="0"/>
              <a:t>Hands are visibly dirty or contaminated</a:t>
            </a:r>
          </a:p>
          <a:p>
            <a:pPr marL="285750" indent="-285750">
              <a:spcBef>
                <a:spcPts val="600"/>
              </a:spcBef>
              <a:spcAft>
                <a:spcPts val="600"/>
              </a:spcAft>
              <a:buFont typeface="Arial" panose="020B0604020202020204" pitchFamily="34" charset="0"/>
              <a:buChar char="•"/>
            </a:pPr>
            <a:r>
              <a:rPr lang="en-AU" sz="2000" dirty="0"/>
              <a:t>Caring for someone who has diarrhoea or is vomiting. </a:t>
            </a:r>
          </a:p>
        </p:txBody>
      </p:sp>
      <p:sp>
        <p:nvSpPr>
          <p:cNvPr id="8" name="Rectangle 7">
            <a:extLst>
              <a:ext uri="{FF2B5EF4-FFF2-40B4-BE49-F238E27FC236}">
                <a16:creationId xmlns:a16="http://schemas.microsoft.com/office/drawing/2014/main" id="{A776D8F6-410E-B46C-7346-FA86DCECF8BE}"/>
              </a:ext>
            </a:extLst>
          </p:cNvPr>
          <p:cNvSpPr/>
          <p:nvPr/>
        </p:nvSpPr>
        <p:spPr>
          <a:xfrm>
            <a:off x="-9442" y="-20538"/>
            <a:ext cx="2493210" cy="5164038"/>
          </a:xfrm>
          <a:prstGeom prst="rect">
            <a:avLst/>
          </a:prstGeom>
          <a:gradFill>
            <a:gsLst>
              <a:gs pos="0">
                <a:schemeClr val="accent1">
                  <a:lumMod val="100000"/>
                  <a:alpha val="85000"/>
                </a:schemeClr>
              </a:gs>
              <a:gs pos="100000">
                <a:srgbClr val="AFEBFF">
                  <a:alpha val="49804"/>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700" dirty="0">
              <a:latin typeface="+mj-lt"/>
            </a:endParaRPr>
          </a:p>
        </p:txBody>
      </p:sp>
    </p:spTree>
    <p:extLst>
      <p:ext uri="{BB962C8B-B14F-4D97-AF65-F5344CB8AC3E}">
        <p14:creationId xmlns:p14="http://schemas.microsoft.com/office/powerpoint/2010/main" val="2428754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Using an ABHR (or hand sanitiser)</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3635896" y="1208572"/>
            <a:ext cx="4836735" cy="3380413"/>
          </a:xfrm>
        </p:spPr>
        <p:txBody>
          <a:bodyPr/>
          <a:lstStyle/>
          <a:p>
            <a:pPr marL="457200" indent="-457200" algn="l" fontAlgn="base">
              <a:buFont typeface="+mj-lt"/>
              <a:buAutoNum type="arabicPeriod"/>
            </a:pPr>
            <a:r>
              <a:rPr lang="en-AU" sz="2000" b="0" i="0" dirty="0">
                <a:solidFill>
                  <a:srgbClr val="000000"/>
                </a:solidFill>
                <a:effectLst/>
              </a:rPr>
              <a:t>Apply an adequate amount of ABHR in the palm of your hands</a:t>
            </a:r>
          </a:p>
          <a:p>
            <a:pPr marL="457200" indent="-457200" algn="l" fontAlgn="base">
              <a:buFont typeface="+mj-lt"/>
              <a:buAutoNum type="arabicPeriod"/>
            </a:pPr>
            <a:endParaRPr lang="en-AU" sz="2000" b="0" i="0" dirty="0">
              <a:solidFill>
                <a:srgbClr val="000000"/>
              </a:solidFill>
              <a:effectLst/>
            </a:endParaRPr>
          </a:p>
          <a:p>
            <a:pPr marL="457200" indent="-457200" algn="l" fontAlgn="base">
              <a:buFont typeface="+mj-lt"/>
              <a:buAutoNum type="arabicPeriod"/>
            </a:pPr>
            <a:r>
              <a:rPr lang="en-AU" sz="2000" b="0" i="0" dirty="0">
                <a:solidFill>
                  <a:srgbClr val="000000"/>
                </a:solidFill>
                <a:effectLst/>
              </a:rPr>
              <a:t>Rub the ABHR over all surfaces of your hands including your fingers, fingertips, webs, thumbs and wrists</a:t>
            </a:r>
          </a:p>
          <a:p>
            <a:pPr marL="457200" indent="-457200" algn="l" fontAlgn="base">
              <a:buFont typeface="+mj-lt"/>
              <a:buAutoNum type="arabicPeriod"/>
            </a:pPr>
            <a:endParaRPr lang="en-AU" sz="2000" b="0" i="0" dirty="0">
              <a:solidFill>
                <a:srgbClr val="000000"/>
              </a:solidFill>
              <a:effectLst/>
            </a:endParaRPr>
          </a:p>
          <a:p>
            <a:pPr marL="457200" indent="-457200" algn="l" fontAlgn="base">
              <a:buFont typeface="+mj-lt"/>
              <a:buAutoNum type="arabicPeriod"/>
            </a:pPr>
            <a:r>
              <a:rPr lang="en-AU" sz="2000" b="0" i="0" dirty="0">
                <a:solidFill>
                  <a:srgbClr val="000000"/>
                </a:solidFill>
                <a:effectLst/>
              </a:rPr>
              <a:t>Allow your hands to dry.</a:t>
            </a:r>
          </a:p>
          <a:p>
            <a:pPr marL="0" indent="0">
              <a:lnSpc>
                <a:spcPct val="100000"/>
              </a:lnSpc>
              <a:spcAft>
                <a:spcPts val="800"/>
              </a:spcAft>
              <a:buNone/>
            </a:pPr>
            <a:endParaRPr lang="en-AU" sz="2800" dirty="0">
              <a:latin typeface="+mn-lt"/>
            </a:endParaRPr>
          </a:p>
        </p:txBody>
      </p:sp>
      <p:pic>
        <p:nvPicPr>
          <p:cNvPr id="9" name="Picture 8">
            <a:extLst>
              <a:ext uri="{FF2B5EF4-FFF2-40B4-BE49-F238E27FC236}">
                <a16:creationId xmlns:a16="http://schemas.microsoft.com/office/drawing/2014/main" id="{932736FC-BBC4-F1F7-7E8F-428F437DADD6}"/>
              </a:ext>
            </a:extLst>
          </p:cNvPr>
          <p:cNvPicPr>
            <a:picLocks noChangeAspect="1"/>
          </p:cNvPicPr>
          <p:nvPr/>
        </p:nvPicPr>
        <p:blipFill>
          <a:blip r:embed="rId3"/>
          <a:stretch>
            <a:fillRect/>
          </a:stretch>
        </p:blipFill>
        <p:spPr>
          <a:xfrm>
            <a:off x="539552" y="1160859"/>
            <a:ext cx="2418626" cy="343584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55AD31A-7249-EA9E-EE41-C8C1CFD5E33C}"/>
              </a:ext>
            </a:extLst>
          </p:cNvPr>
          <p:cNvSpPr txBox="1"/>
          <p:nvPr/>
        </p:nvSpPr>
        <p:spPr>
          <a:xfrm>
            <a:off x="539552" y="4708578"/>
            <a:ext cx="3108543" cy="230832"/>
          </a:xfrm>
          <a:prstGeom prst="rect">
            <a:avLst/>
          </a:prstGeom>
          <a:noFill/>
        </p:spPr>
        <p:txBody>
          <a:bodyPr wrap="none" rtlCol="0">
            <a:spAutoFit/>
          </a:bodyPr>
          <a:lstStyle/>
          <a:p>
            <a:r>
              <a:rPr lang="en-AU" sz="900" dirty="0"/>
              <a:t>Source: WHO </a:t>
            </a:r>
            <a:r>
              <a:rPr lang="en-AU" sz="900" dirty="0">
                <a:hlinkClick r:id="rId4"/>
              </a:rPr>
              <a:t>How to handrub?</a:t>
            </a:r>
            <a:r>
              <a:rPr lang="en-AU" sz="900" dirty="0"/>
              <a:t> Last update 4 May 2009</a:t>
            </a:r>
          </a:p>
        </p:txBody>
      </p:sp>
    </p:spTree>
    <p:extLst>
      <p:ext uri="{BB962C8B-B14F-4D97-AF65-F5344CB8AC3E}">
        <p14:creationId xmlns:p14="http://schemas.microsoft.com/office/powerpoint/2010/main" val="748658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5F9771-0D03-C8A4-73C1-4FD1901B45C0}"/>
              </a:ext>
            </a:extLst>
          </p:cNvPr>
          <p:cNvSpPr>
            <a:spLocks noGrp="1"/>
          </p:cNvSpPr>
          <p:nvPr>
            <p:ph type="title"/>
          </p:nvPr>
        </p:nvSpPr>
        <p:spPr>
          <a:xfrm>
            <a:off x="611188" y="540000"/>
            <a:ext cx="7815512" cy="480131"/>
          </a:xfrm>
        </p:spPr>
        <p:txBody>
          <a:bodyPr/>
          <a:lstStyle/>
          <a:p>
            <a:r>
              <a:rPr lang="en-AU" sz="2800" dirty="0"/>
              <a:t>Using soap and water</a:t>
            </a:r>
          </a:p>
        </p:txBody>
      </p:sp>
      <p:sp>
        <p:nvSpPr>
          <p:cNvPr id="7" name="Content Placeholder 6">
            <a:extLst>
              <a:ext uri="{FF2B5EF4-FFF2-40B4-BE49-F238E27FC236}">
                <a16:creationId xmlns:a16="http://schemas.microsoft.com/office/drawing/2014/main" id="{E4C43AF4-75FF-DEA4-20BF-F0C52BAD5B71}"/>
              </a:ext>
            </a:extLst>
          </p:cNvPr>
          <p:cNvSpPr>
            <a:spLocks noGrp="1"/>
          </p:cNvSpPr>
          <p:nvPr>
            <p:ph idx="14"/>
          </p:nvPr>
        </p:nvSpPr>
        <p:spPr>
          <a:xfrm>
            <a:off x="3635896" y="1131590"/>
            <a:ext cx="5508104" cy="3780522"/>
          </a:xfrm>
        </p:spPr>
        <p:txBody>
          <a:bodyPr/>
          <a:lstStyle/>
          <a:p>
            <a:pPr marL="446088" indent="-446088" algn="l" fontAlgn="base">
              <a:buFont typeface="+mj-lt"/>
              <a:buAutoNum type="arabicPeriod"/>
            </a:pPr>
            <a:r>
              <a:rPr lang="en-AU" sz="2000" b="0" i="0" dirty="0">
                <a:solidFill>
                  <a:srgbClr val="000000"/>
                </a:solidFill>
                <a:effectLst/>
              </a:rPr>
              <a:t>Wet hands with clean, running water</a:t>
            </a:r>
          </a:p>
          <a:p>
            <a:pPr marL="446088" indent="-446088" algn="l" fontAlgn="base">
              <a:buFont typeface="+mj-lt"/>
              <a:buAutoNum type="arabicPeriod"/>
            </a:pPr>
            <a:r>
              <a:rPr lang="en-AU" sz="2000" b="0" i="0" dirty="0">
                <a:solidFill>
                  <a:srgbClr val="000000"/>
                </a:solidFill>
                <a:effectLst/>
              </a:rPr>
              <a:t>Apply an adequate amount of soap to hands </a:t>
            </a:r>
          </a:p>
          <a:p>
            <a:pPr marL="446088" indent="-446088" algn="l" fontAlgn="base">
              <a:buFont typeface="+mj-lt"/>
              <a:buAutoNum type="arabicPeriod"/>
            </a:pPr>
            <a:r>
              <a:rPr lang="en-AU" sz="2000" b="0" i="0" dirty="0">
                <a:solidFill>
                  <a:srgbClr val="000000"/>
                </a:solidFill>
                <a:effectLst/>
              </a:rPr>
              <a:t>Lather soap over all surfaces of your hands including your fingers, webs, thumbs and wrists</a:t>
            </a:r>
          </a:p>
          <a:p>
            <a:pPr marL="446088" indent="-446088" algn="l" fontAlgn="base">
              <a:buFont typeface="+mj-lt"/>
              <a:buAutoNum type="arabicPeriod"/>
            </a:pPr>
            <a:r>
              <a:rPr lang="en-AU" sz="2000" b="0" i="0" dirty="0">
                <a:solidFill>
                  <a:srgbClr val="000000"/>
                </a:solidFill>
                <a:effectLst/>
              </a:rPr>
              <a:t>Scrub your hands for at least 20 seconds</a:t>
            </a:r>
          </a:p>
          <a:p>
            <a:pPr marL="446088" indent="-446088" algn="l" fontAlgn="base">
              <a:buFont typeface="+mj-lt"/>
              <a:buAutoNum type="arabicPeriod"/>
            </a:pPr>
            <a:r>
              <a:rPr lang="en-AU" sz="2000" b="0" i="0" dirty="0">
                <a:solidFill>
                  <a:srgbClr val="000000"/>
                </a:solidFill>
                <a:effectLst/>
              </a:rPr>
              <a:t>Rinse your hands well under clean, running water</a:t>
            </a:r>
          </a:p>
          <a:p>
            <a:pPr marL="446088" indent="-446088" algn="l" fontAlgn="base">
              <a:buFont typeface="+mj-lt"/>
              <a:buAutoNum type="arabicPeriod"/>
            </a:pPr>
            <a:r>
              <a:rPr lang="en-AU" sz="2000" b="0" i="0" dirty="0">
                <a:solidFill>
                  <a:srgbClr val="000000"/>
                </a:solidFill>
                <a:effectLst/>
              </a:rPr>
              <a:t>Dry your hands using a clean single-use paper towel.</a:t>
            </a:r>
          </a:p>
        </p:txBody>
      </p:sp>
      <p:sp>
        <p:nvSpPr>
          <p:cNvPr id="10" name="TextBox 9">
            <a:extLst>
              <a:ext uri="{FF2B5EF4-FFF2-40B4-BE49-F238E27FC236}">
                <a16:creationId xmlns:a16="http://schemas.microsoft.com/office/drawing/2014/main" id="{955AD31A-7249-EA9E-EE41-C8C1CFD5E33C}"/>
              </a:ext>
            </a:extLst>
          </p:cNvPr>
          <p:cNvSpPr txBox="1"/>
          <p:nvPr/>
        </p:nvSpPr>
        <p:spPr>
          <a:xfrm>
            <a:off x="467544" y="4708578"/>
            <a:ext cx="3179075" cy="230832"/>
          </a:xfrm>
          <a:prstGeom prst="rect">
            <a:avLst/>
          </a:prstGeom>
          <a:noFill/>
        </p:spPr>
        <p:txBody>
          <a:bodyPr wrap="none" rtlCol="0">
            <a:spAutoFit/>
          </a:bodyPr>
          <a:lstStyle/>
          <a:p>
            <a:r>
              <a:rPr lang="en-AU" sz="900" dirty="0"/>
              <a:t>Source: WHO </a:t>
            </a:r>
            <a:r>
              <a:rPr lang="en-AU" sz="900" dirty="0">
                <a:hlinkClick r:id="rId3"/>
              </a:rPr>
              <a:t>How to handwash?</a:t>
            </a:r>
            <a:r>
              <a:rPr lang="en-AU" sz="900" dirty="0"/>
              <a:t> Last update 4 May 2009</a:t>
            </a:r>
          </a:p>
        </p:txBody>
      </p:sp>
      <p:pic>
        <p:nvPicPr>
          <p:cNvPr id="8" name="Picture 7">
            <a:extLst>
              <a:ext uri="{FF2B5EF4-FFF2-40B4-BE49-F238E27FC236}">
                <a16:creationId xmlns:a16="http://schemas.microsoft.com/office/drawing/2014/main" id="{EDD20261-0B35-6BE7-6288-5BAA99C4752C}"/>
              </a:ext>
            </a:extLst>
          </p:cNvPr>
          <p:cNvPicPr>
            <a:picLocks noChangeAspect="1"/>
          </p:cNvPicPr>
          <p:nvPr/>
        </p:nvPicPr>
        <p:blipFill>
          <a:blip r:embed="rId4"/>
          <a:stretch>
            <a:fillRect/>
          </a:stretch>
        </p:blipFill>
        <p:spPr>
          <a:xfrm>
            <a:off x="539552" y="1179891"/>
            <a:ext cx="2433244" cy="343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3047086"/>
      </p:ext>
    </p:extLst>
  </p:cSld>
  <p:clrMapOvr>
    <a:masterClrMapping/>
  </p:clrMapOvr>
</p:sld>
</file>

<file path=ppt/theme/theme1.xml><?xml version="1.0" encoding="utf-8"?>
<a:theme xmlns:a="http://schemas.openxmlformats.org/drawingml/2006/main" name="Content slides">
  <a:themeElements>
    <a:clrScheme name="ACSQHC_Auditor Training">
      <a:dk1>
        <a:sysClr val="windowText" lastClr="000000"/>
      </a:dk1>
      <a:lt1>
        <a:sysClr val="window" lastClr="FFFFFF"/>
      </a:lt1>
      <a:dk2>
        <a:srgbClr val="1178A2"/>
      </a:dk2>
      <a:lt2>
        <a:srgbClr val="F4F2E7"/>
      </a:lt2>
      <a:accent1>
        <a:srgbClr val="1178A2"/>
      </a:accent1>
      <a:accent2>
        <a:srgbClr val="E07C00"/>
      </a:accent2>
      <a:accent3>
        <a:srgbClr val="005470"/>
      </a:accent3>
      <a:accent4>
        <a:srgbClr val="00A8DC"/>
      </a:accent4>
      <a:accent5>
        <a:srgbClr val="2C9942"/>
      </a:accent5>
      <a:accent6>
        <a:srgbClr val="E1251B"/>
      </a:accent6>
      <a:hlink>
        <a:srgbClr val="0065A4"/>
      </a:hlink>
      <a:folHlink>
        <a:srgbClr val="732B90"/>
      </a:folHlink>
    </a:clrScheme>
    <a:fontScheme name="ACSQH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F0CA60F-057E-C449-A14D-52365A5C22F8}" vid="{425DF3BB-5B02-1D42-8C26-5E31BB58A5F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743DCC77DB274DB22D4DDF53FCBF5F" ma:contentTypeVersion="17" ma:contentTypeDescription="Create a new document." ma:contentTypeScope="" ma:versionID="536a4c590158fd68cb58c2dfacc14914">
  <xsd:schema xmlns:xsd="http://www.w3.org/2001/XMLSchema" xmlns:xs="http://www.w3.org/2001/XMLSchema" xmlns:p="http://schemas.microsoft.com/office/2006/metadata/properties" xmlns:ns2="4498f89d-1eae-456b-90f1-fc78c5fe8b2a" xmlns:ns3="ac66711c-8613-4dde-a928-6bd510ab7da4" targetNamespace="http://schemas.microsoft.com/office/2006/metadata/properties" ma:root="true" ma:fieldsID="237cf29351cec230e1b2250148bf5c99" ns2:_="" ns3:_="">
    <xsd:import namespace="4498f89d-1eae-456b-90f1-fc78c5fe8b2a"/>
    <xsd:import namespace="ac66711c-8613-4dde-a928-6bd510ab7d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98f89d-1eae-456b-90f1-fc78c5fe8b2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3bf5309-f60c-4adc-92cd-c2ac96d59903}" ma:internalName="TaxCatchAll" ma:showField="CatchAllData" ma:web="4498f89d-1eae-456b-90f1-fc78c5fe8b2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66711c-8613-4dde-a928-6bd510ab7d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CFD0CF-3E35-4A1E-9EC2-2BEE81F12E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98f89d-1eae-456b-90f1-fc78c5fe8b2a"/>
    <ds:schemaRef ds:uri="ac66711c-8613-4dde-a928-6bd510ab7d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050D58-8131-4192-8730-A773C3DD14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March 2019</Template>
  <TotalTime>27795</TotalTime>
  <Words>1760</Words>
  <Application>Microsoft Office PowerPoint</Application>
  <PresentationFormat>On-screen Show (16:9)</PresentationFormat>
  <Paragraphs>154</Paragraphs>
  <Slides>20</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AppleSymbols</vt:lpstr>
      <vt:lpstr>Aptos</vt:lpstr>
      <vt:lpstr>Aptos Display</vt:lpstr>
      <vt:lpstr>Arial</vt:lpstr>
      <vt:lpstr>Calibri</vt:lpstr>
      <vt:lpstr>Courier New</vt:lpstr>
      <vt:lpstr>Open Sans</vt:lpstr>
      <vt:lpstr>Open Sans Semibold</vt:lpstr>
      <vt:lpstr>Trebuchet MS Regular</vt:lpstr>
      <vt:lpstr>Wingdings</vt:lpstr>
      <vt:lpstr>Content slides</vt:lpstr>
      <vt:lpstr>Custom Design</vt:lpstr>
      <vt:lpstr>World Hand Hygiene Day  2024</vt:lpstr>
      <vt:lpstr>PowerPoint Presentation</vt:lpstr>
      <vt:lpstr>PowerPoint Presentation</vt:lpstr>
      <vt:lpstr>The National Hand Hygiene Initiative</vt:lpstr>
      <vt:lpstr>What is hand hygiene and why is it important? </vt:lpstr>
      <vt:lpstr>ABHR</vt:lpstr>
      <vt:lpstr>Soap and water</vt:lpstr>
      <vt:lpstr>Using an ABHR (or hand sanitiser)</vt:lpstr>
      <vt:lpstr>Using soap and water</vt:lpstr>
      <vt:lpstr>Who should perform hand hygiene</vt:lpstr>
      <vt:lpstr>The 5 Moments for Hand Hygiene</vt:lpstr>
      <vt:lpstr>Where and when is hand hygiene needed?</vt:lpstr>
      <vt:lpstr>Other moments hand hygiene is needed </vt:lpstr>
      <vt:lpstr>Enhancing hand hygiene</vt:lpstr>
      <vt:lpstr>Skin care</vt:lpstr>
      <vt:lpstr>Hand hygiene compliance </vt:lpstr>
      <vt:lpstr>How can you get involved?</vt:lpstr>
      <vt:lpstr>All healthcare workers have a role to play in ensuring patient and healthcare worker safety and a clean and safe healthcare environment  A fundamental part of this role is performing hand hygiene correctly, at the right time.</vt:lpstr>
      <vt:lpstr>Questions?</vt:lpstr>
      <vt:lpstr>PowerPoint Presentation</vt:lpstr>
    </vt:vector>
  </TitlesOfParts>
  <Company>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RIGBY, Sandra</dc:creator>
  <cp:lastModifiedBy>JESSOP, Tommy</cp:lastModifiedBy>
  <cp:revision>289</cp:revision>
  <cp:lastPrinted>2023-03-15T02:24:59Z</cp:lastPrinted>
  <dcterms:created xsi:type="dcterms:W3CDTF">2021-02-18T23:29:08Z</dcterms:created>
  <dcterms:modified xsi:type="dcterms:W3CDTF">2024-04-15T04:13:47Z</dcterms:modified>
</cp:coreProperties>
</file>