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60" r:id="rId2"/>
    <p:sldMasterId id="2147483672" r:id="rId3"/>
    <p:sldMasterId id="2147483686" r:id="rId4"/>
    <p:sldMasterId id="2147483700" r:id="rId5"/>
  </p:sldMasterIdLst>
  <p:notesMasterIdLst>
    <p:notesMasterId r:id="rId49"/>
  </p:notesMasterIdLst>
  <p:handoutMasterIdLst>
    <p:handoutMasterId r:id="rId50"/>
  </p:handoutMasterIdLst>
  <p:sldIdLst>
    <p:sldId id="256" r:id="rId6"/>
    <p:sldId id="282" r:id="rId7"/>
    <p:sldId id="346" r:id="rId8"/>
    <p:sldId id="283" r:id="rId9"/>
    <p:sldId id="321" r:id="rId10"/>
    <p:sldId id="286" r:id="rId11"/>
    <p:sldId id="348" r:id="rId12"/>
    <p:sldId id="322" r:id="rId13"/>
    <p:sldId id="323" r:id="rId14"/>
    <p:sldId id="343" r:id="rId15"/>
    <p:sldId id="301" r:id="rId16"/>
    <p:sldId id="261" r:id="rId17"/>
    <p:sldId id="312" r:id="rId18"/>
    <p:sldId id="325" r:id="rId19"/>
    <p:sldId id="302" r:id="rId20"/>
    <p:sldId id="289" r:id="rId21"/>
    <p:sldId id="327" r:id="rId22"/>
    <p:sldId id="303" r:id="rId23"/>
    <p:sldId id="334" r:id="rId24"/>
    <p:sldId id="342" r:id="rId25"/>
    <p:sldId id="290" r:id="rId26"/>
    <p:sldId id="316" r:id="rId27"/>
    <p:sldId id="317" r:id="rId28"/>
    <p:sldId id="304" r:id="rId29"/>
    <p:sldId id="315" r:id="rId30"/>
    <p:sldId id="291" r:id="rId31"/>
    <p:sldId id="344" r:id="rId32"/>
    <p:sldId id="337" r:id="rId33"/>
    <p:sldId id="305" r:id="rId34"/>
    <p:sldId id="336" r:id="rId35"/>
    <p:sldId id="292" r:id="rId36"/>
    <p:sldId id="333" r:id="rId37"/>
    <p:sldId id="340" r:id="rId38"/>
    <p:sldId id="306" r:id="rId39"/>
    <p:sldId id="310" r:id="rId40"/>
    <p:sldId id="311" r:id="rId41"/>
    <p:sldId id="345" r:id="rId42"/>
    <p:sldId id="309" r:id="rId43"/>
    <p:sldId id="341" r:id="rId44"/>
    <p:sldId id="350" r:id="rId45"/>
    <p:sldId id="300" r:id="rId46"/>
    <p:sldId id="349" r:id="rId47"/>
    <p:sldId id="279" r:id="rId4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3E2"/>
    <a:srgbClr val="0079A3"/>
    <a:srgbClr val="81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4" autoAdjust="0"/>
    <p:restoredTop sz="93373" autoAdjust="0"/>
  </p:normalViewPr>
  <p:slideViewPr>
    <p:cSldViewPr snapToGrid="0" snapToObjects="1">
      <p:cViewPr>
        <p:scale>
          <a:sx n="100" d="100"/>
          <a:sy n="100" d="100"/>
        </p:scale>
        <p:origin x="-1974" y="-288"/>
      </p:cViewPr>
      <p:guideLst>
        <p:guide orient="horz" pos="1024"/>
        <p:guide pos="467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397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9D68A08-72D3-4440-87B2-7D4CE5ECD367}" type="datetimeFigureOut">
              <a:rPr lang="en-AU" smtClean="0"/>
              <a:t>16/05/2018</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1533CA1-29A1-42C3-9190-03206E486B5E}" type="slidenum">
              <a:rPr lang="en-AU" smtClean="0"/>
              <a:t>‹#›</a:t>
            </a:fld>
            <a:endParaRPr lang="en-AU"/>
          </a:p>
        </p:txBody>
      </p:sp>
    </p:spTree>
    <p:extLst>
      <p:ext uri="{BB962C8B-B14F-4D97-AF65-F5344CB8AC3E}">
        <p14:creationId xmlns:p14="http://schemas.microsoft.com/office/powerpoint/2010/main" val="41785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EF4DE9D-A557-FB4E-AACE-C707F4A4A067}" type="datetimeFigureOut">
              <a:rPr lang="en-US" smtClean="0"/>
              <a:t>5/16/2018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EA4601-368A-1440-A826-4147C7EF7E9B}" type="slidenum">
              <a:rPr lang="en-US" smtClean="0"/>
              <a:t>‹#›</a:t>
            </a:fld>
            <a:endParaRPr lang="en-US"/>
          </a:p>
        </p:txBody>
      </p:sp>
    </p:spTree>
    <p:extLst>
      <p:ext uri="{BB962C8B-B14F-4D97-AF65-F5344CB8AC3E}">
        <p14:creationId xmlns:p14="http://schemas.microsoft.com/office/powerpoint/2010/main" val="58984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1</a:t>
            </a:fld>
            <a:endParaRPr lang="en-US"/>
          </a:p>
        </p:txBody>
      </p:sp>
    </p:spTree>
    <p:extLst>
      <p:ext uri="{BB962C8B-B14F-4D97-AF65-F5344CB8AC3E}">
        <p14:creationId xmlns:p14="http://schemas.microsoft.com/office/powerpoint/2010/main" val="1079807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Current practice, particularly in primary care, suggests that comprehensive, multidimensional assessments (i.e. addressing physical, emotional and social needs) are not undertaken systematically</a:t>
            </a:r>
            <a:r>
              <a:rPr lang="en-AU" sz="1200" kern="1200" baseline="30000" dirty="0" smtClean="0">
                <a:solidFill>
                  <a:schemeClr val="tx1"/>
                </a:solidFill>
                <a:effectLst/>
                <a:latin typeface="+mn-lt"/>
                <a:ea typeface="+mn-ea"/>
                <a:cs typeface="+mn-cs"/>
              </a:rPr>
              <a:t>26,55 </a:t>
            </a:r>
            <a:r>
              <a:rPr lang="en-AU" sz="1200" kern="1200" dirty="0" smtClean="0">
                <a:solidFill>
                  <a:schemeClr val="tx1"/>
                </a:solidFill>
                <a:effectLst/>
                <a:latin typeface="+mn-lt"/>
                <a:ea typeface="+mn-ea"/>
                <a:cs typeface="+mn-cs"/>
              </a:rPr>
              <a:t>Evidence also points to the effectiveness of non-surgical care options that can be delivered and coordinated in primary care.</a:t>
            </a:r>
            <a:r>
              <a:rPr lang="en-AU" sz="1200" kern="1200" baseline="30000" dirty="0" smtClean="0">
                <a:solidFill>
                  <a:schemeClr val="tx1"/>
                </a:solidFill>
                <a:effectLst/>
                <a:latin typeface="+mn-lt"/>
                <a:ea typeface="+mn-ea"/>
                <a:cs typeface="+mn-cs"/>
              </a:rPr>
              <a:t>4,5,61,62</a:t>
            </a:r>
            <a:r>
              <a:rPr lang="en-AU" sz="1200" kern="1200" dirty="0" smtClean="0">
                <a:solidFill>
                  <a:schemeClr val="tx1"/>
                </a:solidFill>
                <a:effectLst/>
                <a:latin typeface="+mn-lt"/>
                <a:ea typeface="+mn-ea"/>
                <a:cs typeface="+mn-cs"/>
              </a:rPr>
              <a:t> Such an approach to care in Australia, however, is not routinely implemented. </a:t>
            </a: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National Institute for Health and Care Excellence. Osteoarthritis: Care and management. London: NICE; 2014.</a:t>
            </a: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5 </a:t>
            </a:r>
            <a:r>
              <a:rPr lang="en-US" sz="1200" kern="1200" dirty="0" smtClean="0">
                <a:solidFill>
                  <a:schemeClr val="tx1"/>
                </a:solidFill>
                <a:effectLst/>
                <a:latin typeface="+mn-lt"/>
                <a:ea typeface="+mn-ea"/>
                <a:cs typeface="+mn-cs"/>
              </a:rPr>
              <a:t>Royal Australian College of General Practitioners. Guideline for the non-surgical management of hip and knee osteoarthritis. Melbourne: RACGP; 2009.</a:t>
            </a:r>
            <a:endParaRPr lang="en-AU" sz="1200"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61 </a:t>
            </a:r>
            <a:r>
              <a:rPr lang="en-US" sz="1200" kern="1200" dirty="0" err="1" smtClean="0">
                <a:solidFill>
                  <a:schemeClr val="tx1"/>
                </a:solidFill>
                <a:effectLst/>
                <a:latin typeface="+mn-lt"/>
                <a:ea typeface="+mn-ea"/>
                <a:cs typeface="+mn-cs"/>
              </a:rPr>
              <a:t>Fernandes</a:t>
            </a:r>
            <a:r>
              <a:rPr lang="en-US" sz="1200" kern="1200" dirty="0" smtClean="0">
                <a:solidFill>
                  <a:schemeClr val="tx1"/>
                </a:solidFill>
                <a:effectLst/>
                <a:latin typeface="+mn-lt"/>
                <a:ea typeface="+mn-ea"/>
                <a:cs typeface="+mn-cs"/>
              </a:rPr>
              <a:t> L, Hagen KB, </a:t>
            </a:r>
            <a:r>
              <a:rPr lang="en-US" sz="1200" kern="1200" dirty="0" err="1" smtClean="0">
                <a:solidFill>
                  <a:schemeClr val="tx1"/>
                </a:solidFill>
                <a:effectLst/>
                <a:latin typeface="+mn-lt"/>
                <a:ea typeface="+mn-ea"/>
                <a:cs typeface="+mn-cs"/>
              </a:rPr>
              <a:t>Bijlsma</a:t>
            </a:r>
            <a:r>
              <a:rPr lang="en-US" sz="1200" kern="1200" dirty="0" smtClean="0">
                <a:solidFill>
                  <a:schemeClr val="tx1"/>
                </a:solidFill>
                <a:effectLst/>
                <a:latin typeface="+mn-lt"/>
                <a:ea typeface="+mn-ea"/>
                <a:cs typeface="+mn-cs"/>
              </a:rPr>
              <a:t> JWJ, </a:t>
            </a:r>
            <a:r>
              <a:rPr lang="en-US" sz="1200" kern="1200" dirty="0" err="1" smtClean="0">
                <a:solidFill>
                  <a:schemeClr val="tx1"/>
                </a:solidFill>
                <a:effectLst/>
                <a:latin typeface="+mn-lt"/>
                <a:ea typeface="+mn-ea"/>
                <a:cs typeface="+mn-cs"/>
              </a:rPr>
              <a:t>Andreassen</a:t>
            </a:r>
            <a:r>
              <a:rPr lang="en-US" sz="1200" kern="1200" dirty="0" smtClean="0">
                <a:solidFill>
                  <a:schemeClr val="tx1"/>
                </a:solidFill>
                <a:effectLst/>
                <a:latin typeface="+mn-lt"/>
                <a:ea typeface="+mn-ea"/>
                <a:cs typeface="+mn-cs"/>
              </a:rPr>
              <a:t> O, Christensen P, </a:t>
            </a:r>
            <a:r>
              <a:rPr lang="en-US" sz="1200" kern="1200" dirty="0" err="1" smtClean="0">
                <a:solidFill>
                  <a:schemeClr val="tx1"/>
                </a:solidFill>
                <a:effectLst/>
                <a:latin typeface="+mn-lt"/>
                <a:ea typeface="+mn-ea"/>
                <a:cs typeface="+mn-cs"/>
              </a:rPr>
              <a:t>Conaghan</a:t>
            </a:r>
            <a:r>
              <a:rPr lang="en-US" sz="1200" kern="1200" dirty="0" smtClean="0">
                <a:solidFill>
                  <a:schemeClr val="tx1"/>
                </a:solidFill>
                <a:effectLst/>
                <a:latin typeface="+mn-lt"/>
                <a:ea typeface="+mn-ea"/>
                <a:cs typeface="+mn-cs"/>
              </a:rPr>
              <a:t> PG, et al. EULAR recommendations for the non-pharmacological core management of hip and knee osteoarthritis. Annals of the Rheumatic Diseases. 2013;72(7):1125-35.</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62</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McAlindon</a:t>
            </a:r>
            <a:r>
              <a:rPr lang="en-US" sz="1200" kern="1200" dirty="0" smtClean="0">
                <a:solidFill>
                  <a:schemeClr val="tx1"/>
                </a:solidFill>
                <a:effectLst/>
                <a:latin typeface="+mn-lt"/>
                <a:ea typeface="+mn-ea"/>
                <a:cs typeface="+mn-cs"/>
              </a:rPr>
              <a:t> TE, </a:t>
            </a:r>
            <a:r>
              <a:rPr lang="en-US" sz="1200" kern="1200" dirty="0" err="1" smtClean="0">
                <a:solidFill>
                  <a:schemeClr val="tx1"/>
                </a:solidFill>
                <a:effectLst/>
                <a:latin typeface="+mn-lt"/>
                <a:ea typeface="+mn-ea"/>
                <a:cs typeface="+mn-cs"/>
              </a:rPr>
              <a:t>Bannuru</a:t>
            </a:r>
            <a:r>
              <a:rPr lang="en-US" sz="1200" kern="1200" dirty="0" smtClean="0">
                <a:solidFill>
                  <a:schemeClr val="tx1"/>
                </a:solidFill>
                <a:effectLst/>
                <a:latin typeface="+mn-lt"/>
                <a:ea typeface="+mn-ea"/>
                <a:cs typeface="+mn-cs"/>
              </a:rPr>
              <a:t> RR, Sullivan MC, Arden NK, </a:t>
            </a:r>
            <a:r>
              <a:rPr lang="en-US" sz="1200" kern="1200" dirty="0" err="1" smtClean="0">
                <a:solidFill>
                  <a:schemeClr val="tx1"/>
                </a:solidFill>
                <a:effectLst/>
                <a:latin typeface="+mn-lt"/>
                <a:ea typeface="+mn-ea"/>
                <a:cs typeface="+mn-cs"/>
              </a:rPr>
              <a:t>Berenbaum</a:t>
            </a:r>
            <a:r>
              <a:rPr lang="en-US" sz="1200" kern="1200" dirty="0" smtClean="0">
                <a:solidFill>
                  <a:schemeClr val="tx1"/>
                </a:solidFill>
                <a:effectLst/>
                <a:latin typeface="+mn-lt"/>
                <a:ea typeface="+mn-ea"/>
                <a:cs typeface="+mn-cs"/>
              </a:rPr>
              <a:t> F, </a:t>
            </a:r>
            <a:r>
              <a:rPr lang="en-US" sz="1200" kern="1200" dirty="0" err="1" smtClean="0">
                <a:solidFill>
                  <a:schemeClr val="tx1"/>
                </a:solidFill>
                <a:effectLst/>
                <a:latin typeface="+mn-lt"/>
                <a:ea typeface="+mn-ea"/>
                <a:cs typeface="+mn-cs"/>
              </a:rPr>
              <a:t>Bierma-Zeinstra</a:t>
            </a:r>
            <a:r>
              <a:rPr lang="en-US" sz="1200" kern="1200" dirty="0" smtClean="0">
                <a:solidFill>
                  <a:schemeClr val="tx1"/>
                </a:solidFill>
                <a:effectLst/>
                <a:latin typeface="+mn-lt"/>
                <a:ea typeface="+mn-ea"/>
                <a:cs typeface="+mn-cs"/>
              </a:rPr>
              <a:t> SM, et al. OARSI guidelines for the non-surgical management of knee osteoarthritis. Osteoarthritis and Cartilage. 2014;22(3):363-88.</a:t>
            </a:r>
            <a:endParaRPr lang="en-AU" sz="1200" b="1" kern="1200" dirty="0" smtClean="0">
              <a:solidFill>
                <a:schemeClr val="tx1"/>
              </a:solidFill>
              <a:effectLst/>
              <a:latin typeface="+mn-lt"/>
              <a:ea typeface="+mn-ea"/>
              <a:cs typeface="+mn-cs"/>
            </a:endParaRPr>
          </a:p>
          <a:p>
            <a:endParaRPr lang="en-AU" sz="1200" b="1"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62528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AU" sz="1000" dirty="0" smtClean="0"/>
              <a:t>Clinicians</a:t>
            </a:r>
            <a:r>
              <a:rPr lang="en-AU" sz="1000" baseline="0" dirty="0" smtClean="0"/>
              <a:t> need to:</a:t>
            </a:r>
          </a:p>
          <a:p>
            <a:pPr marL="171450" indent="-171450">
              <a:buFont typeface="Arial" panose="020B0604020202020204" pitchFamily="34" charset="0"/>
              <a:buChar char="•"/>
            </a:pPr>
            <a:r>
              <a:rPr lang="en-AU" sz="1000" baseline="0" dirty="0" smtClean="0"/>
              <a:t>C</a:t>
            </a:r>
            <a:r>
              <a:rPr lang="en-AU" sz="1000" dirty="0" smtClean="0"/>
              <a:t>arry out a comprehensive assessment of patients with knee pain and other symptoms of osteoarthritis, such as stiffness and/or swelling. </a:t>
            </a:r>
          </a:p>
          <a:p>
            <a:pPr marL="171450" indent="-171450">
              <a:buFont typeface="Arial" panose="020B0604020202020204" pitchFamily="34" charset="0"/>
              <a:buChar char="•"/>
            </a:pPr>
            <a:r>
              <a:rPr lang="en-AU" sz="1000" dirty="0" smtClean="0"/>
              <a:t>Consider validated tools to aid the assessment and to support monitoring of the condition, ensuring you tailor your selection to the patient’s needs and goals. </a:t>
            </a:r>
          </a:p>
          <a:p>
            <a:pPr marL="171450" indent="-171450">
              <a:buFont typeface="Arial" panose="020B0604020202020204" pitchFamily="34" charset="0"/>
              <a:buChar char="•"/>
            </a:pPr>
            <a:r>
              <a:rPr lang="en-AU" sz="1000" dirty="0" smtClean="0"/>
              <a:t>Include a detailed history of symptoms, with particular attention to pain, joint stiffness and movement. </a:t>
            </a:r>
          </a:p>
          <a:p>
            <a:pPr marL="171450" indent="-171450">
              <a:buFont typeface="Arial" panose="020B0604020202020204" pitchFamily="34" charset="0"/>
              <a:buChar char="•"/>
            </a:pPr>
            <a:r>
              <a:rPr lang="en-AU" sz="1000" dirty="0" smtClean="0"/>
              <a:t>Consider whether pain may be referred from hip or spine pathology. </a:t>
            </a:r>
          </a:p>
          <a:p>
            <a:pPr marL="171450" indent="-171450">
              <a:buFont typeface="Arial" panose="020B0604020202020204" pitchFamily="34" charset="0"/>
              <a:buChar char="•"/>
            </a:pPr>
            <a:r>
              <a:rPr lang="en-AU" sz="1000" dirty="0" smtClean="0"/>
              <a:t>Ask how the symptoms affect the patient’s ability to do their usual daily activities and participate in work, leisure, and social activities.</a:t>
            </a:r>
            <a:r>
              <a:rPr lang="en-AU" sz="1000" kern="1200" baseline="30000" dirty="0" smtClean="0">
                <a:solidFill>
                  <a:schemeClr val="tx1"/>
                </a:solidFill>
                <a:effectLst/>
              </a:rPr>
              <a:t> 4,19,45</a:t>
            </a:r>
            <a:r>
              <a:rPr lang="en-AU" sz="1000" dirty="0" smtClean="0"/>
              <a:t>Include a physical examination and a functional assessment of the affected knee(s). </a:t>
            </a:r>
          </a:p>
          <a:p>
            <a:pPr marL="171450" indent="-171450">
              <a:buFont typeface="Arial" panose="020B0604020202020204" pitchFamily="34" charset="0"/>
              <a:buChar char="•"/>
            </a:pPr>
            <a:r>
              <a:rPr lang="en-AU" sz="1000" dirty="0" smtClean="0"/>
              <a:t>Assess for the presence of comorbidities (for example, hypertension, obesity, depression, cardiovascular disease, renal disease or gastrointestinal disease) and any psychosocial factors that may affect the patient’s quality of life and their ability to carry out their usual activities.</a:t>
            </a:r>
            <a:r>
              <a:rPr lang="en-AU" sz="1000" kern="1200" baseline="30000" dirty="0" smtClean="0">
                <a:solidFill>
                  <a:schemeClr val="tx1"/>
                </a:solidFill>
                <a:effectLst/>
              </a:rPr>
              <a:t>4,19,45</a:t>
            </a:r>
            <a:r>
              <a:rPr lang="en-AU" sz="1000" dirty="0" smtClean="0"/>
              <a:t> </a:t>
            </a:r>
          </a:p>
          <a:p>
            <a:pPr marL="171450" indent="-171450">
              <a:buFont typeface="Arial" panose="020B0604020202020204" pitchFamily="34" charset="0"/>
              <a:buChar char="•"/>
            </a:pPr>
            <a:r>
              <a:rPr lang="en-AU" sz="1000" dirty="0" smtClean="0"/>
              <a:t>Assess for atypical features that may indicate alternative or additional diagnoses: a history of trauma, malignancy, prolonged morning joint-related stiffness, rapidly worsening symptoms or the presence of a hot swollen joint.</a:t>
            </a:r>
            <a:r>
              <a:rPr lang="en-AU" sz="1000" kern="1200" baseline="30000" dirty="0" smtClean="0">
                <a:solidFill>
                  <a:schemeClr val="tx1"/>
                </a:solidFill>
                <a:effectLst/>
              </a:rPr>
              <a:t> 4</a:t>
            </a:r>
            <a:endParaRPr lang="en-AU" sz="1000" dirty="0" smtClean="0"/>
          </a:p>
          <a:p>
            <a:endParaRPr lang="en-AU" sz="1000" dirty="0" smtClean="0"/>
          </a:p>
          <a:p>
            <a:r>
              <a:rPr lang="en-AU" sz="1000" dirty="0" smtClean="0"/>
              <a:t>Health managers need to ensure systems are in place to coordinate and support clinicians to provide a comprehensive assessment of patients presenting with knee pain and other symptoms suggestive of osteoarthritis. </a:t>
            </a:r>
          </a:p>
          <a:p>
            <a:endParaRPr lang="en-AU" sz="1000" dirty="0" smtClean="0"/>
          </a:p>
          <a:p>
            <a:r>
              <a:rPr lang="en-AU" sz="1000" b="1" dirty="0" smtClean="0"/>
              <a:t>References</a:t>
            </a:r>
          </a:p>
          <a:p>
            <a:r>
              <a:rPr lang="en-AU" sz="1000" b="1" dirty="0" smtClean="0"/>
              <a:t>4. </a:t>
            </a:r>
            <a:r>
              <a:rPr lang="en-AU" sz="1000" dirty="0" smtClean="0"/>
              <a:t>National Institute for Health and Care Excellence. Osteoarthritis: care and management in adults. Clinical Guideline 177. London: NICE, 2014. </a:t>
            </a:r>
          </a:p>
          <a:p>
            <a:r>
              <a:rPr lang="en-AU" sz="1000" b="1" dirty="0" smtClean="0"/>
              <a:t>19. </a:t>
            </a:r>
            <a:r>
              <a:rPr lang="en-AU" sz="1000" dirty="0" smtClean="0"/>
              <a:t>Royal Australian College of General Practitioners. Guideline for non-surgical management of hip and knee osteoarthritis. South Melbourne: RACGP, 2009. </a:t>
            </a:r>
          </a:p>
          <a:p>
            <a:r>
              <a:rPr lang="en-AU" sz="1000" b="1" dirty="0" smtClean="0"/>
              <a:t>45. </a:t>
            </a:r>
            <a:r>
              <a:rPr lang="en-AU" sz="1000" dirty="0" err="1" smtClean="0"/>
              <a:t>Fernandes</a:t>
            </a:r>
            <a:r>
              <a:rPr lang="en-AU" sz="1000" dirty="0" smtClean="0"/>
              <a:t> L, Hagen KB, </a:t>
            </a:r>
            <a:r>
              <a:rPr lang="en-AU" sz="1000" dirty="0" err="1" smtClean="0"/>
              <a:t>Bijlsma</a:t>
            </a:r>
            <a:r>
              <a:rPr lang="en-AU" sz="1000" dirty="0" smtClean="0"/>
              <a:t> JW, </a:t>
            </a:r>
            <a:r>
              <a:rPr lang="en-AU" sz="1000" dirty="0" err="1" smtClean="0"/>
              <a:t>Andreassen</a:t>
            </a:r>
            <a:r>
              <a:rPr lang="en-AU" sz="1000" dirty="0" smtClean="0"/>
              <a:t> O, Christensen P, </a:t>
            </a:r>
            <a:r>
              <a:rPr lang="en-AU" sz="1000" dirty="0" err="1" smtClean="0"/>
              <a:t>Conaghan</a:t>
            </a:r>
            <a:r>
              <a:rPr lang="en-AU" sz="1000" dirty="0" smtClean="0"/>
              <a:t> PG, et al. EULAR recommendations for the non-pharmacological core management of hip and knee osteoarthritis. Ann Rheum Dis. 2013;72(7):1125-35.</a:t>
            </a:r>
          </a:p>
        </p:txBody>
      </p:sp>
      <p:sp>
        <p:nvSpPr>
          <p:cNvPr id="4" name="Slide Number Placeholder 3"/>
          <p:cNvSpPr>
            <a:spLocks noGrp="1"/>
          </p:cNvSpPr>
          <p:nvPr>
            <p:ph type="sldNum" sz="quarter" idx="10"/>
          </p:nvPr>
        </p:nvSpPr>
        <p:spPr/>
        <p:txBody>
          <a:bodyPr/>
          <a:lstStyle/>
          <a:p>
            <a:fld id="{8CEA4601-368A-1440-A826-4147C7EF7E9B}" type="slidenum">
              <a:rPr lang="en-US" smtClean="0"/>
              <a:t>11</a:t>
            </a:fld>
            <a:endParaRPr lang="en-US"/>
          </a:p>
        </p:txBody>
      </p:sp>
    </p:spTree>
    <p:extLst>
      <p:ext uri="{BB962C8B-B14F-4D97-AF65-F5344CB8AC3E}">
        <p14:creationId xmlns:p14="http://schemas.microsoft.com/office/powerpoint/2010/main" val="2262528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12</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120000"/>
              </a:lnSpc>
            </a:pPr>
            <a:r>
              <a:rPr lang="en-AU" sz="1200" dirty="0" smtClean="0"/>
              <a:t>Timely clinical assessment of knee pain is important so that an appropriate care pathway can be initiated. </a:t>
            </a:r>
            <a:r>
              <a:rPr lang="en-AU" sz="1200" kern="1200" dirty="0" smtClean="0">
                <a:solidFill>
                  <a:schemeClr val="tx1"/>
                </a:solidFill>
                <a:effectLst/>
                <a:latin typeface="+mn-lt"/>
                <a:ea typeface="+mn-ea"/>
                <a:cs typeface="+mn-cs"/>
              </a:rPr>
              <a:t>Specifically, this approach supports the use of clinical assessment alone without the use of medical imaging, such as X-ray or MRI.</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Routine imaging is not recommended because the relationship between structural features identified on imaging studies and symptoms of knee pain and impaired function is unreliable.</a:t>
            </a:r>
            <a:r>
              <a:rPr lang="en-AU" sz="1200" kern="1200" baseline="30000" dirty="0" smtClean="0">
                <a:solidFill>
                  <a:schemeClr val="tx1"/>
                </a:solidFill>
                <a:effectLst/>
                <a:latin typeface="+mn-lt"/>
                <a:ea typeface="+mn-ea"/>
                <a:cs typeface="+mn-cs"/>
              </a:rPr>
              <a:t>64-66</a:t>
            </a:r>
          </a:p>
          <a:p>
            <a:pPr>
              <a:lnSpc>
                <a:spcPct val="120000"/>
              </a:lnSpc>
            </a:pPr>
            <a:endParaRPr lang="en-AU" sz="1200" dirty="0" smtClean="0"/>
          </a:p>
          <a:p>
            <a:pPr marL="0" marR="0" indent="0" algn="l" defTabSz="457200" rtl="0" eaLnBrk="1" fontAlgn="auto" latinLnBrk="0" hangingPunct="1">
              <a:lnSpc>
                <a:spcPct val="120000"/>
              </a:lnSpc>
              <a:spcBef>
                <a:spcPts val="0"/>
              </a:spcBef>
              <a:spcAft>
                <a:spcPts val="0"/>
              </a:spcAft>
              <a:buClrTx/>
              <a:buSzTx/>
              <a:buFontTx/>
              <a:buNone/>
              <a:tabLst/>
              <a:defRPr/>
            </a:pPr>
            <a:r>
              <a:rPr lang="en-AU" sz="1200" dirty="0" smtClean="0"/>
              <a:t>Patients with normal, age-related changes detected on imaging may be unduly alarmed by imaging results and may form unrealistic beliefs about their prognosis and expectations for care.</a:t>
            </a:r>
            <a:r>
              <a:rPr lang="en-AU" sz="1200" baseline="30000" dirty="0" smtClean="0"/>
              <a:t>37</a:t>
            </a:r>
            <a:r>
              <a:rPr lang="en-AU" sz="1200" dirty="0" smtClean="0"/>
              <a:t>  </a:t>
            </a:r>
            <a:r>
              <a:rPr lang="en-AU" sz="1200" kern="1200" dirty="0" smtClean="0">
                <a:solidFill>
                  <a:schemeClr val="tx1"/>
                </a:solidFill>
                <a:effectLst/>
                <a:latin typeface="+mn-lt"/>
                <a:ea typeface="+mn-ea"/>
                <a:cs typeface="+mn-cs"/>
              </a:rPr>
              <a:t>In many cases, emphasising structural changes identified on imaging to patients is not helpful to optimising their understanding about their knee symptoms. </a:t>
            </a:r>
          </a:p>
          <a:p>
            <a:pPr>
              <a:lnSpc>
                <a:spcPct val="120000"/>
              </a:lnSpc>
            </a:pPr>
            <a:endParaRPr lang="en-US" b="1" i="0" baseline="0" dirty="0" smtClean="0">
              <a:solidFill>
                <a:srgbClr val="000000"/>
              </a:solidFill>
            </a:endParaRPr>
          </a:p>
          <a:p>
            <a:pPr>
              <a:lnSpc>
                <a:spcPct val="120000"/>
              </a:lnSpc>
            </a:pPr>
            <a:r>
              <a:rPr lang="en-US" b="1" i="0" baseline="0" dirty="0" smtClean="0">
                <a:solidFill>
                  <a:srgbClr val="000000"/>
                </a:solidFill>
              </a:rPr>
              <a:t>References</a:t>
            </a:r>
          </a:p>
          <a:p>
            <a:pPr marL="0" marR="0" indent="0" algn="l" defTabSz="457200" rtl="0" eaLnBrk="1" fontAlgn="auto" latinLnBrk="0" hangingPunct="1">
              <a:lnSpc>
                <a:spcPct val="120000"/>
              </a:lnSpc>
              <a:spcBef>
                <a:spcPts val="0"/>
              </a:spcBef>
              <a:spcAft>
                <a:spcPts val="0"/>
              </a:spcAft>
              <a:buClrTx/>
              <a:buSzTx/>
              <a:buFontTx/>
              <a:buNone/>
              <a:tabLst/>
              <a:defRPr/>
            </a:pPr>
            <a:r>
              <a:rPr lang="en-US" b="1" i="0" baseline="0" dirty="0" smtClean="0">
                <a:solidFill>
                  <a:srgbClr val="000000"/>
                </a:solidFill>
              </a:rPr>
              <a:t>37. </a:t>
            </a:r>
            <a:r>
              <a:rPr lang="en-US" sz="1200" kern="1200" dirty="0" err="1" smtClean="0">
                <a:solidFill>
                  <a:schemeClr val="tx1"/>
                </a:solidFill>
                <a:effectLst/>
                <a:latin typeface="+mn-lt"/>
                <a:ea typeface="+mn-ea"/>
                <a:cs typeface="+mn-cs"/>
              </a:rPr>
              <a:t>Darlow</a:t>
            </a:r>
            <a:r>
              <a:rPr lang="en-US" sz="1200" kern="1200" dirty="0" smtClean="0">
                <a:solidFill>
                  <a:schemeClr val="tx1"/>
                </a:solidFill>
                <a:effectLst/>
                <a:latin typeface="+mn-lt"/>
                <a:ea typeface="+mn-ea"/>
                <a:cs typeface="+mn-cs"/>
              </a:rPr>
              <a:t> B, Brown M, Thompson B, Hudson B, Abbott J, </a:t>
            </a:r>
            <a:r>
              <a:rPr lang="en-US" sz="1200" kern="1200" dirty="0" err="1" smtClean="0">
                <a:solidFill>
                  <a:schemeClr val="tx1"/>
                </a:solidFill>
                <a:effectLst/>
                <a:latin typeface="+mn-lt"/>
                <a:ea typeface="+mn-ea"/>
                <a:cs typeface="+mn-cs"/>
              </a:rPr>
              <a:t>McKinlay</a:t>
            </a:r>
            <a:r>
              <a:rPr lang="en-US" sz="1200" kern="1200" dirty="0" smtClean="0">
                <a:solidFill>
                  <a:schemeClr val="tx1"/>
                </a:solidFill>
                <a:effectLst/>
                <a:latin typeface="+mn-lt"/>
                <a:ea typeface="+mn-ea"/>
                <a:cs typeface="+mn-cs"/>
              </a:rPr>
              <a:t> E, et al. Walking a fine line (carefully): An exploration of beliefs about knee pain in people with osteoarthritis. Internal Medicine Journal. 2017;47:11 [abstract].</a:t>
            </a:r>
            <a:endParaRPr lang="en-AU" sz="1200" kern="1200" dirty="0" smtClean="0">
              <a:solidFill>
                <a:schemeClr val="tx1"/>
              </a:solidFill>
              <a:effectLst/>
              <a:latin typeface="+mn-lt"/>
              <a:ea typeface="+mn-ea"/>
              <a:cs typeface="+mn-cs"/>
            </a:endParaRPr>
          </a:p>
          <a:p>
            <a:pPr>
              <a:lnSpc>
                <a:spcPct val="120000"/>
              </a:lnSpc>
            </a:pPr>
            <a:endParaRPr lang="en-AU" sz="1200" b="1" i="0" kern="1200" baseline="0" dirty="0" smtClean="0">
              <a:solidFill>
                <a:schemeClr val="tx1"/>
              </a:solidFill>
              <a:effectLst/>
              <a:latin typeface="+mn-lt"/>
              <a:ea typeface="+mn-ea"/>
              <a:cs typeface="+mn-cs"/>
            </a:endParaRPr>
          </a:p>
          <a:p>
            <a:pPr>
              <a:lnSpc>
                <a:spcPct val="120000"/>
              </a:lnSpc>
            </a:pPr>
            <a:r>
              <a:rPr lang="en-US" sz="1200" b="1" kern="1200" dirty="0" smtClean="0">
                <a:solidFill>
                  <a:schemeClr val="tx1"/>
                </a:solidFill>
                <a:effectLst/>
                <a:latin typeface="+mn-lt"/>
                <a:ea typeface="+mn-ea"/>
                <a:cs typeface="+mn-cs"/>
              </a:rPr>
              <a:t>64.</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Bedson</a:t>
            </a:r>
            <a:r>
              <a:rPr lang="en-US" sz="1200" kern="1200" dirty="0" smtClean="0">
                <a:solidFill>
                  <a:schemeClr val="tx1"/>
                </a:solidFill>
                <a:effectLst/>
                <a:latin typeface="+mn-lt"/>
                <a:ea typeface="+mn-ea"/>
                <a:cs typeface="+mn-cs"/>
              </a:rPr>
              <a:t> J, Croft PR. The discordance between clinical and radiographic knee osteoarthritis: a systematic search and summary of the literature. BMC </a:t>
            </a:r>
            <a:r>
              <a:rPr lang="en-US" sz="1200" kern="1200" dirty="0" err="1" smtClean="0">
                <a:solidFill>
                  <a:schemeClr val="tx1"/>
                </a:solidFill>
                <a:effectLst/>
                <a:latin typeface="+mn-lt"/>
                <a:ea typeface="+mn-ea"/>
                <a:cs typeface="+mn-cs"/>
              </a:rPr>
              <a:t>Musculoskelet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Disord</a:t>
            </a:r>
            <a:r>
              <a:rPr lang="en-US" sz="1200" kern="1200" dirty="0" smtClean="0">
                <a:solidFill>
                  <a:schemeClr val="tx1"/>
                </a:solidFill>
                <a:effectLst/>
                <a:latin typeface="+mn-lt"/>
                <a:ea typeface="+mn-ea"/>
                <a:cs typeface="+mn-cs"/>
              </a:rPr>
              <a:t>. 2008;9:116.</a:t>
            </a:r>
          </a:p>
          <a:p>
            <a:pPr>
              <a:lnSpc>
                <a:spcPct val="120000"/>
              </a:lnSpc>
            </a:pPr>
            <a:endParaRPr lang="en-AU" sz="1200" kern="1200" dirty="0" smtClean="0">
              <a:solidFill>
                <a:schemeClr val="tx1"/>
              </a:solidFill>
              <a:effectLst/>
              <a:latin typeface="+mn-lt"/>
              <a:ea typeface="+mn-ea"/>
              <a:cs typeface="+mn-cs"/>
            </a:endParaRPr>
          </a:p>
          <a:p>
            <a:pPr>
              <a:lnSpc>
                <a:spcPct val="120000"/>
              </a:lnSpc>
            </a:pPr>
            <a:r>
              <a:rPr lang="en-US" sz="1200" b="1" kern="1200" dirty="0" smtClean="0">
                <a:solidFill>
                  <a:schemeClr val="tx1"/>
                </a:solidFill>
                <a:effectLst/>
                <a:latin typeface="+mn-lt"/>
                <a:ea typeface="+mn-ea"/>
                <a:cs typeface="+mn-cs"/>
              </a:rPr>
              <a:t>65. </a:t>
            </a:r>
            <a:r>
              <a:rPr lang="en-US" sz="1200" kern="1200" dirty="0" smtClean="0">
                <a:solidFill>
                  <a:schemeClr val="tx1"/>
                </a:solidFill>
                <a:effectLst/>
                <a:latin typeface="+mn-lt"/>
                <a:ea typeface="+mn-ea"/>
                <a:cs typeface="+mn-cs"/>
              </a:rPr>
              <a:t>Dieppe PA, </a:t>
            </a:r>
            <a:r>
              <a:rPr lang="en-US" sz="1200" kern="1200" dirty="0" err="1" smtClean="0">
                <a:solidFill>
                  <a:schemeClr val="tx1"/>
                </a:solidFill>
                <a:effectLst/>
                <a:latin typeface="+mn-lt"/>
                <a:ea typeface="+mn-ea"/>
                <a:cs typeface="+mn-cs"/>
              </a:rPr>
              <a:t>Cushnaghan</a:t>
            </a:r>
            <a:r>
              <a:rPr lang="en-US" sz="1200" kern="1200" dirty="0" smtClean="0">
                <a:solidFill>
                  <a:schemeClr val="tx1"/>
                </a:solidFill>
                <a:effectLst/>
                <a:latin typeface="+mn-lt"/>
                <a:ea typeface="+mn-ea"/>
                <a:cs typeface="+mn-cs"/>
              </a:rPr>
              <a:t> J, Shepstone L. The Bristol 'OA500' Study: Progression of osteoarthritis (OA) over 3 years and the relationship between clinical and radiographic changes at the knee joint. Osteoarthritis and Cartilage. 1997;5(2):87-97.</a:t>
            </a:r>
          </a:p>
          <a:p>
            <a:pPr>
              <a:lnSpc>
                <a:spcPct val="120000"/>
              </a:lnSpc>
            </a:pPr>
            <a:endParaRPr lang="en-AU" sz="1200" kern="1200" dirty="0" smtClean="0">
              <a:solidFill>
                <a:schemeClr val="tx1"/>
              </a:solidFill>
              <a:effectLst/>
              <a:latin typeface="+mn-lt"/>
              <a:ea typeface="+mn-ea"/>
              <a:cs typeface="+mn-cs"/>
            </a:endParaRPr>
          </a:p>
          <a:p>
            <a:pPr>
              <a:lnSpc>
                <a:spcPct val="120000"/>
              </a:lnSpc>
            </a:pPr>
            <a:r>
              <a:rPr lang="en-US" sz="1200" b="1" kern="1200" dirty="0" smtClean="0">
                <a:solidFill>
                  <a:schemeClr val="tx1"/>
                </a:solidFill>
                <a:effectLst/>
                <a:latin typeface="+mn-lt"/>
                <a:ea typeface="+mn-ea"/>
                <a:cs typeface="+mn-cs"/>
              </a:rPr>
              <a:t>66.</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Englund</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Guermazi</a:t>
            </a:r>
            <a:r>
              <a:rPr lang="en-US" sz="1200" kern="1200" dirty="0" smtClean="0">
                <a:solidFill>
                  <a:schemeClr val="tx1"/>
                </a:solidFill>
                <a:effectLst/>
                <a:latin typeface="+mn-lt"/>
                <a:ea typeface="+mn-ea"/>
                <a:cs typeface="+mn-cs"/>
              </a:rPr>
              <a:t> A, Gale D, Hunter DJ, </a:t>
            </a:r>
            <a:r>
              <a:rPr lang="en-US" sz="1200" kern="1200" dirty="0" err="1" smtClean="0">
                <a:solidFill>
                  <a:schemeClr val="tx1"/>
                </a:solidFill>
                <a:effectLst/>
                <a:latin typeface="+mn-lt"/>
                <a:ea typeface="+mn-ea"/>
                <a:cs typeface="+mn-cs"/>
              </a:rPr>
              <a:t>Aliabadi</a:t>
            </a:r>
            <a:r>
              <a:rPr lang="en-US" sz="1200" kern="1200" dirty="0" smtClean="0">
                <a:solidFill>
                  <a:schemeClr val="tx1"/>
                </a:solidFill>
                <a:effectLst/>
                <a:latin typeface="+mn-lt"/>
                <a:ea typeface="+mn-ea"/>
                <a:cs typeface="+mn-cs"/>
              </a:rPr>
              <a:t> P, Clancy M, et al. Incidental meniscal findings on knee MRI in middle-aged and elderly persons. N </a:t>
            </a:r>
            <a:r>
              <a:rPr lang="en-US" sz="1200" kern="1200" dirty="0" err="1" smtClean="0">
                <a:solidFill>
                  <a:schemeClr val="tx1"/>
                </a:solidFill>
                <a:effectLst/>
                <a:latin typeface="+mn-lt"/>
                <a:ea typeface="+mn-ea"/>
                <a:cs typeface="+mn-cs"/>
              </a:rPr>
              <a:t>Engl</a:t>
            </a:r>
            <a:r>
              <a:rPr lang="en-US" sz="1200" kern="1200" dirty="0" smtClean="0">
                <a:solidFill>
                  <a:schemeClr val="tx1"/>
                </a:solidFill>
                <a:effectLst/>
                <a:latin typeface="+mn-lt"/>
                <a:ea typeface="+mn-ea"/>
                <a:cs typeface="+mn-cs"/>
              </a:rPr>
              <a:t> J Med. 2008;359(11):1108-15.</a:t>
            </a:r>
            <a:endParaRPr lang="en-AU" sz="1200" kern="1200" dirty="0" smtClean="0">
              <a:solidFill>
                <a:schemeClr val="tx1"/>
              </a:solidFill>
              <a:effectLst/>
              <a:latin typeface="+mn-lt"/>
              <a:ea typeface="+mn-ea"/>
              <a:cs typeface="+mn-cs"/>
            </a:endParaRPr>
          </a:p>
          <a:p>
            <a:pPr>
              <a:lnSpc>
                <a:spcPct val="120000"/>
              </a:lnSpc>
            </a:pPr>
            <a:endParaRPr lang="en-US" b="1" i="0" baseline="0" dirty="0" smtClean="0">
              <a:solidFill>
                <a:srgbClr val="000000"/>
              </a:solidFill>
            </a:endParaRPr>
          </a:p>
          <a:p>
            <a:pPr marL="0" marR="0" indent="0" algn="l" defTabSz="457200" rtl="0" eaLnBrk="1" fontAlgn="auto" latinLnBrk="0" hangingPunct="1">
              <a:lnSpc>
                <a:spcPct val="12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68</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Pompan</a:t>
            </a:r>
            <a:r>
              <a:rPr lang="en-US" sz="1200" kern="1200" dirty="0" smtClean="0">
                <a:solidFill>
                  <a:schemeClr val="tx1"/>
                </a:solidFill>
                <a:effectLst/>
                <a:latin typeface="+mn-lt"/>
                <a:ea typeface="+mn-ea"/>
                <a:cs typeface="+mn-cs"/>
              </a:rPr>
              <a:t> DC. Reassessing the role of MRI in the evaluation of knee pain. American family physician. 2012;85(3):221-4.</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13</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Avoiding unnecessary imaging for knee osteoarthritis can provide a range of benefits for both the patient and the health system.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particular, the patient’s experience of care may be improved: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There is no cost and time burden to the patient for both the imaging and the return visit to their</a:t>
            </a:r>
            <a:r>
              <a:rPr lang="en-GB" sz="1200" kern="1200" baseline="0" dirty="0" smtClean="0">
                <a:solidFill>
                  <a:schemeClr val="tx1"/>
                </a:solidFill>
                <a:effectLst/>
                <a:latin typeface="+mn-lt"/>
                <a:ea typeface="+mn-ea"/>
                <a:cs typeface="+mn-cs"/>
              </a:rPr>
              <a:t> GP </a:t>
            </a:r>
            <a:r>
              <a:rPr lang="en-GB" sz="1200" kern="1200" dirty="0" smtClean="0">
                <a:solidFill>
                  <a:schemeClr val="tx1"/>
                </a:solidFill>
                <a:effectLst/>
                <a:latin typeface="+mn-lt"/>
                <a:ea typeface="+mn-ea"/>
                <a:cs typeface="+mn-cs"/>
              </a:rPr>
              <a:t>to discuss the results.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Reduces patient anxiety about clinically irrelevant degenerative findings found on imaging.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Reduces patient exposure to the ionising radiation of X-rays.</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14</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If the clinical signs, symptoms, and findings are typical of knee osteoarthritis, make a diagnosis without further investigations.* Only request imaging and laboratory tests if there is a suspicion that the diagnosis may not be osteoarthritis. </a:t>
            </a:r>
          </a:p>
          <a:p>
            <a:endParaRPr lang="en-AU" b="1" dirty="0" smtClean="0"/>
          </a:p>
          <a:p>
            <a:r>
              <a:rPr lang="en-AU" dirty="0" smtClean="0"/>
              <a:t>Health managers need to ensure that systems are in place to support clinicians to diagnose osteoarthritis clinically, and to monitor the appropriateness of imaging requests for osteoarthritis</a:t>
            </a:r>
          </a:p>
          <a:p>
            <a:endParaRPr lang="en-AU" b="1" dirty="0" smtClean="0"/>
          </a:p>
          <a:p>
            <a:r>
              <a:rPr lang="en-AU" b="1" dirty="0" smtClean="0"/>
              <a:t>*</a:t>
            </a:r>
            <a:r>
              <a:rPr lang="en-AU" i="1" dirty="0" smtClean="0"/>
              <a:t>NICE clinical guideline Osteoarthritis: Care and management in adults: ‘Diagnose osteoarthritis clinically without investigations if a person is over 45 years and has activity-related joint pain and has either no morning joint-related stiffness or morning stiffness that lasts no longer than 30 minutes</a:t>
            </a:r>
            <a:r>
              <a:rPr lang="en-AU" dirty="0" smtClean="0"/>
              <a:t>.’</a:t>
            </a:r>
            <a:endParaRPr lang="en-AU" b="1"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15</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baseline="0" dirty="0" smtClean="0">
              <a:solidFill>
                <a:srgbClr val="000000"/>
              </a:solidFill>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16</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sz="1200" kern="1200" dirty="0" smtClean="0">
                <a:solidFill>
                  <a:schemeClr val="tx1"/>
                </a:solidFill>
                <a:effectLst/>
                <a:latin typeface="+mn-lt"/>
                <a:ea typeface="+mn-ea"/>
                <a:cs typeface="+mn-cs"/>
              </a:rPr>
              <a:t>Knee osteoarthritis is a long-term condition with potentially multiple physical and psychological impacts on a patient. As such, management for knee osteoarthritis, like any other chronic health condition, requires sustained and active involvement on the part of the patient to self-manage their condition with the support of their healthcare providers, consistent with a chronic disease model of care.</a:t>
            </a:r>
            <a:r>
              <a:rPr lang="en-AU" sz="1200" kern="1200" baseline="30000" dirty="0" smtClean="0">
                <a:solidFill>
                  <a:schemeClr val="tx1"/>
                </a:solidFill>
                <a:effectLst/>
                <a:latin typeface="+mn-lt"/>
                <a:ea typeface="+mn-ea"/>
                <a:cs typeface="+mn-cs"/>
              </a:rPr>
              <a:t>74</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order to actively and effectively participate in care, patients need to understand both general and specific information about their condition. In particular, understanding pain associated with osteoarthritis is important for improving function and helpful thought processes. For example, educating patients around the concept that discomfort during exercise does not infer damage (or “hurt does not mean harm”) is important.</a:t>
            </a:r>
            <a:r>
              <a:rPr lang="en-AU" sz="1200" kern="1200" baseline="30000" dirty="0" smtClean="0">
                <a:solidFill>
                  <a:schemeClr val="tx1"/>
                </a:solidFill>
                <a:effectLst/>
                <a:latin typeface="+mn-lt"/>
                <a:ea typeface="+mn-ea"/>
                <a:cs typeface="+mn-cs"/>
              </a:rPr>
              <a:t>6</a:t>
            </a:r>
            <a:br>
              <a:rPr lang="en-AU" sz="1200" kern="1200" baseline="30000" dirty="0" smtClean="0">
                <a:solidFill>
                  <a:schemeClr val="tx1"/>
                </a:solidFill>
                <a:effectLst/>
                <a:latin typeface="+mn-lt"/>
                <a:ea typeface="+mn-ea"/>
                <a:cs typeface="+mn-cs"/>
              </a:rPr>
            </a:br>
            <a:endParaRPr lang="en-AU" sz="1200" kern="1200" baseline="300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Comprehensive, tailored health information, coupled with time and support from clinicians, is important to empower a patient to engage in the management of their osteoarthritis and increase satisfaction with their care.</a:t>
            </a:r>
            <a:r>
              <a:rPr lang="en-AU" sz="1200" kern="1200" baseline="0" dirty="0" smtClean="0">
                <a:solidFill>
                  <a:schemeClr val="tx1"/>
                </a:solidFill>
                <a:effectLst/>
                <a:latin typeface="+mn-lt"/>
                <a:ea typeface="+mn-ea"/>
                <a:cs typeface="+mn-cs"/>
              </a:rPr>
              <a:t> </a:t>
            </a:r>
            <a:r>
              <a:rPr lang="en-AU" sz="1200" kern="1200" baseline="30000" dirty="0" smtClean="0">
                <a:solidFill>
                  <a:schemeClr val="tx1"/>
                </a:solidFill>
                <a:effectLst/>
                <a:latin typeface="+mn-lt"/>
                <a:ea typeface="+mn-ea"/>
                <a:cs typeface="+mn-cs"/>
              </a:rPr>
              <a:t>77,78</a:t>
            </a:r>
            <a:r>
              <a:rPr lang="en-AU" sz="1200" kern="1200" dirty="0" smtClean="0">
                <a:solidFill>
                  <a:schemeClr val="tx1"/>
                </a:solidFill>
                <a:effectLst/>
                <a:latin typeface="+mn-lt"/>
                <a:ea typeface="+mn-ea"/>
                <a:cs typeface="+mn-cs"/>
              </a:rPr>
              <a:t> </a:t>
            </a:r>
            <a:endParaRPr lang="en-AU" sz="1200" kern="1200" baseline="30000" dirty="0" smtClean="0">
              <a:solidFill>
                <a:schemeClr val="tx1"/>
              </a:solidFill>
              <a:effectLst/>
              <a:latin typeface="+mn-lt"/>
              <a:ea typeface="+mn-ea"/>
              <a:cs typeface="+mn-cs"/>
            </a:endParaRPr>
          </a:p>
          <a:p>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References</a:t>
            </a:r>
          </a:p>
          <a:p>
            <a:r>
              <a:rPr kumimoji="0" lang="en-AU" sz="1200" b="1" i="0" u="none" strike="noStrike" kern="1200" cap="none" spc="0" normalizeH="0" baseline="0" noProof="0" dirty="0" smtClean="0">
                <a:ln>
                  <a:noFill/>
                </a:ln>
                <a:solidFill>
                  <a:prstClr val="black"/>
                </a:solidFill>
                <a:effectLst/>
                <a:uLnTx/>
                <a:uFillTx/>
                <a:latin typeface="+mn-lt"/>
                <a:ea typeface="+mn-ea"/>
                <a:cs typeface="+mn-cs"/>
              </a:rPr>
              <a:t>6. </a:t>
            </a:r>
            <a:r>
              <a:rPr lang="en-AU" sz="1200" kern="1200" dirty="0" smtClean="0">
                <a:solidFill>
                  <a:schemeClr val="tx1"/>
                </a:solidFill>
                <a:effectLst/>
                <a:latin typeface="+mn-lt"/>
                <a:ea typeface="+mn-ea"/>
                <a:cs typeface="+mn-cs"/>
              </a:rPr>
              <a:t>Therapeutic Guidelines. Rheumatology. 3rd ed. Melbourne: Therapeutic Guidelines; 2017.</a:t>
            </a:r>
          </a:p>
          <a:p>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r>
              <a:rPr kumimoji="0" lang="en-AU" sz="1200" b="1" i="0" u="none" strike="noStrike" kern="1200" cap="none" spc="0" normalizeH="0" baseline="0" noProof="0" dirty="0" smtClean="0">
                <a:ln>
                  <a:noFill/>
                </a:ln>
                <a:solidFill>
                  <a:prstClr val="black"/>
                </a:solidFill>
                <a:effectLst/>
                <a:uLnTx/>
                <a:uFillTx/>
                <a:latin typeface="+mn-lt"/>
                <a:ea typeface="+mn-ea"/>
                <a:cs typeface="+mn-cs"/>
              </a:rPr>
              <a:t>74. </a:t>
            </a:r>
            <a:r>
              <a:rPr lang="en-US" sz="1200" kern="1200" dirty="0" smtClean="0">
                <a:solidFill>
                  <a:schemeClr val="tx1"/>
                </a:solidFill>
                <a:effectLst/>
                <a:latin typeface="+mn-lt"/>
                <a:ea typeface="+mn-ea"/>
                <a:cs typeface="+mn-cs"/>
              </a:rPr>
              <a:t>Wagner EH, Austin BT, </a:t>
            </a:r>
            <a:r>
              <a:rPr lang="en-US" sz="1200" kern="1200" dirty="0" err="1" smtClean="0">
                <a:solidFill>
                  <a:schemeClr val="tx1"/>
                </a:solidFill>
                <a:effectLst/>
                <a:latin typeface="+mn-lt"/>
                <a:ea typeface="+mn-ea"/>
                <a:cs typeface="+mn-cs"/>
              </a:rPr>
              <a:t>VonKorff</a:t>
            </a:r>
            <a:r>
              <a:rPr lang="en-US" sz="1200" kern="1200" dirty="0" smtClean="0">
                <a:solidFill>
                  <a:schemeClr val="tx1"/>
                </a:solidFill>
                <a:effectLst/>
                <a:latin typeface="+mn-lt"/>
                <a:ea typeface="+mn-ea"/>
                <a:cs typeface="+mn-cs"/>
              </a:rPr>
              <a:t> M. Organizing care for patients with chronic illness. Milbank Quarterly. 1996;74(4):511-44.</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77.</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Basedow</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Hibbert</a:t>
            </a:r>
            <a:r>
              <a:rPr lang="en-US" sz="1200" kern="1200" dirty="0" smtClean="0">
                <a:solidFill>
                  <a:schemeClr val="tx1"/>
                </a:solidFill>
                <a:effectLst/>
                <a:latin typeface="+mn-lt"/>
                <a:ea typeface="+mn-ea"/>
                <a:cs typeface="+mn-cs"/>
              </a:rPr>
              <a:t> P, Hooper T, </a:t>
            </a:r>
            <a:r>
              <a:rPr lang="en-US" sz="1200" kern="1200" dirty="0" err="1" smtClean="0">
                <a:solidFill>
                  <a:schemeClr val="tx1"/>
                </a:solidFill>
                <a:effectLst/>
                <a:latin typeface="+mn-lt"/>
                <a:ea typeface="+mn-ea"/>
                <a:cs typeface="+mn-cs"/>
              </a:rPr>
              <a:t>Runciman</a:t>
            </a:r>
            <a:r>
              <a:rPr lang="en-US" sz="1200" kern="1200" dirty="0" smtClean="0">
                <a:solidFill>
                  <a:schemeClr val="tx1"/>
                </a:solidFill>
                <a:effectLst/>
                <a:latin typeface="+mn-lt"/>
                <a:ea typeface="+mn-ea"/>
                <a:cs typeface="+mn-cs"/>
              </a:rPr>
              <a:t> W, </a:t>
            </a:r>
            <a:r>
              <a:rPr lang="en-US" sz="1200" kern="1200" dirty="0" err="1" smtClean="0">
                <a:solidFill>
                  <a:schemeClr val="tx1"/>
                </a:solidFill>
                <a:effectLst/>
                <a:latin typeface="+mn-lt"/>
                <a:ea typeface="+mn-ea"/>
                <a:cs typeface="+mn-cs"/>
              </a:rPr>
              <a:t>Esterman</a:t>
            </a:r>
            <a:r>
              <a:rPr lang="en-US" sz="1200" kern="1200" dirty="0" smtClean="0">
                <a:solidFill>
                  <a:schemeClr val="tx1"/>
                </a:solidFill>
                <a:effectLst/>
                <a:latin typeface="+mn-lt"/>
                <a:ea typeface="+mn-ea"/>
                <a:cs typeface="+mn-cs"/>
              </a:rPr>
              <a:t> A. Australians with osteoarthritis: satisfaction with health care providers and the perceived helpfulness of treatments and information sources. Journal of Multidisciplinary Healthcare. 2016;9:387-93.</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78.</a:t>
            </a:r>
            <a:r>
              <a:rPr lang="en-US" sz="1200" kern="1200" dirty="0" smtClean="0">
                <a:solidFill>
                  <a:schemeClr val="tx1"/>
                </a:solidFill>
                <a:effectLst/>
                <a:latin typeface="+mn-lt"/>
                <a:ea typeface="+mn-ea"/>
                <a:cs typeface="+mn-cs"/>
              </a:rPr>
              <a:t> Australian Health Ministers’ Advisory Council. National Strategic Framework for Chronic Conditions. Canberra: Australian Government; 2017.</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94386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 increased focus on providing early and appropriate information and education about osteoarthritis</a:t>
            </a:r>
            <a:r>
              <a:rPr lang="en-AU" sz="1200" kern="1200" baseline="30000" dirty="0" smtClean="0">
                <a:solidFill>
                  <a:schemeClr val="tx1"/>
                </a:solidFill>
                <a:effectLst/>
                <a:latin typeface="+mn-lt"/>
                <a:ea typeface="+mn-ea"/>
                <a:cs typeface="+mn-cs"/>
              </a:rPr>
              <a:t>76</a:t>
            </a:r>
            <a:r>
              <a:rPr lang="en-AU" sz="1200" kern="1200" dirty="0" smtClean="0">
                <a:solidFill>
                  <a:schemeClr val="tx1"/>
                </a:solidFill>
                <a:effectLst/>
                <a:latin typeface="+mn-lt"/>
                <a:ea typeface="+mn-ea"/>
                <a:cs typeface="+mn-cs"/>
              </a:rPr>
              <a:t> and supporting self-management through education, behaviour change approaches and establishing a self-management plan with a monitoring schedule are likely to lead to improved patient outcomes, such as better pain coping skills and function.</a:t>
            </a:r>
            <a:r>
              <a:rPr lang="en-AU" sz="1200" kern="1200" baseline="30000" dirty="0" smtClean="0">
                <a:solidFill>
                  <a:schemeClr val="tx1"/>
                </a:solidFill>
                <a:effectLst/>
                <a:latin typeface="+mn-lt"/>
                <a:ea typeface="+mn-ea"/>
                <a:cs typeface="+mn-cs"/>
              </a:rPr>
              <a:t>85</a:t>
            </a:r>
            <a:r>
              <a:rPr lang="en-AU" sz="1200" kern="1200" dirty="0" smtClean="0">
                <a:solidFill>
                  <a:schemeClr val="tx1"/>
                </a:solidFill>
                <a:effectLst/>
                <a:latin typeface="+mn-lt"/>
                <a:ea typeface="+mn-ea"/>
                <a:cs typeface="+mn-cs"/>
              </a:rPr>
              <a:t> </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US" b="1" i="0" baseline="0" dirty="0" smtClean="0">
                <a:solidFill>
                  <a:srgbClr val="000000"/>
                </a:solidFill>
              </a:rPr>
              <a:t>76. </a:t>
            </a:r>
            <a:r>
              <a:rPr lang="en-US" sz="1200" kern="1200" dirty="0" smtClean="0">
                <a:solidFill>
                  <a:schemeClr val="tx1"/>
                </a:solidFill>
                <a:effectLst/>
                <a:latin typeface="+mn-lt"/>
                <a:ea typeface="+mn-ea"/>
                <a:cs typeface="+mn-cs"/>
              </a:rPr>
              <a:t>French SD, </a:t>
            </a:r>
            <a:r>
              <a:rPr lang="en-US" sz="1200" kern="1200" dirty="0" err="1" smtClean="0">
                <a:solidFill>
                  <a:schemeClr val="tx1"/>
                </a:solidFill>
                <a:effectLst/>
                <a:latin typeface="+mn-lt"/>
                <a:ea typeface="+mn-ea"/>
                <a:cs typeface="+mn-cs"/>
              </a:rPr>
              <a:t>Bennell</a:t>
            </a:r>
            <a:r>
              <a:rPr lang="en-US" sz="1200" kern="1200" dirty="0" smtClean="0">
                <a:solidFill>
                  <a:schemeClr val="tx1"/>
                </a:solidFill>
                <a:effectLst/>
                <a:latin typeface="+mn-lt"/>
                <a:ea typeface="+mn-ea"/>
                <a:cs typeface="+mn-cs"/>
              </a:rPr>
              <a:t> KL, Nicolson PJ, Hodges PW, Dobson FL, </a:t>
            </a:r>
            <a:r>
              <a:rPr lang="en-US" sz="1200" kern="1200" dirty="0" err="1" smtClean="0">
                <a:solidFill>
                  <a:schemeClr val="tx1"/>
                </a:solidFill>
                <a:effectLst/>
                <a:latin typeface="+mn-lt"/>
                <a:ea typeface="+mn-ea"/>
                <a:cs typeface="+mn-cs"/>
              </a:rPr>
              <a:t>Hinman</a:t>
            </a:r>
            <a:r>
              <a:rPr lang="en-US" sz="1200" kern="1200" dirty="0" smtClean="0">
                <a:solidFill>
                  <a:schemeClr val="tx1"/>
                </a:solidFill>
                <a:effectLst/>
                <a:latin typeface="+mn-lt"/>
                <a:ea typeface="+mn-ea"/>
                <a:cs typeface="+mn-cs"/>
              </a:rPr>
              <a:t> RS. What do people with knee or hip osteoarthritis need to know? An international consensus list of essential statements for osteoarthritis. Arthritis Care Res (Hoboken). 2015;67(6):809-16.</a:t>
            </a:r>
            <a:endParaRPr lang="en-AU" sz="1200" kern="1200" dirty="0" smtClean="0">
              <a:solidFill>
                <a:schemeClr val="tx1"/>
              </a:solidFill>
              <a:effectLst/>
              <a:latin typeface="+mn-lt"/>
              <a:ea typeface="+mn-ea"/>
              <a:cs typeface="+mn-cs"/>
            </a:endParaRPr>
          </a:p>
          <a:p>
            <a:endParaRPr lang="en-US" i="0"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i="0" baseline="0" dirty="0" smtClean="0">
                <a:solidFill>
                  <a:srgbClr val="000000"/>
                </a:solidFill>
              </a:rPr>
              <a:t>85. </a:t>
            </a:r>
            <a:r>
              <a:rPr lang="en-US" sz="1200" kern="1200" dirty="0" smtClean="0">
                <a:solidFill>
                  <a:schemeClr val="tx1"/>
                </a:solidFill>
                <a:effectLst/>
                <a:latin typeface="+mn-lt"/>
                <a:ea typeface="+mn-ea"/>
                <a:cs typeface="+mn-cs"/>
              </a:rPr>
              <a:t>Johnson F, Wardle J. The association between weight loss and engagement with a web-based food and exercise diary in a commercial weight loss programme: a retrospective analysis. International Journal of Behavioral Nutrition and Physical Activity. 2011;8.</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18</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AU" dirty="0" smtClean="0"/>
              <a:t>Clinicians need to support the patient to self-manage their condition by: </a:t>
            </a:r>
          </a:p>
          <a:p>
            <a:pPr marL="0" marR="0" indent="0" algn="l" defTabSz="457200" rtl="0" eaLnBrk="1" fontAlgn="auto" latinLnBrk="0" hangingPunct="1">
              <a:lnSpc>
                <a:spcPct val="110000"/>
              </a:lnSpc>
              <a:spcBef>
                <a:spcPts val="0"/>
              </a:spcBef>
              <a:spcAft>
                <a:spcPts val="0"/>
              </a:spcAft>
              <a:buClrTx/>
              <a:buSzTx/>
              <a:buFontTx/>
              <a:buNone/>
              <a:tabLst/>
              <a:defRPr/>
            </a:pPr>
            <a:r>
              <a:rPr lang="en-AU" dirty="0" smtClean="0"/>
              <a:t>• Providing information about knee osteoarthritis and how it is treated, in a format they can understand </a:t>
            </a:r>
          </a:p>
          <a:p>
            <a:pPr marL="0" marR="0" indent="0" algn="l" defTabSz="457200" rtl="0" eaLnBrk="1" fontAlgn="auto" latinLnBrk="0" hangingPunct="1">
              <a:lnSpc>
                <a:spcPct val="110000"/>
              </a:lnSpc>
              <a:spcBef>
                <a:spcPts val="0"/>
              </a:spcBef>
              <a:spcAft>
                <a:spcPts val="0"/>
              </a:spcAft>
              <a:buClrTx/>
              <a:buSzTx/>
              <a:buFontTx/>
              <a:buNone/>
              <a:tabLst/>
              <a:defRPr/>
            </a:pPr>
            <a:r>
              <a:rPr lang="en-AU" dirty="0" smtClean="0"/>
              <a:t>• Developing a plan with agreed treatment goals that help the patient understand and manage their condition. The plan may include exercises specific to their condition, pacing activities, management of painful episodes, management of medicines, strategies for protecting the knee joints, weight loss guidance, where to find further information, and contact details of support groups </a:t>
            </a:r>
          </a:p>
          <a:p>
            <a:pPr marL="0" marR="0" indent="0" algn="l" defTabSz="457200" rtl="0" eaLnBrk="1" fontAlgn="auto" latinLnBrk="0" hangingPunct="1">
              <a:lnSpc>
                <a:spcPct val="110000"/>
              </a:lnSpc>
              <a:spcBef>
                <a:spcPts val="0"/>
              </a:spcBef>
              <a:spcAft>
                <a:spcPts val="0"/>
              </a:spcAft>
              <a:buClrTx/>
              <a:buSzTx/>
              <a:buFontTx/>
              <a:buNone/>
              <a:tabLst/>
              <a:defRPr/>
            </a:pPr>
            <a:r>
              <a:rPr lang="en-AU" dirty="0" smtClean="0"/>
              <a:t>• Monitoring and adjusting the plan as the patient’s condition and needs change </a:t>
            </a:r>
          </a:p>
          <a:p>
            <a:pPr marL="0" marR="0" indent="0" algn="l" defTabSz="457200" rtl="0" eaLnBrk="1" fontAlgn="auto" latinLnBrk="0" hangingPunct="1">
              <a:lnSpc>
                <a:spcPct val="110000"/>
              </a:lnSpc>
              <a:spcBef>
                <a:spcPts val="0"/>
              </a:spcBef>
              <a:spcAft>
                <a:spcPts val="0"/>
              </a:spcAft>
              <a:buClrTx/>
              <a:buSzTx/>
              <a:buFontTx/>
              <a:buNone/>
              <a:tabLst/>
              <a:defRPr/>
            </a:pPr>
            <a:r>
              <a:rPr lang="en-AU" dirty="0" smtClean="0"/>
              <a:t>• Referring the patient to other clinicians, services, and resources that may help them self-manage their condition. </a:t>
            </a:r>
            <a:r>
              <a:rPr lang="en-AU" sz="1200" kern="1200" baseline="30000" dirty="0" smtClean="0">
                <a:solidFill>
                  <a:schemeClr val="tx1"/>
                </a:solidFill>
                <a:effectLst/>
                <a:latin typeface="+mn-lt"/>
                <a:ea typeface="+mn-ea"/>
                <a:cs typeface="+mn-cs"/>
              </a:rPr>
              <a:t>2, 4, 19, 45, 51</a:t>
            </a:r>
            <a:endParaRPr lang="en-AU" dirty="0" smtClean="0"/>
          </a:p>
          <a:p>
            <a:pPr marL="0" marR="0" indent="0" algn="l" defTabSz="457200" rtl="0" eaLnBrk="1" fontAlgn="auto" latinLnBrk="0" hangingPunct="1">
              <a:lnSpc>
                <a:spcPct val="110000"/>
              </a:lnSpc>
              <a:spcBef>
                <a:spcPts val="0"/>
              </a:spcBef>
              <a:spcAft>
                <a:spcPts val="0"/>
              </a:spcAft>
              <a:buClrTx/>
              <a:buSzTx/>
              <a:buFontTx/>
              <a:buNone/>
              <a:tabLst/>
              <a:defRPr/>
            </a:pPr>
            <a:endParaRPr lang="en-AU" b="1" dirty="0" smtClean="0"/>
          </a:p>
          <a:p>
            <a:pPr marL="0" marR="0" indent="0" algn="l" defTabSz="457200" rtl="0" eaLnBrk="1" fontAlgn="auto" latinLnBrk="0" hangingPunct="1">
              <a:lnSpc>
                <a:spcPct val="110000"/>
              </a:lnSpc>
              <a:spcBef>
                <a:spcPts val="0"/>
              </a:spcBef>
              <a:spcAft>
                <a:spcPts val="0"/>
              </a:spcAft>
              <a:buClrTx/>
              <a:buSzTx/>
              <a:buFontTx/>
              <a:buNone/>
              <a:tabLst/>
              <a:defRPr/>
            </a:pPr>
            <a:r>
              <a:rPr lang="en-AU" b="1" dirty="0" smtClean="0"/>
              <a:t>References</a:t>
            </a:r>
          </a:p>
          <a:p>
            <a:pPr marL="0" marR="0" indent="0" algn="l" defTabSz="457200" rtl="0" eaLnBrk="1" fontAlgn="auto" latinLnBrk="0" hangingPunct="1">
              <a:lnSpc>
                <a:spcPct val="110000"/>
              </a:lnSpc>
              <a:spcBef>
                <a:spcPts val="0"/>
              </a:spcBef>
              <a:spcAft>
                <a:spcPts val="0"/>
              </a:spcAft>
              <a:buClrTx/>
              <a:buSzTx/>
              <a:buFontTx/>
              <a:buNone/>
              <a:tabLst/>
              <a:defRPr/>
            </a:pPr>
            <a:r>
              <a:rPr lang="en-AU" b="1" dirty="0" smtClean="0"/>
              <a:t>2 </a:t>
            </a:r>
            <a:r>
              <a:rPr lang="en-AU" dirty="0" smtClean="0"/>
              <a:t>Zhang W, Moskowitz RW, </a:t>
            </a:r>
            <a:r>
              <a:rPr lang="en-AU" dirty="0" err="1" smtClean="0"/>
              <a:t>Nuki</a:t>
            </a:r>
            <a:r>
              <a:rPr lang="en-AU" dirty="0" smtClean="0"/>
              <a:t> G, Abramson S, Altman RD, Arden N, et al. OARSI recommendations for the management of hip and knee osteoarthritis, Part II: OARSI evidence-based, expert consensus guidelines. Osteoarthritis and Cartilage. 2008;16(2):137-62</a:t>
            </a:r>
          </a:p>
          <a:p>
            <a:pPr marL="0" marR="0" indent="0" algn="l" defTabSz="457200" rtl="0" eaLnBrk="1" fontAlgn="auto" latinLnBrk="0" hangingPunct="1">
              <a:lnSpc>
                <a:spcPct val="110000"/>
              </a:lnSpc>
              <a:spcBef>
                <a:spcPts val="0"/>
              </a:spcBef>
              <a:spcAft>
                <a:spcPts val="0"/>
              </a:spcAft>
              <a:buClrTx/>
              <a:buSzTx/>
              <a:buFontTx/>
              <a:buNone/>
              <a:tabLst/>
              <a:defRPr/>
            </a:pPr>
            <a:endParaRPr lang="en-AU" b="1" dirty="0" smtClean="0"/>
          </a:p>
          <a:p>
            <a:pPr marL="0" marR="0" indent="0" algn="l" defTabSz="457200" rtl="0" eaLnBrk="1" fontAlgn="auto" latinLnBrk="0" hangingPunct="1">
              <a:lnSpc>
                <a:spcPct val="110000"/>
              </a:lnSpc>
              <a:spcBef>
                <a:spcPts val="0"/>
              </a:spcBef>
              <a:spcAft>
                <a:spcPts val="0"/>
              </a:spcAft>
              <a:buClrTx/>
              <a:buSzTx/>
              <a:buFontTx/>
              <a:buNone/>
              <a:tabLst/>
              <a:defRPr/>
            </a:pPr>
            <a:r>
              <a:rPr lang="en-AU" b="1" dirty="0" smtClean="0"/>
              <a:t>4 </a:t>
            </a:r>
            <a:r>
              <a:rPr lang="en-AU" dirty="0" smtClean="0"/>
              <a:t>National Institute for Health and Care Excellence. Osteoarthritis: care and management in adults. Clinical Guideline 177. London: NICE, 2014. </a:t>
            </a:r>
          </a:p>
          <a:p>
            <a:pPr marL="0" marR="0" indent="0" algn="l" defTabSz="457200" rtl="0" eaLnBrk="1" fontAlgn="auto" latinLnBrk="0" hangingPunct="1">
              <a:lnSpc>
                <a:spcPct val="110000"/>
              </a:lnSpc>
              <a:spcBef>
                <a:spcPts val="0"/>
              </a:spcBef>
              <a:spcAft>
                <a:spcPts val="0"/>
              </a:spcAft>
              <a:buClrTx/>
              <a:buSzTx/>
              <a:buFontTx/>
              <a:buNone/>
              <a:tabLst/>
              <a:defRPr/>
            </a:pPr>
            <a:endParaRPr lang="en-AU" b="1" dirty="0" smtClean="0"/>
          </a:p>
          <a:p>
            <a:pPr marL="0" marR="0" indent="0" algn="l" defTabSz="457200" rtl="0" eaLnBrk="1" fontAlgn="auto" latinLnBrk="0" hangingPunct="1">
              <a:lnSpc>
                <a:spcPct val="110000"/>
              </a:lnSpc>
              <a:spcBef>
                <a:spcPts val="0"/>
              </a:spcBef>
              <a:spcAft>
                <a:spcPts val="0"/>
              </a:spcAft>
              <a:buClrTx/>
              <a:buSzTx/>
              <a:buFontTx/>
              <a:buNone/>
              <a:tabLst/>
              <a:defRPr/>
            </a:pPr>
            <a:r>
              <a:rPr lang="en-AU" b="1" dirty="0" smtClean="0"/>
              <a:t>19 </a:t>
            </a:r>
            <a:r>
              <a:rPr lang="en-AU" dirty="0" smtClean="0"/>
              <a:t>Royal Australian College of General Practitioners. Guideline for non-surgical management of hip and knee osteoarthritis. South Melbourne: RACGP, 2009. </a:t>
            </a:r>
          </a:p>
          <a:p>
            <a:pPr marL="0" marR="0" indent="0" algn="l" defTabSz="457200" rtl="0" eaLnBrk="1" fontAlgn="auto" latinLnBrk="0" hangingPunct="1">
              <a:lnSpc>
                <a:spcPct val="110000"/>
              </a:lnSpc>
              <a:spcBef>
                <a:spcPts val="0"/>
              </a:spcBef>
              <a:spcAft>
                <a:spcPts val="0"/>
              </a:spcAft>
              <a:buClrTx/>
              <a:buSzTx/>
              <a:buFontTx/>
              <a:buNone/>
              <a:tabLst/>
              <a:defRPr/>
            </a:pPr>
            <a:endParaRPr lang="en-AU" b="1" dirty="0" smtClean="0"/>
          </a:p>
          <a:p>
            <a:pPr marL="0" marR="0" indent="0" algn="l" defTabSz="457200" rtl="0" eaLnBrk="1" fontAlgn="auto" latinLnBrk="0" hangingPunct="1">
              <a:lnSpc>
                <a:spcPct val="110000"/>
              </a:lnSpc>
              <a:spcBef>
                <a:spcPts val="0"/>
              </a:spcBef>
              <a:spcAft>
                <a:spcPts val="0"/>
              </a:spcAft>
              <a:buClrTx/>
              <a:buSzTx/>
              <a:buFontTx/>
              <a:buNone/>
              <a:tabLst/>
              <a:defRPr/>
            </a:pPr>
            <a:r>
              <a:rPr lang="en-AU" b="1" dirty="0" smtClean="0"/>
              <a:t>45 </a:t>
            </a:r>
            <a:r>
              <a:rPr lang="en-AU" dirty="0" err="1" smtClean="0"/>
              <a:t>Fernandes</a:t>
            </a:r>
            <a:r>
              <a:rPr lang="en-AU" dirty="0" smtClean="0"/>
              <a:t> L, Hagen KB, </a:t>
            </a:r>
            <a:r>
              <a:rPr lang="en-AU" dirty="0" err="1" smtClean="0"/>
              <a:t>Bijlsma</a:t>
            </a:r>
            <a:r>
              <a:rPr lang="en-AU" dirty="0" smtClean="0"/>
              <a:t> JW, </a:t>
            </a:r>
            <a:r>
              <a:rPr lang="en-AU" dirty="0" err="1" smtClean="0"/>
              <a:t>Andreassen</a:t>
            </a:r>
            <a:r>
              <a:rPr lang="en-AU" dirty="0" smtClean="0"/>
              <a:t> O, Christensen P, </a:t>
            </a:r>
            <a:r>
              <a:rPr lang="en-AU" dirty="0" err="1" smtClean="0"/>
              <a:t>Conaghan</a:t>
            </a:r>
            <a:r>
              <a:rPr lang="en-AU" dirty="0" smtClean="0"/>
              <a:t> PG, et al. EULAR recommendations for the non-pharmacological core management of hip and knee osteoarthritis. Ann Rheum Dis. 2013;72(7):1125-35.</a:t>
            </a:r>
          </a:p>
          <a:p>
            <a:pPr marL="0" marR="0" indent="0" algn="l" defTabSz="457200" rtl="0" eaLnBrk="1" fontAlgn="auto" latinLnBrk="0" hangingPunct="1">
              <a:lnSpc>
                <a:spcPct val="110000"/>
              </a:lnSpc>
              <a:spcBef>
                <a:spcPts val="0"/>
              </a:spcBef>
              <a:spcAft>
                <a:spcPts val="0"/>
              </a:spcAft>
              <a:buClrTx/>
              <a:buSzTx/>
              <a:buFontTx/>
              <a:buNone/>
              <a:tabLst/>
              <a:defRPr/>
            </a:pPr>
            <a:endParaRPr lang="en-AU" b="1" dirty="0" smtClean="0"/>
          </a:p>
          <a:p>
            <a:pPr marL="0" marR="0" indent="0" algn="l" defTabSz="457200" rtl="0" eaLnBrk="1" fontAlgn="auto" latinLnBrk="0" hangingPunct="1">
              <a:lnSpc>
                <a:spcPct val="110000"/>
              </a:lnSpc>
              <a:spcBef>
                <a:spcPts val="0"/>
              </a:spcBef>
              <a:spcAft>
                <a:spcPts val="0"/>
              </a:spcAft>
              <a:buClrTx/>
              <a:buSzTx/>
              <a:buFontTx/>
              <a:buNone/>
              <a:tabLst/>
              <a:defRPr/>
            </a:pPr>
            <a:r>
              <a:rPr lang="en-AU" b="1" dirty="0" smtClean="0"/>
              <a:t>51 </a:t>
            </a:r>
            <a:r>
              <a:rPr lang="en-AU" dirty="0" smtClean="0"/>
              <a:t>Rheumatology Expert Group. Therapeutic Guidelines: rheumatology. Version 3. Melbourne: Therapeutic Guidelines Limited, 2017. https://tgldcdp.tg.org. au/</a:t>
            </a:r>
            <a:r>
              <a:rPr lang="en-AU" dirty="0" err="1" smtClean="0"/>
              <a:t>viewTopic?topicfile</a:t>
            </a:r>
            <a:r>
              <a:rPr lang="en-AU" dirty="0" smtClean="0"/>
              <a:t>=osteoarthritis (accessed March 2017).</a:t>
            </a:r>
            <a:endParaRPr lang="en-AU" b="1"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19</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smtClean="0"/>
              <a:t>Presenter’s notes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Welcome to country</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Welcome to participants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Explain how the session works, welcome questions.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2</a:t>
            </a:fld>
            <a:endParaRPr lang="en-US" dirty="0"/>
          </a:p>
        </p:txBody>
      </p:sp>
    </p:spTree>
    <p:extLst>
      <p:ext uri="{BB962C8B-B14F-4D97-AF65-F5344CB8AC3E}">
        <p14:creationId xmlns:p14="http://schemas.microsoft.com/office/powerpoint/2010/main" val="3192081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Health managers need to ensure systems are in place to offer patients with knee osteoarthritis information about their condition and support for self-management activities, including the development, monitoring, and revision of self-management plans. Ensure that systems support patients and their clinicians to discuss the plan and any changes to it with other members of the clinical team, across different health services. Provide clinicians with training and skills (for example, in coaching patients) to support them in managing patients with knee osteoarthritis.</a:t>
            </a:r>
            <a:endParaRPr lang="en-AU" b="1"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20</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21</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AU" sz="1200" kern="1200" dirty="0" smtClean="0">
                <a:solidFill>
                  <a:schemeClr val="tx1"/>
                </a:solidFill>
                <a:effectLst/>
                <a:latin typeface="+mn-lt"/>
                <a:ea typeface="+mn-ea"/>
                <a:cs typeface="+mn-cs"/>
              </a:rPr>
              <a:t>Increasing body mass index (BMI) is directly related to the risk of developing knee osteoarthritis and its progression over time.</a:t>
            </a:r>
            <a:r>
              <a:rPr lang="en-AU" sz="1200" kern="1200" baseline="30000" dirty="0" smtClean="0">
                <a:solidFill>
                  <a:schemeClr val="tx1"/>
                </a:solidFill>
                <a:effectLst/>
                <a:latin typeface="+mn-lt"/>
                <a:ea typeface="+mn-ea"/>
                <a:cs typeface="+mn-cs"/>
              </a:rPr>
              <a:t>90,91</a:t>
            </a:r>
            <a:r>
              <a:rPr lang="en-AU" sz="1200" kern="1200" dirty="0" smtClean="0">
                <a:solidFill>
                  <a:schemeClr val="tx1"/>
                </a:solidFill>
                <a:effectLst/>
                <a:latin typeface="+mn-lt"/>
                <a:ea typeface="+mn-ea"/>
                <a:cs typeface="+mn-cs"/>
              </a:rPr>
              <a:t> Research evidence suggests that the odds of having osteoarthritis are up to seven times higher in Australians who are obese.</a:t>
            </a:r>
            <a:r>
              <a:rPr lang="en-AU" sz="1200" kern="1200" baseline="30000" dirty="0" smtClean="0">
                <a:solidFill>
                  <a:schemeClr val="tx1"/>
                </a:solidFill>
                <a:effectLst/>
                <a:latin typeface="+mn-lt"/>
                <a:ea typeface="+mn-ea"/>
                <a:cs typeface="+mn-cs"/>
              </a:rPr>
              <a:t>92</a:t>
            </a:r>
            <a:r>
              <a:rPr lang="en-AU" sz="1200" kern="1200" dirty="0" smtClean="0">
                <a:solidFill>
                  <a:schemeClr val="tx1"/>
                </a:solidFill>
                <a:effectLst/>
                <a:latin typeface="+mn-lt"/>
                <a:ea typeface="+mn-ea"/>
                <a:cs typeface="+mn-cs"/>
              </a:rPr>
              <a:t> Furthermore, there is evidence that obesity is associated with increased pain, stiffness and reduced function in people with knee osteoarthritis, compared to those with lower body weight.</a:t>
            </a:r>
            <a:r>
              <a:rPr lang="en-AU" sz="1200" kern="1200" baseline="30000" dirty="0" smtClean="0">
                <a:solidFill>
                  <a:schemeClr val="tx1"/>
                </a:solidFill>
                <a:effectLst/>
                <a:latin typeface="+mn-lt"/>
                <a:ea typeface="+mn-ea"/>
                <a:cs typeface="+mn-cs"/>
              </a:rPr>
              <a:t>92</a:t>
            </a:r>
            <a:r>
              <a:rPr lang="en-AU" sz="1200" kern="1200" dirty="0" smtClean="0">
                <a:solidFill>
                  <a:schemeClr val="tx1"/>
                </a:solidFill>
                <a:effectLst/>
                <a:latin typeface="+mn-lt"/>
                <a:ea typeface="+mn-ea"/>
                <a:cs typeface="+mn-cs"/>
              </a:rPr>
              <a:t> Therefore, weight loss and exercise are critically important interventions for people with knee osteoarthritis and are recommended in all clinical practice guidelines for osteoarthritis care.</a:t>
            </a:r>
            <a:r>
              <a:rPr lang="en-AU" sz="1200" kern="1200" baseline="30000" dirty="0" smtClean="0">
                <a:solidFill>
                  <a:schemeClr val="tx1"/>
                </a:solidFill>
                <a:effectLst/>
                <a:latin typeface="+mn-lt"/>
                <a:ea typeface="+mn-ea"/>
                <a:cs typeface="+mn-cs"/>
              </a:rPr>
              <a:t>21</a:t>
            </a:r>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While challenging to sustainably implement, these two low-cost and safe interventions have been shown to reduce the burden of disease and health expenditure associated with knee osteoarthritis.</a:t>
            </a:r>
            <a:r>
              <a:rPr lang="en-AU" sz="1200" kern="1200" baseline="30000" dirty="0" smtClean="0">
                <a:solidFill>
                  <a:schemeClr val="tx1"/>
                </a:solidFill>
                <a:effectLst/>
                <a:latin typeface="+mn-lt"/>
                <a:ea typeface="+mn-ea"/>
                <a:cs typeface="+mn-cs"/>
              </a:rPr>
              <a:t>28</a:t>
            </a:r>
            <a:r>
              <a:rPr lang="en-AU" sz="1200" kern="1200" dirty="0" smtClean="0">
                <a:solidFill>
                  <a:schemeClr val="tx1"/>
                </a:solidFill>
                <a:effectLst/>
                <a:latin typeface="+mn-lt"/>
                <a:ea typeface="+mn-ea"/>
                <a:cs typeface="+mn-cs"/>
              </a:rPr>
              <a:t> Effectively managing knee osteoarthritis with these interventions may delay or remove the need for other interventions, such as surgery, which have a higher risk profile and can be costly to the patient and the health system.</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Importantly, combining weight loss with exercise is associated with a greater effect on pain reduction and improvement in function than either intervention alone in overweight or obese adults with knee osteoarthritis</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21. </a:t>
            </a:r>
            <a:r>
              <a:rPr lang="en-AU" sz="1200" kern="1200" dirty="0" smtClean="0">
                <a:solidFill>
                  <a:schemeClr val="tx1"/>
                </a:solidFill>
                <a:effectLst/>
                <a:latin typeface="+mn-lt"/>
                <a:ea typeface="+mn-ea"/>
                <a:cs typeface="+mn-cs"/>
              </a:rPr>
              <a:t>Nelson AE, Allen KD, </a:t>
            </a:r>
            <a:r>
              <a:rPr lang="en-AU" sz="1200" kern="1200" dirty="0" err="1" smtClean="0">
                <a:solidFill>
                  <a:schemeClr val="tx1"/>
                </a:solidFill>
                <a:effectLst/>
                <a:latin typeface="+mn-lt"/>
                <a:ea typeface="+mn-ea"/>
                <a:cs typeface="+mn-cs"/>
              </a:rPr>
              <a:t>Golightly</a:t>
            </a:r>
            <a:r>
              <a:rPr lang="en-AU" sz="1200" kern="1200" dirty="0" smtClean="0">
                <a:solidFill>
                  <a:schemeClr val="tx1"/>
                </a:solidFill>
                <a:effectLst/>
                <a:latin typeface="+mn-lt"/>
                <a:ea typeface="+mn-ea"/>
                <a:cs typeface="+mn-cs"/>
              </a:rPr>
              <a:t> YM, Goode AP, Jordan JM. A systematic review of recommendations and guidelines for the management of osteoarthritis: The chronic osteoarthritis management initiative of the U.S. bone and joint initiative. </a:t>
            </a:r>
            <a:r>
              <a:rPr lang="en-AU" sz="1200" kern="1200" dirty="0" err="1" smtClean="0">
                <a:solidFill>
                  <a:schemeClr val="tx1"/>
                </a:solidFill>
                <a:effectLst/>
                <a:latin typeface="+mn-lt"/>
                <a:ea typeface="+mn-ea"/>
                <a:cs typeface="+mn-cs"/>
              </a:rPr>
              <a:t>Semin</a:t>
            </a:r>
            <a:r>
              <a:rPr lang="en-AU" sz="1200" kern="1200" dirty="0" smtClean="0">
                <a:solidFill>
                  <a:schemeClr val="tx1"/>
                </a:solidFill>
                <a:effectLst/>
                <a:latin typeface="+mn-lt"/>
                <a:ea typeface="+mn-ea"/>
                <a:cs typeface="+mn-cs"/>
              </a:rPr>
              <a:t> Arthritis Rheum. 2014;43(6):701-12.</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28. </a:t>
            </a:r>
            <a:r>
              <a:rPr lang="en-US" sz="1200" kern="1200" dirty="0" smtClean="0">
                <a:solidFill>
                  <a:schemeClr val="tx1"/>
                </a:solidFill>
                <a:effectLst/>
                <a:latin typeface="+mn-lt"/>
                <a:ea typeface="+mn-ea"/>
                <a:cs typeface="+mn-cs"/>
              </a:rPr>
              <a:t>Schofield D, Shrestha R, </a:t>
            </a:r>
            <a:r>
              <a:rPr lang="en-US" sz="1200" kern="1200" dirty="0" err="1" smtClean="0">
                <a:solidFill>
                  <a:schemeClr val="tx1"/>
                </a:solidFill>
                <a:effectLst/>
                <a:latin typeface="+mn-lt"/>
                <a:ea typeface="+mn-ea"/>
                <a:cs typeface="+mn-cs"/>
              </a:rPr>
              <a:t>Cunich</a:t>
            </a:r>
            <a:r>
              <a:rPr lang="en-US" sz="1200" kern="1200" dirty="0" smtClean="0">
                <a:solidFill>
                  <a:schemeClr val="tx1"/>
                </a:solidFill>
                <a:effectLst/>
                <a:latin typeface="+mn-lt"/>
                <a:ea typeface="+mn-ea"/>
                <a:cs typeface="+mn-cs"/>
              </a:rPr>
              <a:t> M. Counting the Cost: Part 2 - Economic Costs. The current and future burden of arthritis. Sydney: Arthritis Australia; 2016.</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90. </a:t>
            </a:r>
            <a:r>
              <a:rPr lang="en-US" sz="1200" kern="1200" dirty="0" smtClean="0">
                <a:solidFill>
                  <a:schemeClr val="tx1"/>
                </a:solidFill>
                <a:effectLst/>
                <a:latin typeface="+mn-lt"/>
                <a:ea typeface="+mn-ea"/>
                <a:cs typeface="+mn-cs"/>
              </a:rPr>
              <a:t>Jiang L, Tian W, Wang Y, </a:t>
            </a:r>
            <a:r>
              <a:rPr lang="en-US" sz="1200" kern="1200" dirty="0" err="1" smtClean="0">
                <a:solidFill>
                  <a:schemeClr val="tx1"/>
                </a:solidFill>
                <a:effectLst/>
                <a:latin typeface="+mn-lt"/>
                <a:ea typeface="+mn-ea"/>
                <a:cs typeface="+mn-cs"/>
              </a:rPr>
              <a:t>Rong</a:t>
            </a:r>
            <a:r>
              <a:rPr lang="en-US" sz="1200" kern="1200" dirty="0" smtClean="0">
                <a:solidFill>
                  <a:schemeClr val="tx1"/>
                </a:solidFill>
                <a:effectLst/>
                <a:latin typeface="+mn-lt"/>
                <a:ea typeface="+mn-ea"/>
                <a:cs typeface="+mn-cs"/>
              </a:rPr>
              <a:t> J, </a:t>
            </a:r>
            <a:r>
              <a:rPr lang="en-US" sz="1200" kern="1200" dirty="0" err="1" smtClean="0">
                <a:solidFill>
                  <a:schemeClr val="tx1"/>
                </a:solidFill>
                <a:effectLst/>
                <a:latin typeface="+mn-lt"/>
                <a:ea typeface="+mn-ea"/>
                <a:cs typeface="+mn-cs"/>
              </a:rPr>
              <a:t>Bao</a:t>
            </a:r>
            <a:r>
              <a:rPr lang="en-US" sz="1200" kern="1200" dirty="0" smtClean="0">
                <a:solidFill>
                  <a:schemeClr val="tx1"/>
                </a:solidFill>
                <a:effectLst/>
                <a:latin typeface="+mn-lt"/>
                <a:ea typeface="+mn-ea"/>
                <a:cs typeface="+mn-cs"/>
              </a:rPr>
              <a:t> C, Liu Y, et al. Body mass index and susceptibility to knee osteoarthritis: a systematic review and meta-analysis. Joint Bone Spine. 2012;79(3):291-7.</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91. </a:t>
            </a:r>
            <a:r>
              <a:rPr lang="en-US" sz="1200" kern="1200" dirty="0" err="1" smtClean="0">
                <a:solidFill>
                  <a:schemeClr val="tx1"/>
                </a:solidFill>
                <a:effectLst/>
                <a:latin typeface="+mn-lt"/>
                <a:ea typeface="+mn-ea"/>
                <a:cs typeface="+mn-cs"/>
              </a:rPr>
              <a:t>Reijman</a:t>
            </a:r>
            <a:r>
              <a:rPr lang="en-US" sz="1200" kern="1200" dirty="0" smtClean="0">
                <a:solidFill>
                  <a:schemeClr val="tx1"/>
                </a:solidFill>
                <a:effectLst/>
                <a:latin typeface="+mn-lt"/>
                <a:ea typeface="+mn-ea"/>
                <a:cs typeface="+mn-cs"/>
              </a:rPr>
              <a:t> M, Pols HA, </a:t>
            </a:r>
            <a:r>
              <a:rPr lang="en-US" sz="1200" kern="1200" dirty="0" err="1" smtClean="0">
                <a:solidFill>
                  <a:schemeClr val="tx1"/>
                </a:solidFill>
                <a:effectLst/>
                <a:latin typeface="+mn-lt"/>
                <a:ea typeface="+mn-ea"/>
                <a:cs typeface="+mn-cs"/>
              </a:rPr>
              <a:t>Bergink</a:t>
            </a:r>
            <a:r>
              <a:rPr lang="en-US" sz="1200" kern="1200" dirty="0" smtClean="0">
                <a:solidFill>
                  <a:schemeClr val="tx1"/>
                </a:solidFill>
                <a:effectLst/>
                <a:latin typeface="+mn-lt"/>
                <a:ea typeface="+mn-ea"/>
                <a:cs typeface="+mn-cs"/>
              </a:rPr>
              <a:t> AP, Hazes JM, Belo JN, </a:t>
            </a:r>
            <a:r>
              <a:rPr lang="en-US" sz="1200" kern="1200" dirty="0" err="1" smtClean="0">
                <a:solidFill>
                  <a:schemeClr val="tx1"/>
                </a:solidFill>
                <a:effectLst/>
                <a:latin typeface="+mn-lt"/>
                <a:ea typeface="+mn-ea"/>
                <a:cs typeface="+mn-cs"/>
              </a:rPr>
              <a:t>Lievense</a:t>
            </a:r>
            <a:r>
              <a:rPr lang="en-US" sz="1200" kern="1200" dirty="0" smtClean="0">
                <a:solidFill>
                  <a:schemeClr val="tx1"/>
                </a:solidFill>
                <a:effectLst/>
                <a:latin typeface="+mn-lt"/>
                <a:ea typeface="+mn-ea"/>
                <a:cs typeface="+mn-cs"/>
              </a:rPr>
              <a:t> AM, et al. Body mass index associated with onset and progression of osteoarthritis of the knee but not of the hip: the Rotterdam Study. Ann Rheum Dis. 2007;66(2):158-62.</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92. </a:t>
            </a:r>
            <a:r>
              <a:rPr lang="en-US" sz="1200" kern="1200" dirty="0" smtClean="0">
                <a:solidFill>
                  <a:schemeClr val="tx1"/>
                </a:solidFill>
                <a:effectLst/>
                <a:latin typeface="+mn-lt"/>
                <a:ea typeface="+mn-ea"/>
                <a:cs typeface="+mn-cs"/>
              </a:rPr>
              <a:t>Ackerman IN, </a:t>
            </a:r>
            <a:r>
              <a:rPr lang="en-US" sz="1200" kern="1200" dirty="0" err="1" smtClean="0">
                <a:solidFill>
                  <a:schemeClr val="tx1"/>
                </a:solidFill>
                <a:effectLst/>
                <a:latin typeface="+mn-lt"/>
                <a:ea typeface="+mn-ea"/>
                <a:cs typeface="+mn-cs"/>
              </a:rPr>
              <a:t>Osbome</a:t>
            </a:r>
            <a:r>
              <a:rPr lang="en-US" sz="1200" kern="1200" dirty="0" smtClean="0">
                <a:solidFill>
                  <a:schemeClr val="tx1"/>
                </a:solidFill>
                <a:effectLst/>
                <a:latin typeface="+mn-lt"/>
                <a:ea typeface="+mn-ea"/>
                <a:cs typeface="+mn-cs"/>
              </a:rPr>
              <a:t> RH. Obesity and increased burden of hip and knee joint disease in Australia: Results from a national survey. </a:t>
            </a:r>
            <a:r>
              <a:rPr lang="en-US" sz="1200" kern="1200" dirty="0" err="1" smtClean="0">
                <a:solidFill>
                  <a:schemeClr val="tx1"/>
                </a:solidFill>
                <a:effectLst/>
                <a:latin typeface="+mn-lt"/>
                <a:ea typeface="+mn-ea"/>
                <a:cs typeface="+mn-cs"/>
              </a:rPr>
              <a:t>Bmc</a:t>
            </a:r>
            <a:r>
              <a:rPr lang="en-US" sz="1200" kern="1200" dirty="0" smtClean="0">
                <a:solidFill>
                  <a:schemeClr val="tx1"/>
                </a:solidFill>
                <a:effectLst/>
                <a:latin typeface="+mn-lt"/>
                <a:ea typeface="+mn-ea"/>
                <a:cs typeface="+mn-cs"/>
              </a:rPr>
              <a:t> Musculoskeletal Disorders. 2012;13.</a:t>
            </a: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22</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23</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Clinicians</a:t>
            </a:r>
            <a:r>
              <a:rPr lang="en-AU" baseline="0" dirty="0" smtClean="0"/>
              <a:t> need to e</a:t>
            </a:r>
            <a:r>
              <a:rPr lang="en-AU" dirty="0" smtClean="0"/>
              <a:t>ncourage patients to set achievable weight and exercise goals based on their needs and preferences (for example, greater participation in an activity they like to do). If the patient is overweight or obese, encourage them to set a goal of 5% or greater weight loss over a 20-week period, as this is associated with improved function.</a:t>
            </a:r>
            <a:r>
              <a:rPr lang="en-AU" sz="1200" kern="1200" baseline="30000" dirty="0" smtClean="0">
                <a:solidFill>
                  <a:schemeClr val="tx1"/>
                </a:solidFill>
                <a:effectLst/>
                <a:latin typeface="+mn-lt"/>
                <a:ea typeface="+mn-ea"/>
                <a:cs typeface="+mn-cs"/>
              </a:rPr>
              <a:t> 15</a:t>
            </a:r>
            <a:r>
              <a:rPr lang="en-AU" dirty="0" smtClean="0"/>
              <a:t> Support patients to lose weight by advising on appropriate interventions (such as dietary changes, exercise, behavioural techniques, medicines, bariatric surgery)</a:t>
            </a:r>
            <a:r>
              <a:rPr lang="en-AU" sz="1200" kern="1200" baseline="30000" dirty="0" smtClean="0">
                <a:solidFill>
                  <a:schemeClr val="tx1"/>
                </a:solidFill>
                <a:effectLst/>
                <a:latin typeface="+mn-lt"/>
                <a:ea typeface="+mn-ea"/>
                <a:cs typeface="+mn-cs"/>
              </a:rPr>
              <a:t> 55</a:t>
            </a:r>
            <a:r>
              <a:rPr lang="en-AU" dirty="0" smtClean="0"/>
              <a:t>, and referring them to specific services, if desired by the patient (for example, a </a:t>
            </a:r>
            <a:r>
              <a:rPr lang="en-AU" dirty="0" err="1" smtClean="0"/>
              <a:t>dietitian</a:t>
            </a:r>
            <a:r>
              <a:rPr lang="en-AU" dirty="0" smtClean="0"/>
              <a:t>, weight management program or exercise facilities).</a:t>
            </a:r>
            <a:r>
              <a:rPr lang="en-AU" sz="1200" kern="1200" baseline="30000" dirty="0" smtClean="0">
                <a:solidFill>
                  <a:schemeClr val="tx1"/>
                </a:solidFill>
                <a:effectLst/>
                <a:latin typeface="+mn-lt"/>
                <a:ea typeface="+mn-ea"/>
                <a:cs typeface="+mn-cs"/>
              </a:rPr>
              <a:t> 4, 19</a:t>
            </a:r>
            <a:r>
              <a:rPr lang="en-AU" dirty="0" smtClean="0"/>
              <a:t> Provide advice on exercises, tailored to the patient’s needs and preferences. Include information on how the patient can modify their usual physical activities to prevent symptoms worsening or aggravation of any co-morbidities.</a:t>
            </a:r>
            <a:r>
              <a:rPr lang="en-AU" sz="1200" kern="1200" baseline="30000" dirty="0" smtClean="0">
                <a:solidFill>
                  <a:schemeClr val="tx1"/>
                </a:solidFill>
                <a:effectLst/>
                <a:latin typeface="+mn-lt"/>
                <a:ea typeface="+mn-ea"/>
                <a:cs typeface="+mn-cs"/>
              </a:rPr>
              <a:t> 19</a:t>
            </a:r>
            <a:r>
              <a:rPr lang="en-AU" dirty="0" smtClean="0"/>
              <a:t> Refer patients to a clinician with expertise in exercise as</a:t>
            </a:r>
            <a:r>
              <a:rPr lang="en-AU" baseline="0" dirty="0" smtClean="0"/>
              <a:t> appropriate.</a:t>
            </a:r>
            <a:endParaRPr lang="en-AU" dirty="0" smtClean="0"/>
          </a:p>
          <a:p>
            <a:endParaRPr lang="en-AU" baseline="0" dirty="0" smtClean="0"/>
          </a:p>
          <a:p>
            <a:r>
              <a:rPr lang="en-AU" b="1" baseline="0" dirty="0" smtClean="0"/>
              <a:t>References</a:t>
            </a:r>
          </a:p>
          <a:p>
            <a:r>
              <a:rPr lang="en-AU" b="1" baseline="0" dirty="0" smtClean="0"/>
              <a:t>4. </a:t>
            </a:r>
            <a:r>
              <a:rPr lang="en-AU" dirty="0" smtClean="0"/>
              <a:t>National Institute for Health and Care Excellence. Osteoarthritis: care and management in adults. Clinical Guideline 177. London: NICE, 2014. </a:t>
            </a:r>
          </a:p>
          <a:p>
            <a:endParaRPr lang="en-AU" baseline="0" dirty="0" smtClean="0"/>
          </a:p>
          <a:p>
            <a:r>
              <a:rPr lang="en-AU" b="1" baseline="0" dirty="0" smtClean="0"/>
              <a:t>15. </a:t>
            </a:r>
            <a:r>
              <a:rPr lang="en-AU" dirty="0" smtClean="0"/>
              <a:t>Christensen R, Bartels EM, </a:t>
            </a:r>
            <a:r>
              <a:rPr lang="en-AU" dirty="0" err="1" smtClean="0"/>
              <a:t>Astrup</a:t>
            </a:r>
            <a:r>
              <a:rPr lang="en-AU" dirty="0" smtClean="0"/>
              <a:t> A, </a:t>
            </a:r>
            <a:r>
              <a:rPr lang="en-AU" dirty="0" err="1" smtClean="0"/>
              <a:t>Bliddal</a:t>
            </a:r>
            <a:r>
              <a:rPr lang="en-AU" dirty="0" smtClean="0"/>
              <a:t> H. Effect of weight reduction in obese patients diagnosed with knee osteoarthritis: a systematic review and meta-analysis. Ann Rheum Dis. 2007;66(4):433-9.</a:t>
            </a:r>
            <a:endParaRPr lang="en-AU" baseline="0" dirty="0" smtClean="0"/>
          </a:p>
          <a:p>
            <a:endParaRPr lang="en-AU" baseline="0" dirty="0" smtClean="0"/>
          </a:p>
          <a:p>
            <a:r>
              <a:rPr lang="en-AU" b="1" baseline="0" dirty="0" smtClean="0"/>
              <a:t>19. </a:t>
            </a:r>
            <a:r>
              <a:rPr lang="en-AU" dirty="0" smtClean="0"/>
              <a:t>Royal Australian College of General Practitioners. Guideline for non-surgical management of hip and knee osteoarthritis. South Melbourne: RACGP, 2009.</a:t>
            </a:r>
            <a:endParaRPr lang="en-AU" baseline="0" dirty="0" smtClean="0"/>
          </a:p>
          <a:p>
            <a:r>
              <a:rPr lang="en-AU" b="1" baseline="0" dirty="0" smtClean="0"/>
              <a:t>55</a:t>
            </a:r>
            <a:r>
              <a:rPr lang="en-AU" baseline="0" dirty="0" smtClean="0"/>
              <a:t>. </a:t>
            </a:r>
            <a:r>
              <a:rPr lang="en-AU" dirty="0" smtClean="0"/>
              <a:t>National Institute for Health and Care Excellence. Obesity: identification, assessment and management. Clinical Guideline 189. London: NICE, 2014. </a:t>
            </a:r>
            <a:endParaRPr lang="en-AU" baseline="0" dirty="0" smtClean="0"/>
          </a:p>
          <a:p>
            <a:endParaRPr lang="en-AU" baseline="0" dirty="0"/>
          </a:p>
        </p:txBody>
      </p:sp>
      <p:sp>
        <p:nvSpPr>
          <p:cNvPr id="4" name="Slide Number Placeholder 3"/>
          <p:cNvSpPr>
            <a:spLocks noGrp="1"/>
          </p:cNvSpPr>
          <p:nvPr>
            <p:ph type="sldNum" sz="quarter" idx="10"/>
          </p:nvPr>
        </p:nvSpPr>
        <p:spPr/>
        <p:txBody>
          <a:bodyPr/>
          <a:lstStyle/>
          <a:p>
            <a:fld id="{8CEA4601-368A-1440-A826-4147C7EF7E9B}" type="slidenum">
              <a:rPr lang="en-US" smtClean="0"/>
              <a:t>24</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Ensure that pathways are in place so that patients with knee osteoarthritis receive advice and encouragement on how to achieve weight loss and exercise goals. Ensure that appropriate services are available for patients to support a healthy, physically active lifestyle. These may include, but may not be limited to, dietetic services, weight management services, and exercise programs and facilities</a:t>
            </a:r>
            <a:endParaRPr lang="en-AU" baseline="0" dirty="0"/>
          </a:p>
        </p:txBody>
      </p:sp>
      <p:sp>
        <p:nvSpPr>
          <p:cNvPr id="4" name="Slide Number Placeholder 3"/>
          <p:cNvSpPr>
            <a:spLocks noGrp="1"/>
          </p:cNvSpPr>
          <p:nvPr>
            <p:ph type="sldNum" sz="quarter" idx="10"/>
          </p:nvPr>
        </p:nvSpPr>
        <p:spPr/>
        <p:txBody>
          <a:bodyPr/>
          <a:lstStyle/>
          <a:p>
            <a:fld id="{8CEA4601-368A-1440-A826-4147C7EF7E9B}" type="slidenum">
              <a:rPr lang="en-US" smtClean="0"/>
              <a:t>25</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26</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For patients with osteoarthritis, management of joint pain is typically their most important priority when seeking care. Pain-modifying medicines may be useful to enable patients to engage more easily in active management strategies and assist with improving quality of life. However, not all patients will require medicines to manage their knee osteoarthritis.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Evidence for the use of existing medicines and new therapies for osteoarthritis continues to evolve. For this reason, prescribing medications that align with current clinical guidelines and systematic reviews of high-quality clinical trials is important for optimising prescribing practices.</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As symptoms of knee osteoarthritis typically fluctuate over time, periodic review of the requirements for medicines is important to ensure optimal safety; effectiveness of the selected therapies; and to evaluate patients’ satisfaction and changing preferences. A trial approach of appropriate medicines for individual patients may be appropriate when delivered with defined management goals and planned review.</a:t>
            </a:r>
            <a:r>
              <a:rPr lang="en-AU" sz="1200" kern="1200" baseline="30000" dirty="0" smtClean="0">
                <a:solidFill>
                  <a:schemeClr val="tx1"/>
                </a:solidFill>
                <a:effectLst/>
                <a:latin typeface="+mn-lt"/>
                <a:ea typeface="+mn-ea"/>
                <a:cs typeface="+mn-cs"/>
              </a:rPr>
              <a:t>112</a:t>
            </a:r>
            <a:r>
              <a:rPr lang="en-AU" sz="1200" kern="1200" dirty="0" smtClean="0">
                <a:solidFill>
                  <a:schemeClr val="tx1"/>
                </a:solidFill>
                <a:effectLst/>
                <a:latin typeface="+mn-lt"/>
                <a:ea typeface="+mn-ea"/>
                <a:cs typeface="+mn-cs"/>
              </a:rPr>
              <a:t> The use of potent opiate medications is generally not recommended for patients with knee osteoarthritis, particularly for durations greater than three months, due to significant risks of harm.</a:t>
            </a:r>
          </a:p>
          <a:p>
            <a:endParaRPr lang="en-AU" dirty="0" smtClean="0"/>
          </a:p>
          <a:p>
            <a:r>
              <a:rPr lang="en-AU" b="1"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112. </a:t>
            </a:r>
            <a:r>
              <a:rPr lang="en-US" sz="1200" kern="1200" dirty="0" smtClean="0">
                <a:solidFill>
                  <a:schemeClr val="tx1"/>
                </a:solidFill>
                <a:effectLst/>
                <a:latin typeface="+mn-lt"/>
                <a:ea typeface="+mn-ea"/>
                <a:cs typeface="+mn-cs"/>
              </a:rPr>
              <a:t>Moore A, Derry S, </a:t>
            </a:r>
            <a:r>
              <a:rPr lang="en-US" sz="1200" kern="1200" dirty="0" err="1" smtClean="0">
                <a:solidFill>
                  <a:schemeClr val="tx1"/>
                </a:solidFill>
                <a:effectLst/>
                <a:latin typeface="+mn-lt"/>
                <a:ea typeface="+mn-ea"/>
                <a:cs typeface="+mn-cs"/>
              </a:rPr>
              <a:t>Eccleston</a:t>
            </a:r>
            <a:r>
              <a:rPr lang="en-US" sz="1200" kern="1200" dirty="0" smtClean="0">
                <a:solidFill>
                  <a:schemeClr val="tx1"/>
                </a:solidFill>
                <a:effectLst/>
                <a:latin typeface="+mn-lt"/>
                <a:ea typeface="+mn-ea"/>
                <a:cs typeface="+mn-cs"/>
              </a:rPr>
              <a:t> C, </a:t>
            </a:r>
            <a:r>
              <a:rPr lang="en-US" sz="1200" kern="1200" dirty="0" err="1" smtClean="0">
                <a:solidFill>
                  <a:schemeClr val="tx1"/>
                </a:solidFill>
                <a:effectLst/>
                <a:latin typeface="+mn-lt"/>
                <a:ea typeface="+mn-ea"/>
                <a:cs typeface="+mn-cs"/>
              </a:rPr>
              <a:t>Kalso</a:t>
            </a:r>
            <a:r>
              <a:rPr lang="en-US" sz="1200" kern="1200" dirty="0" smtClean="0">
                <a:solidFill>
                  <a:schemeClr val="tx1"/>
                </a:solidFill>
                <a:effectLst/>
                <a:latin typeface="+mn-lt"/>
                <a:ea typeface="+mn-ea"/>
                <a:cs typeface="+mn-cs"/>
              </a:rPr>
              <a:t> E. Expect analgesic failure; pursue analgesic success. </a:t>
            </a:r>
            <a:r>
              <a:rPr lang="en-US" sz="1200" kern="1200" dirty="0" err="1" smtClean="0">
                <a:solidFill>
                  <a:schemeClr val="tx1"/>
                </a:solidFill>
                <a:effectLst/>
                <a:latin typeface="+mn-lt"/>
                <a:ea typeface="+mn-ea"/>
                <a:cs typeface="+mn-cs"/>
              </a:rPr>
              <a:t>Bmj</a:t>
            </a:r>
            <a:r>
              <a:rPr lang="en-US" sz="1200" kern="1200" dirty="0" smtClean="0">
                <a:solidFill>
                  <a:schemeClr val="tx1"/>
                </a:solidFill>
                <a:effectLst/>
                <a:latin typeface="+mn-lt"/>
                <a:ea typeface="+mn-ea"/>
                <a:cs typeface="+mn-cs"/>
              </a:rPr>
              <a:t>. 2013;346:f2690.</a:t>
            </a:r>
            <a:endParaRPr lang="en-AU" sz="1200" kern="1200" dirty="0" smtClean="0">
              <a:solidFill>
                <a:schemeClr val="tx1"/>
              </a:solidFill>
              <a:effectLst/>
              <a:latin typeface="+mn-lt"/>
              <a:ea typeface="+mn-ea"/>
              <a:cs typeface="+mn-cs"/>
            </a:endParaRPr>
          </a:p>
          <a:p>
            <a:endParaRPr lang="en-AU"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t>27</a:t>
            </a:fld>
            <a:endParaRPr lang="en-US"/>
          </a:p>
        </p:txBody>
      </p:sp>
    </p:spTree>
    <p:extLst>
      <p:ext uri="{BB962C8B-B14F-4D97-AF65-F5344CB8AC3E}">
        <p14:creationId xmlns:p14="http://schemas.microsoft.com/office/powerpoint/2010/main" val="2363429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While the use of medicines for knee osteoarthritis represents an important component of care, this strategy should not be undertaken in isolation. Combining appropriate use of medicines with education and active management strategies such as exercise, weight loss (where indicated), time-contingent activity pacing and joint protection strategies is most likely to lead to improved symptom control and quality of life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Avoiding opioid medications unless absolutely necessary, and only using these agents in the short-term, is important for minimising the potential for significant harms associated with their use.</a:t>
            </a:r>
            <a:r>
              <a:rPr lang="en-AU" sz="1200" kern="1200" baseline="30000" dirty="0" smtClean="0">
                <a:solidFill>
                  <a:schemeClr val="tx1"/>
                </a:solidFill>
                <a:effectLst/>
                <a:latin typeface="+mn-lt"/>
                <a:ea typeface="+mn-ea"/>
                <a:cs typeface="+mn-cs"/>
              </a:rPr>
              <a:t>120,121</a:t>
            </a:r>
            <a:endParaRPr lang="en-US" dirty="0" smtClean="0"/>
          </a:p>
          <a:p>
            <a:endParaRPr lang="en-US" dirty="0" smtClean="0"/>
          </a:p>
          <a:p>
            <a:r>
              <a:rPr lang="en-US" b="1" dirty="0" smtClean="0"/>
              <a:t>References</a:t>
            </a:r>
          </a:p>
          <a:p>
            <a:r>
              <a:rPr lang="en-US" sz="1200" b="1" kern="1200" dirty="0" smtClean="0">
                <a:solidFill>
                  <a:schemeClr val="tx1"/>
                </a:solidFill>
                <a:effectLst/>
                <a:latin typeface="+mn-lt"/>
                <a:ea typeface="+mn-ea"/>
                <a:cs typeface="+mn-cs"/>
              </a:rPr>
              <a:t>120. </a:t>
            </a:r>
            <a:r>
              <a:rPr lang="en-US" sz="1200" kern="1200" dirty="0" err="1" smtClean="0">
                <a:solidFill>
                  <a:schemeClr val="tx1"/>
                </a:solidFill>
                <a:effectLst/>
                <a:latin typeface="+mn-lt"/>
                <a:ea typeface="+mn-ea"/>
                <a:cs typeface="+mn-cs"/>
              </a:rPr>
              <a:t>Crofford</a:t>
            </a:r>
            <a:r>
              <a:rPr lang="en-US" sz="1200" kern="1200" dirty="0" smtClean="0">
                <a:solidFill>
                  <a:schemeClr val="tx1"/>
                </a:solidFill>
                <a:effectLst/>
                <a:latin typeface="+mn-lt"/>
                <a:ea typeface="+mn-ea"/>
                <a:cs typeface="+mn-cs"/>
              </a:rPr>
              <a:t> LJ. Adverse effects of chronic opioid therapy for chronic musculoskeletal pain. Nat Rev </a:t>
            </a:r>
            <a:r>
              <a:rPr lang="en-US" sz="1200" kern="1200" dirty="0" err="1" smtClean="0">
                <a:solidFill>
                  <a:schemeClr val="tx1"/>
                </a:solidFill>
                <a:effectLst/>
                <a:latin typeface="+mn-lt"/>
                <a:ea typeface="+mn-ea"/>
                <a:cs typeface="+mn-cs"/>
              </a:rPr>
              <a:t>Rheumatol</a:t>
            </a:r>
            <a:r>
              <a:rPr lang="en-US" sz="1200" kern="1200" dirty="0" smtClean="0">
                <a:solidFill>
                  <a:schemeClr val="tx1"/>
                </a:solidFill>
                <a:effectLst/>
                <a:latin typeface="+mn-lt"/>
                <a:ea typeface="+mn-ea"/>
                <a:cs typeface="+mn-cs"/>
              </a:rPr>
              <a:t>. 2010;6(4):191-7.</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121</a:t>
            </a:r>
            <a:r>
              <a:rPr lang="en-US" sz="1200" kern="1200" dirty="0" smtClean="0">
                <a:solidFill>
                  <a:schemeClr val="tx1"/>
                </a:solidFill>
                <a:effectLst/>
                <a:latin typeface="+mn-lt"/>
                <a:ea typeface="+mn-ea"/>
                <a:cs typeface="+mn-cs"/>
              </a:rPr>
              <a:t>. Chou R, Turner JA, Devine EB, Hansen RN, Sullivan SD, </a:t>
            </a:r>
            <a:r>
              <a:rPr lang="en-US" sz="1200" kern="1200" dirty="0" err="1" smtClean="0">
                <a:solidFill>
                  <a:schemeClr val="tx1"/>
                </a:solidFill>
                <a:effectLst/>
                <a:latin typeface="+mn-lt"/>
                <a:ea typeface="+mn-ea"/>
                <a:cs typeface="+mn-cs"/>
              </a:rPr>
              <a:t>Blazina</a:t>
            </a:r>
            <a:r>
              <a:rPr lang="en-US" sz="1200" kern="1200" dirty="0" smtClean="0">
                <a:solidFill>
                  <a:schemeClr val="tx1"/>
                </a:solidFill>
                <a:effectLst/>
                <a:latin typeface="+mn-lt"/>
                <a:ea typeface="+mn-ea"/>
                <a:cs typeface="+mn-cs"/>
              </a:rPr>
              <a:t> I, et al. The effectiveness and risks of long-term opioid therapy for chronic pain: a systematic review for a National Institutes of Health Pathways to Prevention Workshop. Ann Intern Med. 2015;162(4):276-86.</a:t>
            </a:r>
            <a:endParaRPr lang="en-AU" sz="1200" kern="1200" dirty="0" smtClean="0">
              <a:solidFill>
                <a:schemeClr val="tx1"/>
              </a:solidFill>
              <a:effectLst/>
              <a:latin typeface="+mn-lt"/>
              <a:ea typeface="+mn-ea"/>
              <a:cs typeface="+mn-cs"/>
            </a:endParaRPr>
          </a:p>
          <a:p>
            <a:endParaRPr lang="en-US" b="0"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28</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Principles of the Therapeutic</a:t>
            </a:r>
            <a:r>
              <a:rPr lang="en-AU" baseline="0" dirty="0" smtClean="0"/>
              <a:t> Guidelines: Rheumatology </a:t>
            </a:r>
            <a:r>
              <a:rPr lang="en-AU" sz="1200" kern="1200" baseline="30000" dirty="0" smtClean="0">
                <a:solidFill>
                  <a:schemeClr val="tx1"/>
                </a:solidFill>
                <a:effectLst/>
                <a:latin typeface="+mn-lt"/>
                <a:ea typeface="+mn-ea"/>
                <a:cs typeface="+mn-cs"/>
              </a:rPr>
              <a:t>51</a:t>
            </a:r>
            <a:r>
              <a:rPr lang="en-AU" baseline="0" dirty="0" smtClean="0"/>
              <a:t> include</a:t>
            </a:r>
          </a:p>
          <a:p>
            <a:endParaRPr lang="en-AU" baseline="0" dirty="0" smtClean="0"/>
          </a:p>
          <a:p>
            <a:pPr marL="171450" indent="-171450">
              <a:buFont typeface="Arial" panose="020B0604020202020204" pitchFamily="34" charset="0"/>
              <a:buChar char="•"/>
            </a:pPr>
            <a:r>
              <a:rPr lang="en-AU" dirty="0" smtClean="0"/>
              <a:t>While an analgesic medicine may be helpful for pain relief and allow function, individual needs vary and a medicine is not always necessary for effective osteoarthritis management. </a:t>
            </a:r>
          </a:p>
          <a:p>
            <a:endParaRPr lang="en-AU" dirty="0" smtClean="0"/>
          </a:p>
          <a:p>
            <a:pPr marL="171450" indent="-171450">
              <a:buFont typeface="Arial" panose="020B0604020202020204" pitchFamily="34" charset="0"/>
              <a:buChar char="•"/>
            </a:pPr>
            <a:r>
              <a:rPr lang="en-AU" dirty="0" smtClean="0"/>
              <a:t>Use a trial-based approach to analgesic medicines, with clearly defined management goals, and regular assessment of the patient to determine if the medicine is beneficial. Wherever possible, encourage continued exercise, weight loss (if needed) and joint protection within the patient’s abilities. </a:t>
            </a:r>
          </a:p>
          <a:p>
            <a:endParaRPr lang="en-AU" dirty="0" smtClean="0"/>
          </a:p>
          <a:p>
            <a:pPr marL="171450" indent="-171450">
              <a:buFont typeface="Arial" panose="020B0604020202020204" pitchFamily="34" charset="0"/>
              <a:buChar char="•"/>
            </a:pPr>
            <a:r>
              <a:rPr lang="en-AU" dirty="0" smtClean="0"/>
              <a:t>Topical analgesics: If an analgesic medicine is required, topical non-steroidal anti-inflammatory drugs (NSAIDs) or topical capsaicin are options for short-term pain relief, or in addition to other treatments. </a:t>
            </a:r>
          </a:p>
          <a:p>
            <a:endParaRPr lang="en-AU" dirty="0" smtClean="0"/>
          </a:p>
          <a:p>
            <a:pPr marL="171450" indent="-171450">
              <a:buFont typeface="Arial" panose="020B0604020202020204" pitchFamily="34" charset="0"/>
              <a:buChar char="•"/>
            </a:pPr>
            <a:r>
              <a:rPr lang="en-AU" dirty="0" smtClean="0"/>
              <a:t>Oral analgesics: If an oral analgesic is required, consider a trial of paracetamol, or an NSAID for patients at low risk of harm from NSAID use, dosed according to the guideline. Oral NSAIDs are more effective than paracetamol but have a greater risk of harm. Opioids have a very limited role in pain management for osteoarthritis because of modest benefit, if any, and significant risk of harm</a:t>
            </a:r>
          </a:p>
          <a:p>
            <a:endParaRPr lang="en-AU" dirty="0" smtClean="0"/>
          </a:p>
          <a:p>
            <a:r>
              <a:rPr lang="en-AU" b="1" dirty="0" smtClean="0"/>
              <a:t>References:</a:t>
            </a:r>
          </a:p>
          <a:p>
            <a:r>
              <a:rPr lang="en-AU" b="1" dirty="0" smtClean="0"/>
              <a:t>19. </a:t>
            </a:r>
            <a:r>
              <a:rPr lang="en-AU" dirty="0" smtClean="0"/>
              <a:t>Royal Australian College of General Practitioners. Guideline for non-surgical management of hip and knee osteoarthritis. South Melbourne: RACGP, 2009. </a:t>
            </a:r>
          </a:p>
          <a:p>
            <a:r>
              <a:rPr lang="en-AU" b="1" dirty="0" smtClean="0"/>
              <a:t>51. </a:t>
            </a:r>
            <a:r>
              <a:rPr lang="en-AU" dirty="0" smtClean="0"/>
              <a:t>Rheumatology Expert Group. Therapeutic Guidelines: rheumatology. Version 3. Melbourne: Therapeutic Guidelines Limited, 2017. https://tgldcdp.tg.org. au/</a:t>
            </a:r>
            <a:r>
              <a:rPr lang="en-AU" dirty="0" err="1" smtClean="0"/>
              <a:t>viewTopic?topicfile</a:t>
            </a:r>
            <a:r>
              <a:rPr lang="en-AU" dirty="0" smtClean="0"/>
              <a:t>=osteoarthritis (accessed March 2017). </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29</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a:t>
            </a:fld>
            <a:endParaRPr lang="en-US"/>
          </a:p>
        </p:txBody>
      </p:sp>
    </p:spTree>
    <p:extLst>
      <p:ext uri="{BB962C8B-B14F-4D97-AF65-F5344CB8AC3E}">
        <p14:creationId xmlns:p14="http://schemas.microsoft.com/office/powerpoint/2010/main" val="1167467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Health managers need to:</a:t>
            </a:r>
          </a:p>
          <a:p>
            <a:pPr marL="171450" indent="-171450">
              <a:buFont typeface="Arial" panose="020B0604020202020204" pitchFamily="34" charset="0"/>
              <a:buChar char="•"/>
            </a:pPr>
            <a:r>
              <a:rPr lang="en-AU" dirty="0" smtClean="0"/>
              <a:t>Ensure systems are in place to provide clinicians with access to the current version of Therapeutic Guidelines: Rheumatology (or a concordant local guideline) to support the quality use of medicines. </a:t>
            </a:r>
          </a:p>
          <a:p>
            <a:pPr marL="171450" indent="-171450">
              <a:buFont typeface="Arial" panose="020B0604020202020204" pitchFamily="34" charset="0"/>
              <a:buChar char="•"/>
            </a:pPr>
            <a:r>
              <a:rPr lang="en-AU" dirty="0" smtClean="0"/>
              <a:t>Ensure that systems are also in place to support clinicians in providing information to patients about their treatment and that patients have access to ongoing medicines advice when needed. </a:t>
            </a:r>
          </a:p>
          <a:p>
            <a:pPr marL="171450" indent="-171450">
              <a:buFont typeface="Arial" panose="020B0604020202020204" pitchFamily="34" charset="0"/>
              <a:buChar char="•"/>
            </a:pPr>
            <a:r>
              <a:rPr lang="en-AU" dirty="0" smtClean="0"/>
              <a:t>Ensure systems are in place to monitor prescribing patterns and measure them against the current version of Therapeutic Guidelines: Rheumatology (or a concordant local guideline).</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30</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31</a:t>
            </a:fld>
            <a:endParaRPr lang="en-US"/>
          </a:p>
        </p:txBody>
      </p:sp>
    </p:spTree>
    <p:extLst>
      <p:ext uri="{BB962C8B-B14F-4D97-AF65-F5344CB8AC3E}">
        <p14:creationId xmlns:p14="http://schemas.microsoft.com/office/powerpoint/2010/main" val="34943865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effectLst/>
                <a:latin typeface="+mn-lt"/>
                <a:ea typeface="+mn-ea"/>
                <a:cs typeface="+mn-cs"/>
              </a:rPr>
              <a:t>Symptoms associated with knee osteoarthritis tend to fluctuate over time and the time taken for some interventions to be associated with a meaningful effect on symptoms or function may also take some time (e.g. weight loss and exercise programs may take up to four or six months to be effective). Therefore, it is important that a patient with knee osteoarthritis is reviewed periodically to assess their physical and mental health and status of any co-morbid health conditions.</a:t>
            </a:r>
            <a:r>
              <a:rPr lang="en-AU" sz="1200" kern="1200" baseline="30000" dirty="0" smtClean="0">
                <a:solidFill>
                  <a:schemeClr val="tx1"/>
                </a:solidFill>
                <a:effectLst/>
                <a:latin typeface="+mn-lt"/>
                <a:ea typeface="+mn-ea"/>
                <a:cs typeface="+mn-cs"/>
              </a:rPr>
              <a:t>122</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Periodic reviews are recognised as an important component of care by both patients and general practitioners.</a:t>
            </a:r>
            <a:r>
              <a:rPr lang="en-AU" sz="1200" kern="1200" baseline="30000" dirty="0" smtClean="0">
                <a:solidFill>
                  <a:schemeClr val="tx1"/>
                </a:solidFill>
                <a:effectLst/>
                <a:latin typeface="+mn-lt"/>
                <a:ea typeface="+mn-ea"/>
                <a:cs typeface="+mn-cs"/>
              </a:rPr>
              <a:t>110,122</a:t>
            </a:r>
            <a:r>
              <a:rPr lang="en-AU" sz="1200" kern="1200" dirty="0" smtClean="0">
                <a:solidFill>
                  <a:schemeClr val="tx1"/>
                </a:solidFill>
                <a:effectLst/>
                <a:latin typeface="+mn-lt"/>
                <a:ea typeface="+mn-ea"/>
                <a:cs typeface="+mn-cs"/>
              </a:rPr>
              <a:t> Reviews at agreed intervals are important as some patients, for example, may require more regular reviews in the earlier phases of their management pathway. Planned reviews, rather than episodic reviews (e.g. during a flare up) are important for observing how a patient’s knee osteoarthritis changes over time and for tailoring management approaches and self-management strategies. </a:t>
            </a:r>
          </a:p>
          <a:p>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References</a:t>
            </a:r>
          </a:p>
          <a:p>
            <a:pPr marL="0" marR="0" lvl="0" indent="0" algn="l" defTabSz="457200" rtl="0" eaLnBrk="1" fontAlgn="auto" latinLnBrk="0" hangingPunct="1">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110. </a:t>
            </a:r>
            <a:r>
              <a:rPr lang="en-US" sz="1200" kern="1200" dirty="0" smtClean="0">
                <a:solidFill>
                  <a:schemeClr val="tx1"/>
                </a:solidFill>
                <a:effectLst/>
                <a:latin typeface="+mn-lt"/>
                <a:ea typeface="+mn-ea"/>
                <a:cs typeface="+mn-cs"/>
              </a:rPr>
              <a:t>Briggs AM, </a:t>
            </a:r>
            <a:r>
              <a:rPr lang="en-US" sz="1200" kern="1200" dirty="0" err="1" smtClean="0">
                <a:solidFill>
                  <a:schemeClr val="tx1"/>
                </a:solidFill>
                <a:effectLst/>
                <a:latin typeface="+mn-lt"/>
                <a:ea typeface="+mn-ea"/>
                <a:cs typeface="+mn-cs"/>
              </a:rPr>
              <a:t>Towler</a:t>
            </a:r>
            <a:r>
              <a:rPr lang="en-US" sz="1200" kern="1200" dirty="0" smtClean="0">
                <a:solidFill>
                  <a:schemeClr val="tx1"/>
                </a:solidFill>
                <a:effectLst/>
                <a:latin typeface="+mn-lt"/>
                <a:ea typeface="+mn-ea"/>
                <a:cs typeface="+mn-cs"/>
              </a:rPr>
              <a:t> SC, </a:t>
            </a:r>
            <a:r>
              <a:rPr lang="en-US" sz="1200" kern="1200" dirty="0" err="1" smtClean="0">
                <a:solidFill>
                  <a:schemeClr val="tx1"/>
                </a:solidFill>
                <a:effectLst/>
                <a:latin typeface="+mn-lt"/>
                <a:ea typeface="+mn-ea"/>
                <a:cs typeface="+mn-cs"/>
              </a:rPr>
              <a:t>Speerin</a:t>
            </a:r>
            <a:r>
              <a:rPr lang="en-US" sz="1200" kern="1200" dirty="0" smtClean="0">
                <a:solidFill>
                  <a:schemeClr val="tx1"/>
                </a:solidFill>
                <a:effectLst/>
                <a:latin typeface="+mn-lt"/>
                <a:ea typeface="+mn-ea"/>
                <a:cs typeface="+mn-cs"/>
              </a:rPr>
              <a:t> R, March LM. Models of care for musculoskeletal health in Australia: now more than ever to drive evidence into health policy and practice. </a:t>
            </a:r>
            <a:r>
              <a:rPr lang="en-US" sz="1200" kern="1200" dirty="0" err="1" smtClean="0">
                <a:solidFill>
                  <a:schemeClr val="tx1"/>
                </a:solidFill>
                <a:effectLst/>
                <a:latin typeface="+mn-lt"/>
                <a:ea typeface="+mn-ea"/>
                <a:cs typeface="+mn-cs"/>
              </a:rPr>
              <a:t>Aust</a:t>
            </a:r>
            <a:r>
              <a:rPr lang="en-US" sz="1200" kern="1200" dirty="0" smtClean="0">
                <a:solidFill>
                  <a:schemeClr val="tx1"/>
                </a:solidFill>
                <a:effectLst/>
                <a:latin typeface="+mn-lt"/>
                <a:ea typeface="+mn-ea"/>
                <a:cs typeface="+mn-cs"/>
              </a:rPr>
              <a:t> Health Rev. 2014;38(4):401-5.</a:t>
            </a:r>
            <a:endParaRPr lang="en-AU" sz="1200" kern="1200" dirty="0" smtClean="0">
              <a:solidFill>
                <a:schemeClr val="tx1"/>
              </a:solidFill>
              <a:effectLst/>
              <a:latin typeface="+mn-lt"/>
              <a:ea typeface="+mn-ea"/>
              <a:cs typeface="+mn-cs"/>
            </a:endParaRPr>
          </a:p>
          <a:p>
            <a:pPr marL="0" marR="0" lvl="0" indent="0" algn="l" defTabSz="457200" rtl="0" eaLnBrk="1" fontAlgn="auto" latinLnBrk="0" hangingPunct="1">
              <a:spcBef>
                <a:spcPts val="0"/>
              </a:spcBef>
              <a:spcAft>
                <a:spcPts val="0"/>
              </a:spcAft>
              <a:buClrTx/>
              <a:buSzTx/>
              <a:buFontTx/>
              <a:buNone/>
              <a:tabLst/>
              <a:defRPr/>
            </a:pPr>
            <a:endParaRPr kumimoji="0" lang="en-AU"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457200" rtl="0" eaLnBrk="1" fontAlgn="auto" latinLnBrk="0" hangingPunct="1">
              <a:spcBef>
                <a:spcPts val="0"/>
              </a:spcBef>
              <a:spcAft>
                <a:spcPts val="0"/>
              </a:spcAft>
              <a:buClrTx/>
              <a:buSzTx/>
              <a:buFontTx/>
              <a:buNone/>
              <a:tabLst/>
              <a:defRPr/>
            </a:pPr>
            <a:r>
              <a:rPr kumimoji="0" lang="en-AU" sz="1200" b="1" i="0" u="none" strike="noStrike" kern="1200" cap="none" spc="0" normalizeH="0" baseline="0" noProof="0" dirty="0" smtClean="0">
                <a:ln>
                  <a:noFill/>
                </a:ln>
                <a:solidFill>
                  <a:prstClr val="black"/>
                </a:solidFill>
                <a:effectLst/>
                <a:uLnTx/>
                <a:uFillTx/>
                <a:latin typeface="+mn-lt"/>
                <a:ea typeface="+mn-ea"/>
                <a:cs typeface="+mn-cs"/>
              </a:rPr>
              <a:t>122. </a:t>
            </a:r>
            <a:r>
              <a:rPr lang="en-US" sz="1200" kern="1200" dirty="0" err="1" smtClean="0">
                <a:solidFill>
                  <a:schemeClr val="tx1"/>
                </a:solidFill>
                <a:effectLst/>
                <a:latin typeface="+mn-lt"/>
                <a:ea typeface="+mn-ea"/>
                <a:cs typeface="+mn-cs"/>
              </a:rPr>
              <a:t>Cheraghi-Sohi</a:t>
            </a:r>
            <a:r>
              <a:rPr lang="en-US" sz="1200" kern="1200" dirty="0" smtClean="0">
                <a:solidFill>
                  <a:schemeClr val="tx1"/>
                </a:solidFill>
                <a:effectLst/>
                <a:latin typeface="+mn-lt"/>
                <a:ea typeface="+mn-ea"/>
                <a:cs typeface="+mn-cs"/>
              </a:rPr>
              <a:t> S, Bower P, Kennedy A, </a:t>
            </a:r>
            <a:r>
              <a:rPr lang="en-US" sz="1200" kern="1200" dirty="0" err="1" smtClean="0">
                <a:solidFill>
                  <a:schemeClr val="tx1"/>
                </a:solidFill>
                <a:effectLst/>
                <a:latin typeface="+mn-lt"/>
                <a:ea typeface="+mn-ea"/>
                <a:cs typeface="+mn-cs"/>
              </a:rPr>
              <a:t>Morden</a:t>
            </a:r>
            <a:r>
              <a:rPr lang="en-US" sz="1200" kern="1200" dirty="0" smtClean="0">
                <a:solidFill>
                  <a:schemeClr val="tx1"/>
                </a:solidFill>
                <a:effectLst/>
                <a:latin typeface="+mn-lt"/>
                <a:ea typeface="+mn-ea"/>
                <a:cs typeface="+mn-cs"/>
              </a:rPr>
              <a:t> A, Rogers A, Richardson J, et al. Patient Priorities in Osteoarthritis and Comorbid Conditions: A Secondary Analysis of Qualitative Data. Arthritis Care &amp; Research. 2013;65(6):920-7.</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94386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Periodic reviews with clinicians to monitor a patient’s knee osteoarthritis are likely to support sustainability of positive self-management behaviours, which may delay or remove the requirement for specialist referral. This approach to care is likely to improve outcomes for patients as well as reduce their time and financial burdens. For example, there is moderate quality evidence suggesting that the addition of ‘booster’ sessions with a clinician is more likely to lead to sustained engagement in exercise for patients with knee osteoarthritis.</a:t>
            </a:r>
            <a:r>
              <a:rPr lang="en-AU" sz="1200" kern="1200" baseline="30000" dirty="0" smtClean="0">
                <a:solidFill>
                  <a:schemeClr val="tx1"/>
                </a:solidFill>
                <a:effectLst/>
                <a:latin typeface="+mn-lt"/>
                <a:ea typeface="+mn-ea"/>
                <a:cs typeface="+mn-cs"/>
              </a:rPr>
              <a:t>124</a:t>
            </a:r>
            <a:r>
              <a:rPr lang="en-AU"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b="1"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Reference</a:t>
            </a:r>
          </a:p>
          <a:p>
            <a:pPr marL="0" marR="0" indent="0" algn="l" defTabSz="4572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124. </a:t>
            </a:r>
            <a:r>
              <a:rPr lang="en-US" sz="1200" kern="1200" dirty="0" smtClean="0">
                <a:solidFill>
                  <a:schemeClr val="tx1"/>
                </a:solidFill>
                <a:effectLst/>
                <a:latin typeface="+mn-lt"/>
                <a:ea typeface="+mn-ea"/>
                <a:cs typeface="+mn-cs"/>
              </a:rPr>
              <a:t>Nicolson PJA, </a:t>
            </a:r>
            <a:r>
              <a:rPr lang="en-US" sz="1200" kern="1200" dirty="0" err="1" smtClean="0">
                <a:solidFill>
                  <a:schemeClr val="tx1"/>
                </a:solidFill>
                <a:effectLst/>
                <a:latin typeface="+mn-lt"/>
                <a:ea typeface="+mn-ea"/>
                <a:cs typeface="+mn-cs"/>
              </a:rPr>
              <a:t>Bennell</a:t>
            </a:r>
            <a:r>
              <a:rPr lang="en-US" sz="1200" kern="1200" dirty="0" smtClean="0">
                <a:solidFill>
                  <a:schemeClr val="tx1"/>
                </a:solidFill>
                <a:effectLst/>
                <a:latin typeface="+mn-lt"/>
                <a:ea typeface="+mn-ea"/>
                <a:cs typeface="+mn-cs"/>
              </a:rPr>
              <a:t> KL, Dobson FL, Van </a:t>
            </a:r>
            <a:r>
              <a:rPr lang="en-US" sz="1200" kern="1200" dirty="0" err="1" smtClean="0">
                <a:solidFill>
                  <a:schemeClr val="tx1"/>
                </a:solidFill>
                <a:effectLst/>
                <a:latin typeface="+mn-lt"/>
                <a:ea typeface="+mn-ea"/>
                <a:cs typeface="+mn-cs"/>
              </a:rPr>
              <a:t>Ginckel</a:t>
            </a:r>
            <a:r>
              <a:rPr lang="en-US" sz="1200" kern="1200" dirty="0" smtClean="0">
                <a:solidFill>
                  <a:schemeClr val="tx1"/>
                </a:solidFill>
                <a:effectLst/>
                <a:latin typeface="+mn-lt"/>
                <a:ea typeface="+mn-ea"/>
                <a:cs typeface="+mn-cs"/>
              </a:rPr>
              <a:t> A, Holden MA, </a:t>
            </a:r>
            <a:r>
              <a:rPr lang="en-US" sz="1200" kern="1200" dirty="0" err="1" smtClean="0">
                <a:solidFill>
                  <a:schemeClr val="tx1"/>
                </a:solidFill>
                <a:effectLst/>
                <a:latin typeface="+mn-lt"/>
                <a:ea typeface="+mn-ea"/>
                <a:cs typeface="+mn-cs"/>
              </a:rPr>
              <a:t>Hinman</a:t>
            </a:r>
            <a:r>
              <a:rPr lang="en-US" sz="1200" kern="1200" dirty="0" smtClean="0">
                <a:solidFill>
                  <a:schemeClr val="tx1"/>
                </a:solidFill>
                <a:effectLst/>
                <a:latin typeface="+mn-lt"/>
                <a:ea typeface="+mn-ea"/>
                <a:cs typeface="+mn-cs"/>
              </a:rPr>
              <a:t> RS. Interventions to increase adherence to therapeutic exercise in older adults with low back pain and/or hip/knee osteoarthritis: a systematic review and meta-analysis. British Journal of Sports Medicine. 2017;51(10):791-+.</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494386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Clinicians</a:t>
            </a:r>
            <a:r>
              <a:rPr lang="en-AU" baseline="0" dirty="0" smtClean="0"/>
              <a:t> need to d</a:t>
            </a:r>
            <a:r>
              <a:rPr lang="en-AU" dirty="0" smtClean="0"/>
              <a:t>ecide with the patient how regularly they need a review of their osteoarthritis. Dedicate an entire appointment to the review and ensure it includes: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 A repeat history, examination and, psychosocial assessment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 Monitoring of symptoms and the response to treatment, using the same validated assessment tools chosen at initial assessment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 A review of all prescribed, over-the-counter and complementary medicines the patient may be using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 An evaluation of adverse events from treatment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 Monitoring and evaluation of healthcare goals, with adjustment of previously set goals, if necessary to optimise treatment </a:t>
            </a:r>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 If necessary, a discussion on, and possible start of, other treatments.</a:t>
            </a:r>
            <a:r>
              <a:rPr lang="en-AU" sz="1200" kern="1200" baseline="30000" dirty="0" smtClean="0">
                <a:solidFill>
                  <a:schemeClr val="tx1"/>
                </a:solidFill>
                <a:effectLst/>
                <a:latin typeface="+mn-lt"/>
                <a:ea typeface="+mn-ea"/>
                <a:cs typeface="+mn-cs"/>
              </a:rPr>
              <a:t> 4, 45</a:t>
            </a: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Health managers</a:t>
            </a:r>
            <a:r>
              <a:rPr lang="en-AU" baseline="0" dirty="0" smtClean="0"/>
              <a:t> need to e</a:t>
            </a:r>
            <a:r>
              <a:rPr lang="en-AU" dirty="0" smtClean="0"/>
              <a:t>nsure that systems are in place to support clinicians and the coordination of clinicians to monitor the symptoms, function and psychosocial well-being of patients with knee osteoarthritis. Provide support for timely access to specialist doctors when appropriate, for further assessment and care.</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4. </a:t>
            </a:r>
            <a:r>
              <a:rPr lang="en-AU" dirty="0" smtClean="0"/>
              <a:t>National Institute for Health and Care Excellence. Osteoarthritis: care and management in adults. Clinical Guideline 177. London: NICE, 2014. </a:t>
            </a:r>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45. </a:t>
            </a:r>
            <a:r>
              <a:rPr lang="en-AU" dirty="0" err="1" smtClean="0"/>
              <a:t>Fernandes</a:t>
            </a:r>
            <a:r>
              <a:rPr lang="en-AU" dirty="0" smtClean="0"/>
              <a:t> L, Hagen KB, </a:t>
            </a:r>
            <a:r>
              <a:rPr lang="en-AU" dirty="0" err="1" smtClean="0"/>
              <a:t>Bijlsma</a:t>
            </a:r>
            <a:r>
              <a:rPr lang="en-AU" dirty="0" smtClean="0"/>
              <a:t> JW, </a:t>
            </a:r>
            <a:r>
              <a:rPr lang="en-AU" dirty="0" err="1" smtClean="0"/>
              <a:t>Andreassen</a:t>
            </a:r>
            <a:r>
              <a:rPr lang="en-AU" dirty="0" smtClean="0"/>
              <a:t> O, Christensen P, </a:t>
            </a:r>
            <a:r>
              <a:rPr lang="en-AU" dirty="0" err="1" smtClean="0"/>
              <a:t>Conaghan</a:t>
            </a:r>
            <a:r>
              <a:rPr lang="en-AU" dirty="0" smtClean="0"/>
              <a:t> PG, et al. EULAR recommendations for the non-pharmacological core management of hip and knee osteoarthritis. Ann Rheum Dis. 2013;72(7):1125-35. </a:t>
            </a:r>
          </a:p>
        </p:txBody>
      </p:sp>
      <p:sp>
        <p:nvSpPr>
          <p:cNvPr id="4" name="Slide Number Placeholder 3"/>
          <p:cNvSpPr>
            <a:spLocks noGrp="1"/>
          </p:cNvSpPr>
          <p:nvPr>
            <p:ph type="sldNum" sz="quarter" idx="10"/>
          </p:nvPr>
        </p:nvSpPr>
        <p:spPr/>
        <p:txBody>
          <a:bodyPr/>
          <a:lstStyle/>
          <a:p>
            <a:fld id="{8CEA4601-368A-1440-A826-4147C7EF7E9B}" type="slidenum">
              <a:rPr lang="en-US" smtClean="0"/>
              <a:t>34</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35</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000" kern="1200" dirty="0" smtClean="0">
                <a:solidFill>
                  <a:schemeClr val="tx1"/>
                </a:solidFill>
                <a:effectLst/>
                <a:latin typeface="+mn-lt"/>
                <a:ea typeface="+mn-ea"/>
                <a:cs typeface="+mn-cs"/>
              </a:rPr>
              <a:t>While non-surgical and non-pharmacologic management strategies are appropriate for all patients with knee joint osteoarthritis at all stages of the disease, for some patients, surgery is indicated.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000" kern="1200" dirty="0" smtClean="0">
                <a:solidFill>
                  <a:schemeClr val="tx1"/>
                </a:solidFill>
                <a:effectLst/>
                <a:latin typeface="+mn-lt"/>
                <a:ea typeface="+mn-ea"/>
                <a:cs typeface="+mn-cs"/>
              </a:rPr>
              <a:t>In appropriately selected patients, knee joint replacement surgery provides significant improvements in symptom control, physical function and quality of life and has been shown to be cost-effective.</a:t>
            </a:r>
            <a:r>
              <a:rPr lang="en-AU" sz="1000" kern="1200" baseline="30000" dirty="0" smtClean="0">
                <a:solidFill>
                  <a:schemeClr val="tx1"/>
                </a:solidFill>
                <a:effectLst/>
                <a:latin typeface="+mn-lt"/>
                <a:ea typeface="+mn-ea"/>
                <a:cs typeface="+mn-cs"/>
              </a:rPr>
              <a:t>129</a:t>
            </a:r>
            <a:r>
              <a:rPr lang="en-AU" sz="10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000" kern="1200" dirty="0" smtClean="0">
                <a:solidFill>
                  <a:schemeClr val="tx1"/>
                </a:solidFill>
                <a:effectLst/>
                <a:latin typeface="+mn-lt"/>
                <a:ea typeface="+mn-ea"/>
                <a:cs typeface="+mn-cs"/>
              </a:rPr>
              <a:t>It is important that, where possible, surgery is offered to those patients who are likely to respond well to the procedure. In this context, patient education and shared decision-making regarding surgery are critical. Patients should only be offered knee joint replacement or joint-conserving surgery after exhausting a non-surgical management approach such as weight</a:t>
            </a:r>
            <a:r>
              <a:rPr lang="en-AU" sz="1000" kern="1200" baseline="0" dirty="0" smtClean="0">
                <a:solidFill>
                  <a:schemeClr val="tx1"/>
                </a:solidFill>
                <a:effectLst/>
                <a:latin typeface="+mn-lt"/>
                <a:ea typeface="+mn-ea"/>
                <a:cs typeface="+mn-cs"/>
              </a:rPr>
              <a:t> loss, exercise, and medicines.</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0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000" kern="1200" dirty="0" smtClean="0">
                <a:solidFill>
                  <a:schemeClr val="tx1"/>
                </a:solidFill>
                <a:effectLst/>
                <a:latin typeface="+mn-lt"/>
                <a:ea typeface="+mn-ea"/>
                <a:cs typeface="+mn-cs"/>
              </a:rPr>
              <a:t>There is now substantial evidence that knee arthroscopy is not an effective surgical procedure for improving symptoms of knee osteoarthritis to a clinically-meaningful magnitude beyond three months. </a:t>
            </a:r>
            <a:r>
              <a:rPr lang="en-AU" sz="1000" kern="1200" baseline="30000" dirty="0" smtClean="0">
                <a:solidFill>
                  <a:schemeClr val="tx1"/>
                </a:solidFill>
                <a:effectLst/>
                <a:latin typeface="+mn-lt"/>
                <a:ea typeface="+mn-ea"/>
                <a:cs typeface="+mn-cs"/>
              </a:rPr>
              <a:t>23, 24</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000" kern="1200" baseline="300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000" kern="1200" dirty="0" smtClean="0">
                <a:solidFill>
                  <a:schemeClr val="tx1"/>
                </a:solidFill>
                <a:effectLst/>
                <a:latin typeface="+mn-lt"/>
                <a:ea typeface="+mn-ea"/>
                <a:cs typeface="+mn-cs"/>
              </a:rPr>
              <a:t>Despite knee arthroscopy procedures not being recommended for people with knee osteoarthritis, data suggest that these procedures continue to be performed for this condition. </a:t>
            </a:r>
            <a:endParaRPr lang="en-AU" sz="1000" kern="1200" baseline="300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0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000" b="1" kern="1200" baseline="0" dirty="0" smtClean="0">
                <a:solidFill>
                  <a:schemeClr val="tx1"/>
                </a:solidFill>
                <a:effectLst/>
                <a:latin typeface="+mn-lt"/>
                <a:ea typeface="+mn-ea"/>
                <a:cs typeface="+mn-cs"/>
              </a:rPr>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sz="1000" b="1" kern="1200" baseline="0" dirty="0" smtClean="0">
                <a:solidFill>
                  <a:schemeClr val="tx1"/>
                </a:solidFill>
                <a:effectLst/>
                <a:latin typeface="+mn-lt"/>
                <a:ea typeface="+mn-ea"/>
                <a:cs typeface="+mn-cs"/>
              </a:rPr>
              <a:t>23.</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Brignardello</a:t>
            </a:r>
            <a:r>
              <a:rPr lang="en-US" sz="1000" kern="1200" dirty="0" smtClean="0">
                <a:solidFill>
                  <a:schemeClr val="tx1"/>
                </a:solidFill>
                <a:effectLst/>
                <a:latin typeface="+mn-lt"/>
                <a:ea typeface="+mn-ea"/>
                <a:cs typeface="+mn-cs"/>
              </a:rPr>
              <a:t>-Petersen R, </a:t>
            </a:r>
            <a:r>
              <a:rPr lang="en-US" sz="1000" kern="1200" dirty="0" err="1" smtClean="0">
                <a:solidFill>
                  <a:schemeClr val="tx1"/>
                </a:solidFill>
                <a:effectLst/>
                <a:latin typeface="+mn-lt"/>
                <a:ea typeface="+mn-ea"/>
                <a:cs typeface="+mn-cs"/>
              </a:rPr>
              <a:t>Guyatt</a:t>
            </a:r>
            <a:r>
              <a:rPr lang="en-US" sz="1000" kern="1200" dirty="0" smtClean="0">
                <a:solidFill>
                  <a:schemeClr val="tx1"/>
                </a:solidFill>
                <a:effectLst/>
                <a:latin typeface="+mn-lt"/>
                <a:ea typeface="+mn-ea"/>
                <a:cs typeface="+mn-cs"/>
              </a:rPr>
              <a:t> GH, </a:t>
            </a:r>
            <a:r>
              <a:rPr lang="en-US" sz="1000" kern="1200" dirty="0" err="1" smtClean="0">
                <a:solidFill>
                  <a:schemeClr val="tx1"/>
                </a:solidFill>
                <a:effectLst/>
                <a:latin typeface="+mn-lt"/>
                <a:ea typeface="+mn-ea"/>
                <a:cs typeface="+mn-cs"/>
              </a:rPr>
              <a:t>Buchbinder</a:t>
            </a:r>
            <a:r>
              <a:rPr lang="en-US" sz="1000" kern="1200" dirty="0" smtClean="0">
                <a:solidFill>
                  <a:schemeClr val="tx1"/>
                </a:solidFill>
                <a:effectLst/>
                <a:latin typeface="+mn-lt"/>
                <a:ea typeface="+mn-ea"/>
                <a:cs typeface="+mn-cs"/>
              </a:rPr>
              <a:t> R, </a:t>
            </a:r>
            <a:r>
              <a:rPr lang="en-US" sz="1000" kern="1200" dirty="0" err="1" smtClean="0">
                <a:solidFill>
                  <a:schemeClr val="tx1"/>
                </a:solidFill>
                <a:effectLst/>
                <a:latin typeface="+mn-lt"/>
                <a:ea typeface="+mn-ea"/>
                <a:cs typeface="+mn-cs"/>
              </a:rPr>
              <a:t>Poolman</a:t>
            </a:r>
            <a:r>
              <a:rPr lang="en-US" sz="1000" kern="1200" dirty="0" smtClean="0">
                <a:solidFill>
                  <a:schemeClr val="tx1"/>
                </a:solidFill>
                <a:effectLst/>
                <a:latin typeface="+mn-lt"/>
                <a:ea typeface="+mn-ea"/>
                <a:cs typeface="+mn-cs"/>
              </a:rPr>
              <a:t> RW, </a:t>
            </a:r>
            <a:r>
              <a:rPr lang="en-US" sz="1000" kern="1200" dirty="0" err="1" smtClean="0">
                <a:solidFill>
                  <a:schemeClr val="tx1"/>
                </a:solidFill>
                <a:effectLst/>
                <a:latin typeface="+mn-lt"/>
                <a:ea typeface="+mn-ea"/>
                <a:cs typeface="+mn-cs"/>
              </a:rPr>
              <a:t>Schandelmaier</a:t>
            </a:r>
            <a:r>
              <a:rPr lang="en-US" sz="1000" kern="1200" dirty="0" smtClean="0">
                <a:solidFill>
                  <a:schemeClr val="tx1"/>
                </a:solidFill>
                <a:effectLst/>
                <a:latin typeface="+mn-lt"/>
                <a:ea typeface="+mn-ea"/>
                <a:cs typeface="+mn-cs"/>
              </a:rPr>
              <a:t> S, Chang Y, et al. Knee arthroscopy versus conservative management in patients with degenerative knee disease: a systematic review. BMJ Open. 2017;7(5):e016114.</a:t>
            </a:r>
          </a:p>
          <a:p>
            <a:pPr marL="228600" indent="-228600">
              <a:buAutoNum type="arabicPeriod" startAt="23"/>
            </a:pPr>
            <a:endParaRPr lang="en-AU" sz="1000" kern="1200" dirty="0" smtClean="0">
              <a:solidFill>
                <a:schemeClr val="tx1"/>
              </a:solidFill>
              <a:effectLst/>
              <a:latin typeface="+mn-lt"/>
              <a:ea typeface="+mn-ea"/>
              <a:cs typeface="+mn-cs"/>
            </a:endParaRPr>
          </a:p>
          <a:p>
            <a:r>
              <a:rPr lang="en-US" sz="1000" b="1" kern="1200" dirty="0" smtClean="0">
                <a:solidFill>
                  <a:schemeClr val="tx1"/>
                </a:solidFill>
                <a:effectLst/>
                <a:latin typeface="+mn-lt"/>
                <a:ea typeface="+mn-ea"/>
                <a:cs typeface="+mn-cs"/>
              </a:rPr>
              <a:t>24. </a:t>
            </a:r>
            <a:r>
              <a:rPr lang="en-US" sz="1000" kern="1200" dirty="0" err="1" smtClean="0">
                <a:solidFill>
                  <a:schemeClr val="tx1"/>
                </a:solidFill>
                <a:effectLst/>
                <a:latin typeface="+mn-lt"/>
                <a:ea typeface="+mn-ea"/>
                <a:cs typeface="+mn-cs"/>
              </a:rPr>
              <a:t>Laupattarakasem</a:t>
            </a:r>
            <a:r>
              <a:rPr lang="en-US" sz="1000" kern="1200" dirty="0" smtClean="0">
                <a:solidFill>
                  <a:schemeClr val="tx1"/>
                </a:solidFill>
                <a:effectLst/>
                <a:latin typeface="+mn-lt"/>
                <a:ea typeface="+mn-ea"/>
                <a:cs typeface="+mn-cs"/>
              </a:rPr>
              <a:t> W, </a:t>
            </a:r>
            <a:r>
              <a:rPr lang="en-US" sz="1000" kern="1200" dirty="0" err="1" smtClean="0">
                <a:solidFill>
                  <a:schemeClr val="tx1"/>
                </a:solidFill>
                <a:effectLst/>
                <a:latin typeface="+mn-lt"/>
                <a:ea typeface="+mn-ea"/>
                <a:cs typeface="+mn-cs"/>
              </a:rPr>
              <a:t>Laopaiboon</a:t>
            </a:r>
            <a:r>
              <a:rPr lang="en-US" sz="1000" kern="1200" dirty="0" smtClean="0">
                <a:solidFill>
                  <a:schemeClr val="tx1"/>
                </a:solidFill>
                <a:effectLst/>
                <a:latin typeface="+mn-lt"/>
                <a:ea typeface="+mn-ea"/>
                <a:cs typeface="+mn-cs"/>
              </a:rPr>
              <a:t> M, </a:t>
            </a:r>
            <a:r>
              <a:rPr lang="en-US" sz="1000" kern="1200" dirty="0" err="1" smtClean="0">
                <a:solidFill>
                  <a:schemeClr val="tx1"/>
                </a:solidFill>
                <a:effectLst/>
                <a:latin typeface="+mn-lt"/>
                <a:ea typeface="+mn-ea"/>
                <a:cs typeface="+mn-cs"/>
              </a:rPr>
              <a:t>Laupattarakasem</a:t>
            </a:r>
            <a:r>
              <a:rPr lang="en-US" sz="1000" kern="1200" dirty="0" smtClean="0">
                <a:solidFill>
                  <a:schemeClr val="tx1"/>
                </a:solidFill>
                <a:effectLst/>
                <a:latin typeface="+mn-lt"/>
                <a:ea typeface="+mn-ea"/>
                <a:cs typeface="+mn-cs"/>
              </a:rPr>
              <a:t> P, </a:t>
            </a:r>
            <a:r>
              <a:rPr lang="en-US" sz="1000" kern="1200" dirty="0" err="1" smtClean="0">
                <a:solidFill>
                  <a:schemeClr val="tx1"/>
                </a:solidFill>
                <a:effectLst/>
                <a:latin typeface="+mn-lt"/>
                <a:ea typeface="+mn-ea"/>
                <a:cs typeface="+mn-cs"/>
              </a:rPr>
              <a:t>Sumananont</a:t>
            </a:r>
            <a:r>
              <a:rPr lang="en-US" sz="1000" kern="1200" dirty="0" smtClean="0">
                <a:solidFill>
                  <a:schemeClr val="tx1"/>
                </a:solidFill>
                <a:effectLst/>
                <a:latin typeface="+mn-lt"/>
                <a:ea typeface="+mn-ea"/>
                <a:cs typeface="+mn-cs"/>
              </a:rPr>
              <a:t> C. Arthroscopic debridement for knee osteoarthritis. Cochrane Database </a:t>
            </a:r>
            <a:r>
              <a:rPr lang="en-US" sz="1000" kern="1200" dirty="0" err="1" smtClean="0">
                <a:solidFill>
                  <a:schemeClr val="tx1"/>
                </a:solidFill>
                <a:effectLst/>
                <a:latin typeface="+mn-lt"/>
                <a:ea typeface="+mn-ea"/>
                <a:cs typeface="+mn-cs"/>
              </a:rPr>
              <a:t>Syst</a:t>
            </a:r>
            <a:r>
              <a:rPr lang="en-US" sz="1000" kern="1200" dirty="0" smtClean="0">
                <a:solidFill>
                  <a:schemeClr val="tx1"/>
                </a:solidFill>
                <a:effectLst/>
                <a:latin typeface="+mn-lt"/>
                <a:ea typeface="+mn-ea"/>
                <a:cs typeface="+mn-cs"/>
              </a:rPr>
              <a:t> Rev. 2008(1):CD005118.</a:t>
            </a:r>
            <a:endParaRPr lang="en-AU"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AU" sz="10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kern="1200" dirty="0" smtClean="0">
                <a:solidFill>
                  <a:schemeClr val="tx1"/>
                </a:solidFill>
                <a:effectLst/>
                <a:latin typeface="+mn-lt"/>
                <a:ea typeface="+mn-ea"/>
                <a:cs typeface="+mn-cs"/>
              </a:rPr>
              <a:t>129.</a:t>
            </a:r>
            <a:r>
              <a:rPr lang="en-US" sz="1000" b="1"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Higashi H, </a:t>
            </a:r>
            <a:r>
              <a:rPr lang="en-US" sz="1000" kern="1200" dirty="0" err="1" smtClean="0">
                <a:solidFill>
                  <a:schemeClr val="tx1"/>
                </a:solidFill>
                <a:effectLst/>
                <a:latin typeface="+mn-lt"/>
                <a:ea typeface="+mn-ea"/>
                <a:cs typeface="+mn-cs"/>
              </a:rPr>
              <a:t>Barendregt</a:t>
            </a:r>
            <a:r>
              <a:rPr lang="en-US" sz="1000" kern="1200" dirty="0" smtClean="0">
                <a:solidFill>
                  <a:schemeClr val="tx1"/>
                </a:solidFill>
                <a:effectLst/>
                <a:latin typeface="+mn-lt"/>
                <a:ea typeface="+mn-ea"/>
                <a:cs typeface="+mn-cs"/>
              </a:rPr>
              <a:t> JJ. Cost-effectiveness of total hip and knee replacements for the Australian population with osteoarthritis: discrete-event simulation model. </a:t>
            </a:r>
            <a:r>
              <a:rPr lang="en-US" sz="1000" kern="1200" dirty="0" err="1" smtClean="0">
                <a:solidFill>
                  <a:schemeClr val="tx1"/>
                </a:solidFill>
                <a:effectLst/>
                <a:latin typeface="+mn-lt"/>
                <a:ea typeface="+mn-ea"/>
                <a:cs typeface="+mn-cs"/>
              </a:rPr>
              <a:t>PLoS</a:t>
            </a:r>
            <a:r>
              <a:rPr lang="en-US" sz="1000" kern="1200" dirty="0" smtClean="0">
                <a:solidFill>
                  <a:schemeClr val="tx1"/>
                </a:solidFill>
                <a:effectLst/>
                <a:latin typeface="+mn-lt"/>
                <a:ea typeface="+mn-ea"/>
                <a:cs typeface="+mn-cs"/>
              </a:rPr>
              <a:t> One. 2011;6(9):e25403.</a:t>
            </a:r>
            <a:endParaRPr lang="en-AU"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t>36</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AU"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37</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Clinicians should refer patients for assessment by an orthopaedic surgeon in accordance with RACGP’s Referral for Joint Replacement: A management guide for health providers. </a:t>
            </a:r>
            <a:r>
              <a:rPr lang="en-AU" sz="1200" kern="1200" baseline="30000" dirty="0" smtClean="0">
                <a:solidFill>
                  <a:schemeClr val="tx1"/>
                </a:solidFill>
                <a:effectLst/>
                <a:latin typeface="+mn-lt"/>
                <a:ea typeface="+mn-ea"/>
                <a:cs typeface="+mn-cs"/>
              </a:rPr>
              <a:t>58</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Do not offer arthroscopic procedures as treatment for knee osteoarthritis.</a:t>
            </a:r>
            <a:r>
              <a:rPr lang="en-AU" sz="1200" kern="1200" baseline="30000" dirty="0" smtClean="0">
                <a:solidFill>
                  <a:schemeClr val="tx1"/>
                </a:solidFill>
                <a:effectLst/>
                <a:latin typeface="+mn-lt"/>
                <a:ea typeface="+mn-ea"/>
                <a:cs typeface="+mn-cs"/>
              </a:rPr>
              <a:t> 1, 3, 4</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1. </a:t>
            </a:r>
            <a:r>
              <a:rPr lang="en-AU" dirty="0" smtClean="0"/>
              <a:t>American Academy of Orthopaedic Surgeons. Clinical practice guideline on the treatment of osteoarthritis of the knee, 2nd ed. Illinois, USA: AAOS, 2013. </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3. </a:t>
            </a:r>
            <a:r>
              <a:rPr lang="en-AU" dirty="0" smtClean="0"/>
              <a:t>Australian Knee Society on behalf of the Australian Orthopaedic Association. Position statement from the Australian Knee Society on arthroscopic surgery of the knee, with particular reference to the presence of osteoarthritis. Sydney: AOA, 2016. </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4. </a:t>
            </a:r>
            <a:r>
              <a:rPr lang="en-AU" dirty="0" smtClean="0"/>
              <a:t>National Institute for Health and Care Excellence. Osteoarthritis: care and management in adults. Clinical Guideline 177. London: NICE, 2014. 1</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58. </a:t>
            </a:r>
            <a:r>
              <a:rPr lang="en-AU" dirty="0" smtClean="0"/>
              <a:t>Royal Australian College of General Practitioners. Referral for joint replacement: a management guide for health providers. South Melbourne: RACGP, 2007. </a:t>
            </a:r>
          </a:p>
        </p:txBody>
      </p:sp>
      <p:sp>
        <p:nvSpPr>
          <p:cNvPr id="4" name="Slide Number Placeholder 3"/>
          <p:cNvSpPr>
            <a:spLocks noGrp="1"/>
          </p:cNvSpPr>
          <p:nvPr>
            <p:ph type="sldNum" sz="quarter" idx="10"/>
          </p:nvPr>
        </p:nvSpPr>
        <p:spPr/>
        <p:txBody>
          <a:bodyPr/>
          <a:lstStyle/>
          <a:p>
            <a:fld id="{8CEA4601-368A-1440-A826-4147C7EF7E9B}" type="slidenum">
              <a:rPr lang="en-US" smtClean="0"/>
              <a:t>38</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Health managers</a:t>
            </a:r>
            <a:r>
              <a:rPr lang="en-AU" baseline="0" dirty="0" smtClean="0"/>
              <a:t> need to: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a:t>
            </a:r>
            <a:r>
              <a:rPr lang="en-AU" dirty="0" smtClean="0"/>
              <a:t>nsure systems are in place to provide patients with evidence-based information about the potential benefits and harms of joint-conserving and joint replacement surgery, as well as information about recovery from surgery. This information is made available in a format that patients can understand.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Ensure systems are in place so that referrals of patients for knee replacement surgery are made in accordance with The Royal Australian College of General Practitioners' Referral for Joint Replacement: A management guide for health providers.</a:t>
            </a:r>
            <a:r>
              <a:rPr lang="en-AU" sz="1200" kern="1200" baseline="30000" dirty="0" smtClean="0">
                <a:solidFill>
                  <a:schemeClr val="tx1"/>
                </a:solidFill>
                <a:effectLst/>
                <a:latin typeface="+mn-lt"/>
                <a:ea typeface="+mn-ea"/>
                <a:cs typeface="+mn-cs"/>
              </a:rPr>
              <a:t>58</a:t>
            </a:r>
            <a:r>
              <a:rPr lang="en-AU"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Ensure that arthroscopic procedures are not performed for osteoarthritis.</a:t>
            </a:r>
            <a:r>
              <a:rPr lang="en-AU" sz="1200" kern="1200" baseline="30000" dirty="0" smtClean="0">
                <a:solidFill>
                  <a:schemeClr val="tx1"/>
                </a:solidFill>
                <a:effectLst/>
                <a:latin typeface="+mn-lt"/>
                <a:ea typeface="+mn-ea"/>
                <a:cs typeface="+mn-cs"/>
              </a:rPr>
              <a:t>3</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Health services should also collect data about inappropriate referrals and arthroscopic procedures as a quality improvement strategy, and measure patient-reported outcomes from all surgical interventions.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3. </a:t>
            </a:r>
            <a:r>
              <a:rPr lang="en-AU" dirty="0" smtClean="0"/>
              <a:t>Australian Knee Society on behalf of the Australian Orthopaedic Association. Position statement from the Australian Knee Society on arthroscopic surgery of the knee, with particular reference to the presence of osteoarthritis. Sydney: AOA, 2016. </a:t>
            </a:r>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58. </a:t>
            </a:r>
            <a:r>
              <a:rPr lang="en-AU" dirty="0" smtClean="0"/>
              <a:t>Royal Australian College of General Practitioners. Referral for joint replacement: a management guide for health providers. South Melbourne: RACGP, 2007. </a:t>
            </a:r>
            <a:endParaRPr lang="en-AU" b="1" dirty="0"/>
          </a:p>
        </p:txBody>
      </p:sp>
      <p:sp>
        <p:nvSpPr>
          <p:cNvPr id="4" name="Slide Number Placeholder 3"/>
          <p:cNvSpPr>
            <a:spLocks noGrp="1"/>
          </p:cNvSpPr>
          <p:nvPr>
            <p:ph type="sldNum" sz="quarter" idx="10"/>
          </p:nvPr>
        </p:nvSpPr>
        <p:spPr/>
        <p:txBody>
          <a:bodyPr/>
          <a:lstStyle/>
          <a:p>
            <a:fld id="{8CEA4601-368A-1440-A826-4147C7EF7E9B}" type="slidenum">
              <a:rPr lang="en-US" smtClean="0"/>
              <a:t>39</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Clinical care standards</a:t>
            </a:r>
            <a:r>
              <a:rPr lang="en-AU" sz="1200" baseline="0" dirty="0" smtClean="0"/>
              <a:t> </a:t>
            </a:r>
            <a:r>
              <a:rPr lang="en-AU" sz="1200" dirty="0" smtClean="0"/>
              <a:t>play an important role in delivering appropriate care and reducing unwarranted variation. They are developed using up-to-date clinical guidelines and standards, information about gaps between evidence and practice, the professional expertise of clinicians and researchers, and consideration of issues important to consumers.  </a:t>
            </a:r>
          </a:p>
          <a:p>
            <a:endParaRPr lang="en-AU" b="1" dirty="0" smtClean="0"/>
          </a:p>
          <a:p>
            <a:r>
              <a:rPr lang="en-AU" sz="1200" dirty="0" smtClean="0"/>
              <a:t>The Commission established the Clinical Care Standards program to support the development of these standards by clinical experts and consumers for clinical conditions that would benefit from a coordinated approach.</a:t>
            </a:r>
          </a:p>
          <a:p>
            <a:endParaRPr lang="en-AU" sz="1200" dirty="0" smtClean="0"/>
          </a:p>
          <a:p>
            <a:r>
              <a:rPr lang="en-AU" sz="1200" dirty="0" smtClean="0"/>
              <a:t>To date, there are Clinical Care Standards</a:t>
            </a:r>
            <a:r>
              <a:rPr lang="en-AU" sz="1200" baseline="0" dirty="0" smtClean="0"/>
              <a:t> for:</a:t>
            </a:r>
          </a:p>
          <a:p>
            <a:pPr marL="171450" indent="-171450">
              <a:buFont typeface="Arial" panose="020B0604020202020204" pitchFamily="34" charset="0"/>
              <a:buChar char="•"/>
            </a:pPr>
            <a:r>
              <a:rPr lang="en-AU" sz="1200" baseline="0" dirty="0" smtClean="0"/>
              <a:t>Antimicrobial stewardship</a:t>
            </a:r>
          </a:p>
          <a:p>
            <a:pPr marL="171450" indent="-171450">
              <a:buFont typeface="Arial" panose="020B0604020202020204" pitchFamily="34" charset="0"/>
              <a:buChar char="•"/>
            </a:pPr>
            <a:r>
              <a:rPr lang="en-AU" sz="1200" baseline="0" dirty="0" smtClean="0"/>
              <a:t>Acute coronary syndromes</a:t>
            </a:r>
          </a:p>
          <a:p>
            <a:pPr marL="171450" indent="-171450">
              <a:buFont typeface="Arial" panose="020B0604020202020204" pitchFamily="34" charset="0"/>
              <a:buChar char="•"/>
            </a:pPr>
            <a:r>
              <a:rPr lang="en-AU" sz="1200" baseline="0" dirty="0" smtClean="0"/>
              <a:t>Acute stroke</a:t>
            </a:r>
          </a:p>
          <a:p>
            <a:pPr marL="171450" indent="-171450">
              <a:buFont typeface="Arial" panose="020B0604020202020204" pitchFamily="34" charset="0"/>
              <a:buChar char="•"/>
            </a:pPr>
            <a:r>
              <a:rPr lang="en-AU" sz="1200" baseline="0" dirty="0" smtClean="0"/>
              <a:t>Delirium</a:t>
            </a:r>
          </a:p>
          <a:p>
            <a:pPr marL="171450" indent="-171450">
              <a:buFont typeface="Arial" panose="020B0604020202020204" pitchFamily="34" charset="0"/>
              <a:buChar char="•"/>
            </a:pPr>
            <a:r>
              <a:rPr lang="en-AU" sz="1200" baseline="0" dirty="0" smtClean="0"/>
              <a:t>Hip Fracture care</a:t>
            </a:r>
          </a:p>
          <a:p>
            <a:pPr marL="171450" indent="-171450">
              <a:buFont typeface="Arial" panose="020B0604020202020204" pitchFamily="34" charset="0"/>
              <a:buChar char="•"/>
            </a:pPr>
            <a:r>
              <a:rPr lang="en-AU" sz="1200" baseline="0" dirty="0" smtClean="0"/>
              <a:t>and most recently, Osteoarthritis of the Knee.</a:t>
            </a:r>
          </a:p>
          <a:p>
            <a:endParaRPr lang="en-AU" b="1" dirty="0"/>
          </a:p>
        </p:txBody>
      </p:sp>
      <p:sp>
        <p:nvSpPr>
          <p:cNvPr id="4" name="Slide Number Placeholder 3"/>
          <p:cNvSpPr>
            <a:spLocks noGrp="1"/>
          </p:cNvSpPr>
          <p:nvPr>
            <p:ph type="sldNum" sz="quarter" idx="10"/>
          </p:nvPr>
        </p:nvSpPr>
        <p:spPr/>
        <p:txBody>
          <a:bodyPr/>
          <a:lstStyle/>
          <a:p>
            <a:fld id="{8CEA4601-368A-1440-A826-4147C7EF7E9B}" type="slidenum">
              <a:rPr lang="en-US" smtClean="0"/>
              <a:t>4</a:t>
            </a:fld>
            <a:endParaRPr lang="en-US"/>
          </a:p>
        </p:txBody>
      </p:sp>
    </p:spTree>
    <p:extLst>
      <p:ext uri="{BB962C8B-B14F-4D97-AF65-F5344CB8AC3E}">
        <p14:creationId xmlns:p14="http://schemas.microsoft.com/office/powerpoint/2010/main" val="16325172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Health managers</a:t>
            </a:r>
            <a:r>
              <a:rPr lang="en-AU" baseline="0" dirty="0" smtClean="0"/>
              <a:t> need to:</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a:t>
            </a:r>
            <a:r>
              <a:rPr lang="en-AU" dirty="0" smtClean="0"/>
              <a:t>nsure systems are in place to provide patients with evidence-based information about the potential benefits and harms of joint-conserving and joint replacement surgery, as well as information about recovery from surgery. This information is made available in a format that patients can understand.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Ensure systems are in place so that referrals of patients for knee replacement surgery are made in accordance with The Royal Australian College of General Practitioners' Referral for Joint Replacement: A management guide for health providers.</a:t>
            </a:r>
            <a:r>
              <a:rPr lang="en-AU" sz="1200" kern="1200" baseline="30000" dirty="0" smtClean="0">
                <a:solidFill>
                  <a:schemeClr val="tx1"/>
                </a:solidFill>
                <a:effectLst/>
                <a:latin typeface="+mn-lt"/>
                <a:ea typeface="+mn-ea"/>
                <a:cs typeface="+mn-cs"/>
              </a:rPr>
              <a:t>58</a:t>
            </a:r>
            <a:r>
              <a:rPr lang="en-AU" dirty="0" smtClean="0"/>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Ensure that arthroscopic procedures are not performed for osteoarthritis.</a:t>
            </a:r>
            <a:r>
              <a:rPr lang="en-AU" sz="1200" kern="1200" baseline="30000" dirty="0" smtClean="0">
                <a:solidFill>
                  <a:schemeClr val="tx1"/>
                </a:solidFill>
                <a:effectLst/>
                <a:latin typeface="+mn-lt"/>
                <a:ea typeface="+mn-ea"/>
                <a:cs typeface="+mn-cs"/>
              </a:rPr>
              <a:t>3</a:t>
            </a:r>
          </a:p>
          <a:p>
            <a:pPr marL="0" marR="0" indent="0" algn="l" defTabSz="4572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t>Health services should also collect data about inappropriate referrals and arthroscopic procedures as a quality improvement strategy, and measure patient-reported outcomes from all surgical interventions.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References</a:t>
            </a:r>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3. </a:t>
            </a:r>
            <a:r>
              <a:rPr lang="en-AU" dirty="0" smtClean="0"/>
              <a:t>Australian Knee Society on behalf of the Australian Orthopaedic Association. Position statement from the Australian Knee Society on arthroscopic surgery of the knee, with particular reference to the presence of osteoarthritis. Sydney: AOA, 2016. </a:t>
            </a:r>
          </a:p>
          <a:p>
            <a:pPr marL="0" marR="0" indent="0" algn="l" defTabSz="457200" rtl="0" eaLnBrk="1" fontAlgn="auto" latinLnBrk="0" hangingPunct="1">
              <a:lnSpc>
                <a:spcPct val="100000"/>
              </a:lnSpc>
              <a:spcBef>
                <a:spcPts val="0"/>
              </a:spcBef>
              <a:spcAft>
                <a:spcPts val="0"/>
              </a:spcAft>
              <a:buClrTx/>
              <a:buSzTx/>
              <a:buFontTx/>
              <a:buNone/>
              <a:tabLst/>
              <a:defRPr/>
            </a:pPr>
            <a:r>
              <a:rPr lang="en-AU" b="1" dirty="0" smtClean="0"/>
              <a:t>58. </a:t>
            </a:r>
            <a:r>
              <a:rPr lang="en-AU" dirty="0" smtClean="0"/>
              <a:t>Royal Australian College of General Practitioners. Referral for joint replacement: a management guide for health providers. South Melbourne: RACGP, 2007. </a:t>
            </a:r>
            <a:endParaRPr lang="en-AU" b="1" dirty="0"/>
          </a:p>
        </p:txBody>
      </p:sp>
      <p:sp>
        <p:nvSpPr>
          <p:cNvPr id="4" name="Slide Number Placeholder 3"/>
          <p:cNvSpPr>
            <a:spLocks noGrp="1"/>
          </p:cNvSpPr>
          <p:nvPr>
            <p:ph type="sldNum" sz="quarter" idx="10"/>
          </p:nvPr>
        </p:nvSpPr>
        <p:spPr/>
        <p:txBody>
          <a:bodyPr/>
          <a:lstStyle/>
          <a:p>
            <a:fld id="{8CEA4601-368A-1440-A826-4147C7EF7E9B}" type="slidenum">
              <a:rPr lang="en-US" smtClean="0"/>
              <a:t>40</a:t>
            </a:fld>
            <a:endParaRPr lang="en-US"/>
          </a:p>
        </p:txBody>
      </p:sp>
    </p:spTree>
    <p:extLst>
      <p:ext uri="{BB962C8B-B14F-4D97-AF65-F5344CB8AC3E}">
        <p14:creationId xmlns:p14="http://schemas.microsoft.com/office/powerpoint/2010/main" val="1808561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41</a:t>
            </a:fld>
            <a:endParaRPr lang="en-US"/>
          </a:p>
        </p:txBody>
      </p:sp>
    </p:spTree>
    <p:extLst>
      <p:ext uri="{BB962C8B-B14F-4D97-AF65-F5344CB8AC3E}">
        <p14:creationId xmlns:p14="http://schemas.microsoft.com/office/powerpoint/2010/main" val="268659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42</a:t>
            </a:fld>
            <a:endParaRPr lang="en-US"/>
          </a:p>
        </p:txBody>
      </p:sp>
    </p:spTree>
    <p:extLst>
      <p:ext uri="{BB962C8B-B14F-4D97-AF65-F5344CB8AC3E}">
        <p14:creationId xmlns:p14="http://schemas.microsoft.com/office/powerpoint/2010/main" val="1135053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additional slide </a:t>
            </a:r>
            <a:endParaRPr lang="en-AU" b="1" dirty="0"/>
          </a:p>
        </p:txBody>
      </p:sp>
      <p:sp>
        <p:nvSpPr>
          <p:cNvPr id="4" name="Slide Number Placeholder 3"/>
          <p:cNvSpPr>
            <a:spLocks noGrp="1"/>
          </p:cNvSpPr>
          <p:nvPr>
            <p:ph type="sldNum" sz="quarter" idx="10"/>
          </p:nvPr>
        </p:nvSpPr>
        <p:spPr/>
        <p:txBody>
          <a:bodyPr/>
          <a:lstStyle/>
          <a:p>
            <a:fld id="{8CEA4601-368A-1440-A826-4147C7EF7E9B}" type="slidenum">
              <a:rPr lang="en-US" smtClean="0"/>
              <a:t>43</a:t>
            </a:fld>
            <a:endParaRPr lang="en-US"/>
          </a:p>
        </p:txBody>
      </p:sp>
    </p:spTree>
    <p:extLst>
      <p:ext uri="{BB962C8B-B14F-4D97-AF65-F5344CB8AC3E}">
        <p14:creationId xmlns:p14="http://schemas.microsoft.com/office/powerpoint/2010/main" val="79643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10000"/>
              </a:lnSpc>
            </a:pPr>
            <a:r>
              <a:rPr lang="en-AU" sz="1200" b="0" kern="1200" dirty="0" smtClean="0">
                <a:solidFill>
                  <a:schemeClr val="tx1"/>
                </a:solidFill>
                <a:effectLst/>
                <a:latin typeface="+mn-lt"/>
                <a:ea typeface="+mn-ea"/>
                <a:cs typeface="+mn-cs"/>
              </a:rPr>
              <a:t>Knee osteoarthritis is a major health burden.</a:t>
            </a:r>
            <a:r>
              <a:rPr lang="en-AU" sz="1200" b="0" kern="1200" baseline="0" dirty="0" smtClean="0">
                <a:solidFill>
                  <a:schemeClr val="tx1"/>
                </a:solidFill>
                <a:effectLst/>
                <a:latin typeface="+mn-lt"/>
                <a:ea typeface="+mn-ea"/>
                <a:cs typeface="+mn-cs"/>
              </a:rPr>
              <a:t> </a:t>
            </a:r>
            <a:r>
              <a:rPr lang="en-US" sz="1200" dirty="0" smtClean="0"/>
              <a:t>About 840,000 people are estimated to have osteoarthritis of the knee (projected</a:t>
            </a:r>
            <a:r>
              <a:rPr lang="en-US" sz="1200" baseline="0" dirty="0" smtClean="0"/>
              <a:t> to be </a:t>
            </a:r>
            <a:r>
              <a:rPr lang="en-US" sz="1200" dirty="0" smtClean="0"/>
              <a:t>1.24 million in 2050).</a:t>
            </a:r>
            <a:r>
              <a:rPr lang="en-AU" sz="1200" baseline="0" dirty="0" smtClean="0"/>
              <a:t>  </a:t>
            </a:r>
            <a:r>
              <a:rPr lang="en-AU" sz="1200" kern="1200" dirty="0" smtClean="0">
                <a:solidFill>
                  <a:schemeClr val="tx1"/>
                </a:solidFill>
                <a:effectLst/>
                <a:latin typeface="+mn-lt"/>
                <a:ea typeface="+mn-ea"/>
                <a:cs typeface="+mn-cs"/>
              </a:rPr>
              <a:t>The healthcare costs of osteoarthritis in Australia rose to $3.75 billion in 2012 - an increase of almost 200% since 2007.</a:t>
            </a:r>
            <a:r>
              <a:rPr lang="en-AU" sz="1200" kern="1200" baseline="30000" dirty="0" smtClean="0">
                <a:solidFill>
                  <a:schemeClr val="tx1"/>
                </a:solidFill>
                <a:effectLst/>
                <a:latin typeface="+mn-lt"/>
                <a:ea typeface="+mn-ea"/>
                <a:cs typeface="+mn-cs"/>
              </a:rPr>
              <a:t>8</a:t>
            </a:r>
            <a:r>
              <a:rPr lang="en-AU" sz="1200" kern="1200" dirty="0" smtClean="0">
                <a:solidFill>
                  <a:schemeClr val="tx1"/>
                </a:solidFill>
                <a:effectLst/>
                <a:latin typeface="+mn-lt"/>
                <a:ea typeface="+mn-ea"/>
                <a:cs typeface="+mn-cs"/>
              </a:rPr>
              <a:t> </a:t>
            </a:r>
          </a:p>
          <a:p>
            <a:pPr>
              <a:lnSpc>
                <a:spcPct val="110000"/>
              </a:lnSpc>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Despite the disease burden associated with this condition being identified some 15 years ago, the population prevalence and impact of osteoarthritis continue to rise in Australia and these</a:t>
            </a:r>
            <a:r>
              <a:rPr lang="en-AU" sz="1200" kern="1200" baseline="0" dirty="0" smtClean="0">
                <a:solidFill>
                  <a:schemeClr val="tx1"/>
                </a:solidFill>
                <a:effectLst/>
                <a:latin typeface="+mn-lt"/>
                <a:ea typeface="+mn-ea"/>
                <a:cs typeface="+mn-cs"/>
              </a:rPr>
              <a:t> trends are </a:t>
            </a:r>
            <a:r>
              <a:rPr lang="en-AU" sz="1200" kern="1200" dirty="0" smtClean="0">
                <a:solidFill>
                  <a:schemeClr val="tx1"/>
                </a:solidFill>
                <a:effectLst/>
                <a:latin typeface="+mn-lt"/>
                <a:ea typeface="+mn-ea"/>
                <a:cs typeface="+mn-cs"/>
              </a:rPr>
              <a:t>expected to persist in coming decades. </a:t>
            </a:r>
          </a:p>
          <a:p>
            <a:pPr marL="0" marR="0" indent="0" algn="l" defTabSz="457200" rtl="0" eaLnBrk="1" fontAlgn="auto" latinLnBrk="0" hangingPunct="1">
              <a:lnSpc>
                <a:spcPct val="110000"/>
              </a:lnSpc>
              <a:spcBef>
                <a:spcPts val="0"/>
              </a:spcBef>
              <a:spcAft>
                <a:spcPts val="0"/>
              </a:spcAft>
              <a:buClrTx/>
              <a:buSzTx/>
              <a:buFontTx/>
              <a:buNone/>
              <a:tabLst/>
              <a:defRPr/>
            </a:pPr>
            <a:endParaRPr lang="en-AU" sz="1200" i="0" kern="1200" dirty="0" smtClean="0">
              <a:solidFill>
                <a:schemeClr val="tx1"/>
              </a:solidFill>
              <a:effectLst/>
              <a:latin typeface="+mn-lt"/>
              <a:ea typeface="+mn-ea"/>
              <a:cs typeface="+mn-cs"/>
            </a:endParaRPr>
          </a:p>
          <a:p>
            <a:pPr>
              <a:lnSpc>
                <a:spcPct val="110000"/>
              </a:lnSpc>
            </a:pPr>
            <a:r>
              <a:rPr lang="en-GB" sz="1200" kern="1200" dirty="0" smtClean="0">
                <a:solidFill>
                  <a:schemeClr val="tx1"/>
                </a:solidFill>
                <a:effectLst/>
                <a:latin typeface="+mn-lt"/>
                <a:ea typeface="+mn-ea"/>
                <a:cs typeface="+mn-cs"/>
              </a:rPr>
              <a:t>Despite evidence-based guidelines, there remains considerable practice variation and evidence-practice gaps in the management of knee osteoarthritis in Australia. For example, the landmark Australian </a:t>
            </a:r>
            <a:r>
              <a:rPr lang="en-GB" sz="1200" i="1" kern="1200" dirty="0" smtClean="0">
                <a:solidFill>
                  <a:schemeClr val="tx1"/>
                </a:solidFill>
                <a:effectLst/>
                <a:latin typeface="+mn-lt"/>
                <a:ea typeface="+mn-ea"/>
                <a:cs typeface="+mn-cs"/>
              </a:rPr>
              <a:t>CareTrack</a:t>
            </a:r>
            <a:r>
              <a:rPr lang="en-GB" sz="1200" kern="1200" dirty="0" smtClean="0">
                <a:solidFill>
                  <a:schemeClr val="tx1"/>
                </a:solidFill>
                <a:effectLst/>
                <a:latin typeface="+mn-lt"/>
                <a:ea typeface="+mn-ea"/>
                <a:cs typeface="+mn-cs"/>
              </a:rPr>
              <a:t> study identified that 10% of primary healthcare encounters studied in 2009-2010 involved osteoarthritis, for which appropriate care was delivered in only 43% of cases.</a:t>
            </a:r>
            <a:r>
              <a:rPr lang="en-GB" sz="1200" kern="1200" baseline="30000" dirty="0" smtClean="0">
                <a:solidFill>
                  <a:schemeClr val="tx1"/>
                </a:solidFill>
                <a:effectLst/>
                <a:latin typeface="+mn-lt"/>
                <a:ea typeface="+mn-ea"/>
                <a:cs typeface="+mn-cs"/>
              </a:rPr>
              <a:t>26</a:t>
            </a:r>
            <a:r>
              <a:rPr lang="en-GB" sz="1200" kern="1200" dirty="0" smtClean="0">
                <a:solidFill>
                  <a:schemeClr val="tx1"/>
                </a:solidFill>
                <a:effectLst/>
                <a:latin typeface="+mn-lt"/>
                <a:ea typeface="+mn-ea"/>
                <a:cs typeface="+mn-cs"/>
              </a:rPr>
              <a:t> This finding is consistent internationally.</a:t>
            </a:r>
            <a:r>
              <a:rPr lang="en-GB" sz="1200" kern="1200" baseline="30000" dirty="0" smtClean="0">
                <a:solidFill>
                  <a:schemeClr val="tx1"/>
                </a:solidFill>
                <a:effectLst/>
                <a:latin typeface="+mn-lt"/>
                <a:ea typeface="+mn-ea"/>
                <a:cs typeface="+mn-cs"/>
              </a:rPr>
              <a:t>27</a:t>
            </a:r>
            <a:r>
              <a:rPr lang="en-GB" sz="1200" kern="1200" dirty="0" smtClean="0">
                <a:solidFill>
                  <a:schemeClr val="tx1"/>
                </a:solidFill>
                <a:effectLst/>
                <a:latin typeface="+mn-lt"/>
                <a:ea typeface="+mn-ea"/>
                <a:cs typeface="+mn-cs"/>
              </a:rPr>
              <a:t> The </a:t>
            </a:r>
            <a:r>
              <a:rPr lang="en-GB" sz="1200" i="1" kern="1200" dirty="0" smtClean="0">
                <a:solidFill>
                  <a:schemeClr val="tx1"/>
                </a:solidFill>
                <a:effectLst/>
                <a:latin typeface="+mn-lt"/>
                <a:ea typeface="+mn-ea"/>
                <a:cs typeface="+mn-cs"/>
              </a:rPr>
              <a:t>CareTrack</a:t>
            </a:r>
            <a:r>
              <a:rPr lang="en-GB" sz="1200" kern="1200" dirty="0" smtClean="0">
                <a:solidFill>
                  <a:schemeClr val="tx1"/>
                </a:solidFill>
                <a:effectLst/>
                <a:latin typeface="+mn-lt"/>
                <a:ea typeface="+mn-ea"/>
                <a:cs typeface="+mn-cs"/>
              </a:rPr>
              <a:t> and other international studies clearly demonstrate scope for improvement in health service delivery for osteoarthritis care, particularly in primary care. Contemporary evidence-practice gaps in knee osteoarthritis care include: </a:t>
            </a:r>
            <a:endParaRPr lang="en-AU" sz="1200" kern="1200" dirty="0" smtClean="0">
              <a:solidFill>
                <a:schemeClr val="tx1"/>
              </a:solidFill>
              <a:effectLst/>
              <a:latin typeface="+mn-lt"/>
              <a:ea typeface="+mn-ea"/>
              <a:cs typeface="+mn-cs"/>
            </a:endParaRPr>
          </a:p>
          <a:p>
            <a:pPr marL="171450" lvl="0" indent="-171450">
              <a:lnSpc>
                <a:spcPct val="110000"/>
              </a:lnSpc>
              <a:buFont typeface="Arial" panose="020B0604020202020204" pitchFamily="34" charset="0"/>
              <a:buChar char="•"/>
            </a:pPr>
            <a:r>
              <a:rPr lang="en-GB" sz="1200" kern="1200" dirty="0" smtClean="0">
                <a:solidFill>
                  <a:schemeClr val="tx1"/>
                </a:solidFill>
                <a:effectLst/>
                <a:latin typeface="+mn-lt"/>
                <a:ea typeface="+mn-ea"/>
                <a:cs typeface="+mn-cs"/>
              </a:rPr>
              <a:t>Inappropriate use of imaging for the diagnosis of knee osteoarthritis</a:t>
            </a:r>
            <a:endParaRPr lang="en-AU" sz="1200" kern="1200" dirty="0" smtClean="0">
              <a:solidFill>
                <a:schemeClr val="tx1"/>
              </a:solidFill>
              <a:effectLst/>
              <a:latin typeface="+mn-lt"/>
              <a:ea typeface="+mn-ea"/>
              <a:cs typeface="+mn-cs"/>
            </a:endParaRPr>
          </a:p>
          <a:p>
            <a:pPr marL="171450" lvl="0" indent="-171450">
              <a:lnSpc>
                <a:spcPct val="110000"/>
              </a:lnSpc>
              <a:buFont typeface="Arial" panose="020B0604020202020204" pitchFamily="34" charset="0"/>
              <a:buChar char="•"/>
            </a:pPr>
            <a:r>
              <a:rPr lang="en-GB" sz="1200" kern="1200" dirty="0" smtClean="0">
                <a:solidFill>
                  <a:schemeClr val="tx1"/>
                </a:solidFill>
                <a:effectLst/>
                <a:latin typeface="+mn-lt"/>
                <a:ea typeface="+mn-ea"/>
                <a:cs typeface="+mn-cs"/>
              </a:rPr>
              <a:t>Over-prescribing of opioid medications</a:t>
            </a:r>
            <a:endParaRPr lang="en-AU" sz="1200" kern="1200" dirty="0" smtClean="0">
              <a:solidFill>
                <a:schemeClr val="tx1"/>
              </a:solidFill>
              <a:effectLst/>
              <a:latin typeface="+mn-lt"/>
              <a:ea typeface="+mn-ea"/>
              <a:cs typeface="+mn-cs"/>
            </a:endParaRPr>
          </a:p>
          <a:p>
            <a:pPr marL="171450" lvl="0" indent="-171450">
              <a:lnSpc>
                <a:spcPct val="110000"/>
              </a:lnSpc>
              <a:buFont typeface="Arial" panose="020B0604020202020204" pitchFamily="34" charset="0"/>
              <a:buChar char="•"/>
            </a:pPr>
            <a:r>
              <a:rPr lang="en-GB" sz="1200" kern="1200" dirty="0" smtClean="0">
                <a:solidFill>
                  <a:schemeClr val="tx1"/>
                </a:solidFill>
                <a:effectLst/>
                <a:latin typeface="+mn-lt"/>
                <a:ea typeface="+mn-ea"/>
                <a:cs typeface="+mn-cs"/>
              </a:rPr>
              <a:t>Performing knee arthroscopy surgery as an initial treatment.</a:t>
            </a:r>
            <a:endParaRPr lang="en-AU" sz="1200" kern="1200" dirty="0" smtClean="0">
              <a:solidFill>
                <a:schemeClr val="tx1"/>
              </a:solidFill>
              <a:effectLst/>
              <a:latin typeface="+mn-lt"/>
              <a:ea typeface="+mn-ea"/>
              <a:cs typeface="+mn-cs"/>
            </a:endParaRPr>
          </a:p>
          <a:p>
            <a:pPr marL="0" marR="0" lvl="1" indent="0" algn="l" defTabSz="457200" rtl="0" eaLnBrk="1" fontAlgn="auto" latinLnBrk="0" hangingPunct="1">
              <a:lnSpc>
                <a:spcPct val="110000"/>
              </a:lnSpc>
              <a:spcBef>
                <a:spcPts val="0"/>
              </a:spcBef>
              <a:spcAft>
                <a:spcPts val="0"/>
              </a:spcAft>
              <a:buClrTx/>
              <a:buSzTx/>
              <a:buFontTx/>
              <a:buNone/>
              <a:tabLst/>
              <a:defRPr/>
            </a:pPr>
            <a:endParaRPr lang="en-AU" sz="1200" i="0" kern="1200" dirty="0" smtClean="0">
              <a:solidFill>
                <a:schemeClr val="tx1"/>
              </a:solidFill>
              <a:effectLst/>
              <a:latin typeface="+mn-lt"/>
              <a:ea typeface="+mn-ea"/>
              <a:cs typeface="+mn-cs"/>
            </a:endParaRPr>
          </a:p>
          <a:p>
            <a:pPr marL="0" marR="0" lvl="1" indent="0" algn="l" defTabSz="457200" rtl="0" eaLnBrk="1" fontAlgn="auto" latinLnBrk="0" hangingPunct="1">
              <a:lnSpc>
                <a:spcPct val="110000"/>
              </a:lnSpc>
              <a:spcBef>
                <a:spcPts val="0"/>
              </a:spcBef>
              <a:spcAft>
                <a:spcPts val="0"/>
              </a:spcAft>
              <a:buClrTx/>
              <a:buSzTx/>
              <a:buFontTx/>
              <a:buNone/>
              <a:tabLst/>
              <a:defRPr/>
            </a:pPr>
            <a:r>
              <a:rPr lang="en-AU" sz="1200" i="0" kern="1200" dirty="0" smtClean="0">
                <a:solidFill>
                  <a:schemeClr val="tx1"/>
                </a:solidFill>
                <a:effectLst/>
                <a:latin typeface="+mn-lt"/>
                <a:ea typeface="+mn-ea"/>
                <a:cs typeface="+mn-cs"/>
              </a:rPr>
              <a:t>A key</a:t>
            </a:r>
            <a:r>
              <a:rPr lang="en-AU" sz="1200" i="0" kern="1200" baseline="0" dirty="0" smtClean="0">
                <a:solidFill>
                  <a:schemeClr val="tx1"/>
                </a:solidFill>
                <a:effectLst/>
                <a:latin typeface="+mn-lt"/>
                <a:ea typeface="+mn-ea"/>
                <a:cs typeface="+mn-cs"/>
              </a:rPr>
              <a:t> evidence sources identifying the need for a Clinical Care Standard for Osteoarthritis of the Knee include the </a:t>
            </a:r>
            <a:r>
              <a:rPr lang="en-AU" sz="1200" i="1" kern="1200" dirty="0" smtClean="0">
                <a:solidFill>
                  <a:schemeClr val="tx1"/>
                </a:solidFill>
                <a:effectLst/>
                <a:latin typeface="+mn-lt"/>
                <a:ea typeface="+mn-ea"/>
                <a:cs typeface="+mn-cs"/>
              </a:rPr>
              <a:t>Australian Atlas of Healthcare Variation</a:t>
            </a:r>
            <a:r>
              <a:rPr lang="en-AU" sz="1200" kern="1200" dirty="0" smtClean="0">
                <a:solidFill>
                  <a:schemeClr val="tx1"/>
                </a:solidFill>
                <a:effectLst/>
                <a:latin typeface="+mn-lt"/>
                <a:ea typeface="+mn-ea"/>
                <a:cs typeface="+mn-cs"/>
              </a:rPr>
              <a:t> (2015) that identified a four-fold variation in knee arthroscopy use in people over 55 across Australia, after exclusion of highest and lowest rate areas. Seventy</a:t>
            </a:r>
            <a:r>
              <a:rPr lang="en-AU" sz="1200" kern="1200" baseline="0" dirty="0" smtClean="0">
                <a:solidFill>
                  <a:schemeClr val="tx1"/>
                </a:solidFill>
                <a:effectLst/>
                <a:latin typeface="+mn-lt"/>
                <a:ea typeface="+mn-ea"/>
                <a:cs typeface="+mn-cs"/>
              </a:rPr>
              <a:t> per cent of these are performed on overweight or obese patients. A major risk factor is excessive weight – overweight increases risk x 2; obesity increases risk x 4. </a:t>
            </a:r>
            <a:r>
              <a:rPr lang="en-AU" sz="1200" kern="1200" dirty="0" smtClean="0">
                <a:solidFill>
                  <a:schemeClr val="tx1"/>
                </a:solidFill>
                <a:effectLst/>
                <a:latin typeface="+mn-lt"/>
                <a:ea typeface="+mn-ea"/>
                <a:cs typeface="+mn-cs"/>
              </a:rPr>
              <a:t>Notably, the risk is substantially higher for obese women (23.9%, or almost 1 in 4).</a:t>
            </a:r>
            <a:endParaRPr lang="en-AU" sz="1200" dirty="0" smtClean="0">
              <a:solidFill>
                <a:schemeClr val="tx1"/>
              </a:solidFill>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732015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dirty="0" smtClean="0"/>
              <a:t>The OAK CCS aims for improved assessment and management of  knee osteoarthritis to enhance a patient’s symptom control, joint function, quality of life and participation in usual activities, and to lessen the disability caused by the condition. </a:t>
            </a:r>
            <a:r>
              <a:rPr lang="en-AU" sz="1200" kern="1200" dirty="0" smtClean="0">
                <a:solidFill>
                  <a:schemeClr val="tx1"/>
                </a:solidFill>
                <a:effectLst/>
                <a:latin typeface="+mn-lt"/>
                <a:ea typeface="+mn-ea"/>
                <a:cs typeface="+mn-cs"/>
              </a:rPr>
              <a:t>It more commonly affects people over 45 years of age, with prevalence increasing steeply in those aged 65 years and over. Notably, the risk is substantially higher for obese women (23.9%, or almost 1 in 4).</a:t>
            </a:r>
            <a:endParaRPr lang="en-AU" dirty="0" smtClean="0">
              <a:solidFill>
                <a:schemeClr val="tx1"/>
              </a:solidFill>
            </a:endParaRPr>
          </a:p>
          <a:p>
            <a:endParaRPr lang="en-AU" dirty="0" smtClean="0"/>
          </a:p>
          <a:p>
            <a:r>
              <a:rPr lang="en-AU" dirty="0" smtClean="0">
                <a:effectLst/>
              </a:rPr>
              <a:t> </a:t>
            </a:r>
            <a:endParaRPr lang="en-AU" dirty="0"/>
          </a:p>
        </p:txBody>
      </p:sp>
      <p:sp>
        <p:nvSpPr>
          <p:cNvPr id="4" name="Slide Number Placeholder 3"/>
          <p:cNvSpPr>
            <a:spLocks noGrp="1"/>
          </p:cNvSpPr>
          <p:nvPr>
            <p:ph type="sldNum" sz="quarter" idx="10"/>
          </p:nvPr>
        </p:nvSpPr>
        <p:spPr/>
        <p:txBody>
          <a:bodyPr/>
          <a:lstStyle/>
          <a:p>
            <a:fld id="{8CEA4601-368A-1440-A826-4147C7EF7E9B}" type="slidenum">
              <a:rPr lang="en-US" smtClean="0"/>
              <a:t>6</a:t>
            </a:fld>
            <a:endParaRPr lang="en-US"/>
          </a:p>
        </p:txBody>
      </p:sp>
    </p:spTree>
    <p:extLst>
      <p:ext uri="{BB962C8B-B14F-4D97-AF65-F5344CB8AC3E}">
        <p14:creationId xmlns:p14="http://schemas.microsoft.com/office/powerpoint/2010/main" val="233685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10000"/>
              </a:lnSpc>
            </a:pPr>
            <a:r>
              <a:rPr lang="en-AU" sz="1200" kern="1200" dirty="0" smtClean="0">
                <a:solidFill>
                  <a:schemeClr val="tx1"/>
                </a:solidFill>
                <a:effectLst/>
              </a:rPr>
              <a:t>Seven quality statements were developed to form the Osteoarthritis</a:t>
            </a:r>
            <a:r>
              <a:rPr lang="en-AU" sz="1200" kern="1200" baseline="0" dirty="0" smtClean="0">
                <a:solidFill>
                  <a:schemeClr val="tx1"/>
                </a:solidFill>
                <a:effectLst/>
              </a:rPr>
              <a:t> of the Knee Clinical Care S</a:t>
            </a:r>
            <a:r>
              <a:rPr lang="en-AU" sz="1200" kern="1200" dirty="0" smtClean="0">
                <a:solidFill>
                  <a:schemeClr val="tx1"/>
                </a:solidFill>
                <a:effectLst/>
              </a:rPr>
              <a:t>tandard and cover the pathway of care for people with knee osteoarthritis, including comprehensive assessment; diagnosis; patient education; weight loss and exercise; medicines; patient review; and referral to surgery. </a:t>
            </a:r>
          </a:p>
          <a:p>
            <a:pPr>
              <a:lnSpc>
                <a:spcPct val="110000"/>
              </a:lnSpc>
            </a:pPr>
            <a:endParaRPr lang="en-AU" sz="1200" kern="1200" dirty="0" smtClean="0">
              <a:solidFill>
                <a:schemeClr val="tx1"/>
              </a:solidFill>
              <a:effectLst/>
            </a:endParaRPr>
          </a:p>
          <a:p>
            <a:pPr>
              <a:lnSpc>
                <a:spcPct val="110000"/>
              </a:lnSpc>
            </a:pPr>
            <a:r>
              <a:rPr lang="en-GB" sz="1200" kern="1200" dirty="0" smtClean="0">
                <a:solidFill>
                  <a:schemeClr val="tx1"/>
                </a:solidFill>
                <a:effectLst/>
              </a:rPr>
              <a:t>Peak bodies around the world have developed clinical practice guidelines to promote evidence-based management of knee osteoarthritis. Across these guidelines, consistent recommendations have been observed</a:t>
            </a:r>
            <a:r>
              <a:rPr lang="en-GB" sz="1200" kern="1200" baseline="30000" dirty="0" smtClean="0">
                <a:solidFill>
                  <a:schemeClr val="tx1"/>
                </a:solidFill>
                <a:effectLst/>
              </a:rPr>
              <a:t>21</a:t>
            </a:r>
            <a:r>
              <a:rPr lang="en-GB" sz="1200" kern="1200" dirty="0" smtClean="0">
                <a:solidFill>
                  <a:schemeClr val="tx1"/>
                </a:solidFill>
                <a:effectLst/>
              </a:rPr>
              <a:t>, including:</a:t>
            </a:r>
            <a:endParaRPr lang="en-AU" sz="1200" kern="1200" dirty="0" smtClean="0">
              <a:solidFill>
                <a:schemeClr val="tx1"/>
              </a:solidFill>
              <a:effectLst/>
            </a:endParaRPr>
          </a:p>
          <a:p>
            <a:pPr marL="171450" lvl="0" indent="-171450">
              <a:lnSpc>
                <a:spcPct val="110000"/>
              </a:lnSpc>
              <a:buFont typeface="Arial" panose="020B0604020202020204" pitchFamily="34" charset="0"/>
              <a:buChar char="•"/>
            </a:pPr>
            <a:r>
              <a:rPr lang="en-GB" sz="1200" kern="1200" dirty="0" smtClean="0">
                <a:solidFill>
                  <a:schemeClr val="tx1"/>
                </a:solidFill>
                <a:effectLst/>
              </a:rPr>
              <a:t>The critical role of patient education and support for self-management.</a:t>
            </a:r>
            <a:endParaRPr lang="en-AU" sz="1200" kern="1200" dirty="0" smtClean="0">
              <a:solidFill>
                <a:schemeClr val="tx1"/>
              </a:solidFill>
              <a:effectLst/>
            </a:endParaRPr>
          </a:p>
          <a:p>
            <a:pPr marL="171450" lvl="0" indent="-171450">
              <a:lnSpc>
                <a:spcPct val="110000"/>
              </a:lnSpc>
              <a:buFont typeface="Arial" panose="020B0604020202020204" pitchFamily="34" charset="0"/>
              <a:buChar char="•"/>
            </a:pPr>
            <a:r>
              <a:rPr lang="en-GB" sz="1200" kern="1200" dirty="0" smtClean="0">
                <a:solidFill>
                  <a:schemeClr val="tx1"/>
                </a:solidFill>
                <a:effectLst/>
              </a:rPr>
              <a:t>The importance of weight loss and exercise.</a:t>
            </a:r>
            <a:endParaRPr lang="en-AU" sz="1200" kern="1200" dirty="0" smtClean="0">
              <a:solidFill>
                <a:schemeClr val="tx1"/>
              </a:solidFill>
              <a:effectLst/>
            </a:endParaRPr>
          </a:p>
          <a:p>
            <a:pPr marL="171450" lvl="0" indent="-171450">
              <a:lnSpc>
                <a:spcPct val="110000"/>
              </a:lnSpc>
              <a:buFont typeface="Arial" panose="020B0604020202020204" pitchFamily="34" charset="0"/>
              <a:buChar char="•"/>
            </a:pPr>
            <a:r>
              <a:rPr lang="en-GB" sz="1200" kern="1200" dirty="0" smtClean="0">
                <a:solidFill>
                  <a:schemeClr val="tx1"/>
                </a:solidFill>
                <a:effectLst/>
              </a:rPr>
              <a:t>Use of appropriate medicines to manage symptoms of osteoarthritis.</a:t>
            </a:r>
            <a:endParaRPr lang="en-AU" sz="1200" kern="1200" dirty="0" smtClean="0">
              <a:solidFill>
                <a:schemeClr val="tx1"/>
              </a:solidFill>
              <a:effectLst/>
            </a:endParaRPr>
          </a:p>
          <a:p>
            <a:pPr marL="171450" indent="-171450">
              <a:lnSpc>
                <a:spcPct val="110000"/>
              </a:lnSpc>
              <a:buFont typeface="Arial" panose="020B0604020202020204" pitchFamily="34" charset="0"/>
              <a:buChar char="•"/>
            </a:pPr>
            <a:r>
              <a:rPr lang="en-GB" sz="1200" kern="1200" dirty="0" smtClean="0">
                <a:solidFill>
                  <a:schemeClr val="tx1"/>
                </a:solidFill>
                <a:effectLst/>
              </a:rPr>
              <a:t>Another important recommendation identified is the provision of a timely diagnosis of knee osteoarthritis in primary care settings facilitated through clinical examination alone, without the need for imaging in the majority of presentations.</a:t>
            </a:r>
            <a:r>
              <a:rPr lang="en-GB" sz="1200" kern="1200" baseline="30000" dirty="0" smtClean="0">
                <a:solidFill>
                  <a:schemeClr val="tx1"/>
                </a:solidFill>
                <a:effectLst/>
              </a:rPr>
              <a:t>22</a:t>
            </a:r>
            <a:r>
              <a:rPr lang="en-GB" sz="1200" kern="1200" dirty="0" smtClean="0">
                <a:solidFill>
                  <a:schemeClr val="tx1"/>
                </a:solidFill>
                <a:effectLst/>
              </a:rPr>
              <a:t> </a:t>
            </a:r>
          </a:p>
          <a:p>
            <a:pPr marL="171450" indent="-171450">
              <a:lnSpc>
                <a:spcPct val="110000"/>
              </a:lnSpc>
              <a:buFont typeface="Arial" panose="020B0604020202020204" pitchFamily="34" charset="0"/>
              <a:buChar char="•"/>
            </a:pPr>
            <a:r>
              <a:rPr lang="en-GB" sz="1200" kern="1200" dirty="0" smtClean="0">
                <a:solidFill>
                  <a:schemeClr val="tx1"/>
                </a:solidFill>
                <a:effectLst/>
              </a:rPr>
              <a:t>Furthermore, an accumulating large volume of evidence supports discontinuing arthroscopic surgery as a primary treatment for knee osteoarthritis.</a:t>
            </a:r>
            <a:r>
              <a:rPr lang="en-GB" sz="1200" kern="1200" baseline="30000" dirty="0" smtClean="0">
                <a:solidFill>
                  <a:schemeClr val="tx1"/>
                </a:solidFill>
                <a:effectLst/>
              </a:rPr>
              <a:t>23-25</a:t>
            </a:r>
            <a:endParaRPr lang="en-AU" sz="1200" kern="1200" dirty="0" smtClean="0">
              <a:solidFill>
                <a:schemeClr val="tx1"/>
              </a:solidFill>
              <a:effectLst/>
            </a:endParaRPr>
          </a:p>
          <a:p>
            <a:pPr>
              <a:lnSpc>
                <a:spcPct val="110000"/>
              </a:lnSpc>
            </a:pPr>
            <a:endParaRPr lang="en-AU" sz="1200" kern="1200" dirty="0" smtClean="0">
              <a:solidFill>
                <a:schemeClr val="tx1"/>
              </a:solidFill>
              <a:effectLst/>
            </a:endParaRPr>
          </a:p>
          <a:p>
            <a:pPr>
              <a:lnSpc>
                <a:spcPct val="110000"/>
              </a:lnSpc>
            </a:pPr>
            <a:r>
              <a:rPr lang="en-AU" sz="1200" kern="1200" dirty="0" smtClean="0">
                <a:solidFill>
                  <a:schemeClr val="tx1"/>
                </a:solidFill>
                <a:effectLst/>
              </a:rPr>
              <a:t>A set of indicators (17 indicators in total)</a:t>
            </a:r>
            <a:r>
              <a:rPr lang="en-AU" sz="1200" kern="1200" baseline="0" dirty="0" smtClean="0">
                <a:solidFill>
                  <a:schemeClr val="tx1"/>
                </a:solidFill>
                <a:effectLst/>
              </a:rPr>
              <a:t> </a:t>
            </a:r>
            <a:r>
              <a:rPr lang="en-AU" sz="1200" kern="1200" dirty="0" smtClean="0">
                <a:solidFill>
                  <a:schemeClr val="tx1"/>
                </a:solidFill>
                <a:effectLst/>
              </a:rPr>
              <a:t>was developed</a:t>
            </a:r>
            <a:r>
              <a:rPr lang="en-AU" sz="1200" kern="1200" baseline="0" dirty="0" smtClean="0">
                <a:solidFill>
                  <a:schemeClr val="tx1"/>
                </a:solidFill>
                <a:effectLst/>
              </a:rPr>
              <a:t> </a:t>
            </a:r>
            <a:r>
              <a:rPr lang="en-AU" sz="1200" kern="1200" dirty="0" smtClean="0">
                <a:solidFill>
                  <a:schemeClr val="tx1"/>
                </a:solidFill>
                <a:effectLst/>
              </a:rPr>
              <a:t>to support healthcare providers and local health services to monitor how well they implement the care described in the quality</a:t>
            </a:r>
            <a:r>
              <a:rPr lang="en-AU" sz="1200" kern="1200" baseline="0" dirty="0" smtClean="0">
                <a:solidFill>
                  <a:schemeClr val="tx1"/>
                </a:solidFill>
                <a:effectLst/>
              </a:rPr>
              <a:t> statements</a:t>
            </a:r>
            <a:r>
              <a:rPr lang="en-AU" sz="1200" kern="1200" dirty="0" smtClean="0">
                <a:solidFill>
                  <a:schemeClr val="tx1"/>
                </a:solidFill>
                <a:effectLst/>
              </a:rPr>
              <a:t>.  The indicator</a:t>
            </a:r>
            <a:r>
              <a:rPr lang="en-AU" sz="1200" kern="1200" baseline="0" dirty="0" smtClean="0">
                <a:solidFill>
                  <a:schemeClr val="tx1"/>
                </a:solidFill>
                <a:effectLst/>
              </a:rPr>
              <a:t> set comprises of structure, process and outcomes measures that are applicable to all healthcare settings including primary care, specialist care, and hospital care.  </a:t>
            </a:r>
            <a:r>
              <a:rPr lang="en-AU" sz="1200" dirty="0" smtClean="0">
                <a:effectLst/>
                <a:ea typeface="Times New Roman"/>
                <a:cs typeface="Times New Roman"/>
              </a:rPr>
              <a:t>Use of the indicators by health professionals and health services is optional. The indicators can be a</a:t>
            </a:r>
            <a:r>
              <a:rPr lang="en-AU" sz="1200" baseline="0" dirty="0" smtClean="0">
                <a:effectLst/>
                <a:ea typeface="Times New Roman"/>
                <a:cs typeface="Times New Roman"/>
              </a:rPr>
              <a:t> valuable tool to support clinical quality improvement.  Practices can choose to use one or more of the indicators.  </a:t>
            </a:r>
            <a:r>
              <a:rPr lang="en-AU" sz="1200" dirty="0" smtClean="0">
                <a:effectLst/>
                <a:ea typeface="Times New Roman"/>
                <a:cs typeface="Times New Roman"/>
              </a:rPr>
              <a:t>Most of the data required by the indicator specifications cannot be sourced from routine collections. </a:t>
            </a:r>
            <a:r>
              <a:rPr lang="en-AU" sz="1200" kern="1200" dirty="0" smtClean="0">
                <a:solidFill>
                  <a:schemeClr val="tx1"/>
                </a:solidFill>
                <a:effectLst/>
              </a:rPr>
              <a:t>A set of indicators was also developed to support healthcare providers and local health services to monitor how well they implement the care described in the standard.</a:t>
            </a:r>
          </a:p>
        </p:txBody>
      </p:sp>
      <p:sp>
        <p:nvSpPr>
          <p:cNvPr id="4" name="Slide Number Placeholder 3"/>
          <p:cNvSpPr>
            <a:spLocks noGrp="1"/>
          </p:cNvSpPr>
          <p:nvPr>
            <p:ph type="sldNum" sz="quarter" idx="10"/>
          </p:nvPr>
        </p:nvSpPr>
        <p:spPr/>
        <p:txBody>
          <a:bodyPr/>
          <a:lstStyle/>
          <a:p>
            <a:fld id="{8CEA4601-368A-1440-A826-4147C7EF7E9B}" type="slidenum">
              <a:rPr lang="en-US" smtClean="0"/>
              <a:t>7</a:t>
            </a:fld>
            <a:endParaRPr lang="en-US" dirty="0"/>
          </a:p>
        </p:txBody>
      </p:sp>
    </p:spTree>
    <p:extLst>
      <p:ext uri="{BB962C8B-B14F-4D97-AF65-F5344CB8AC3E}">
        <p14:creationId xmlns:p14="http://schemas.microsoft.com/office/powerpoint/2010/main" val="278609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 patient with knee pain and other symptoms suggestive of osteoarthritis receives a comprehensive assessment that includes a detailed history of the presenting symptoms and other health conditions, a physical examination, and a psychosocial evaluation that identifies factors that may affect their quality of life and participation in their usual activities.</a:t>
            </a:r>
            <a:endParaRPr lang="en-AU" sz="1200" dirty="0" smtClean="0"/>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62528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1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For clinicians to deliver patient-centred care, a thorough understanding of an individual’s unique care needs, expectations, goals, and beliefs about their knee pain and osteoarthritis is necessary</a:t>
            </a:r>
            <a:r>
              <a:rPr lang="en-AU" sz="1200" kern="1200" baseline="30000" dirty="0" smtClean="0">
                <a:solidFill>
                  <a:schemeClr val="tx1"/>
                </a:solidFill>
                <a:effectLst/>
                <a:latin typeface="+mn-lt"/>
                <a:ea typeface="+mn-ea"/>
                <a:cs typeface="+mn-cs"/>
              </a:rPr>
              <a:t>4</a:t>
            </a:r>
            <a:r>
              <a:rPr lang="en-AU" sz="1200" kern="1200" dirty="0" smtClean="0">
                <a:solidFill>
                  <a:schemeClr val="tx1"/>
                </a:solidFill>
                <a:effectLst/>
                <a:latin typeface="+mn-lt"/>
                <a:ea typeface="+mn-ea"/>
                <a:cs typeface="+mn-cs"/>
              </a:rPr>
              <a:t> – and indeed what consumers expect.</a:t>
            </a:r>
            <a:r>
              <a:rPr lang="en-AU" sz="1200" kern="1200" baseline="30000" dirty="0" smtClean="0">
                <a:solidFill>
                  <a:schemeClr val="tx1"/>
                </a:solidFill>
                <a:effectLst/>
                <a:latin typeface="+mn-lt"/>
                <a:ea typeface="+mn-ea"/>
                <a:cs typeface="+mn-cs"/>
              </a:rPr>
              <a:t>38,53</a:t>
            </a:r>
            <a:r>
              <a:rPr lang="en-AU"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1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prevalence</a:t>
            </a:r>
            <a:r>
              <a:rPr lang="en-AU" sz="1200" kern="1200" baseline="0" dirty="0" smtClean="0">
                <a:solidFill>
                  <a:schemeClr val="tx1"/>
                </a:solidFill>
                <a:effectLst/>
                <a:latin typeface="+mn-lt"/>
                <a:ea typeface="+mn-ea"/>
                <a:cs typeface="+mn-cs"/>
              </a:rPr>
              <a:t> of co-morbid health conditions such as cardiovascular disease, in people with osteoarthritis, is also significantly greater than the general population. In this context, a</a:t>
            </a:r>
            <a:r>
              <a:rPr lang="en-AU" sz="1200" kern="1200" dirty="0" smtClean="0">
                <a:solidFill>
                  <a:schemeClr val="tx1"/>
                </a:solidFill>
                <a:effectLst/>
                <a:latin typeface="+mn-lt"/>
                <a:ea typeface="+mn-ea"/>
                <a:cs typeface="+mn-cs"/>
              </a:rPr>
              <a:t>ssessment of joint symptoms alone will inadequately address a patient’s complete healthcare needs and capacity to engage in care options.</a:t>
            </a:r>
            <a:r>
              <a:rPr lang="en-AU"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1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While this approach to assessment is important across all care settings, it is fundamental in primary care where a patient’s care journey most often commences.</a:t>
            </a:r>
          </a:p>
          <a:p>
            <a:pPr>
              <a:lnSpc>
                <a:spcPct val="110000"/>
              </a:lnSpc>
            </a:pPr>
            <a:r>
              <a:rPr lang="en-AU" sz="1200" kern="1200" dirty="0" smtClean="0">
                <a:solidFill>
                  <a:schemeClr val="tx1"/>
                </a:solidFill>
                <a:effectLst/>
                <a:latin typeface="+mn-lt"/>
                <a:ea typeface="+mn-ea"/>
                <a:cs typeface="+mn-cs"/>
              </a:rPr>
              <a:t> </a:t>
            </a:r>
          </a:p>
          <a:p>
            <a:pPr>
              <a:lnSpc>
                <a:spcPct val="110000"/>
              </a:lnSpc>
            </a:pPr>
            <a:r>
              <a:rPr lang="en-AU" sz="1200" b="1" kern="1200" dirty="0" smtClean="0">
                <a:solidFill>
                  <a:schemeClr val="tx1"/>
                </a:solidFill>
                <a:effectLst/>
                <a:latin typeface="+mn-lt"/>
                <a:ea typeface="+mn-ea"/>
                <a:cs typeface="+mn-cs"/>
              </a:rPr>
              <a:t>References</a:t>
            </a:r>
          </a:p>
          <a:p>
            <a:pPr marL="0" marR="0" indent="0" algn="l" defTabSz="457200" rtl="0" eaLnBrk="1" fontAlgn="auto" latinLnBrk="0" hangingPunct="1">
              <a:lnSpc>
                <a:spcPct val="11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4. </a:t>
            </a:r>
            <a:r>
              <a:rPr lang="en-US" sz="1200" kern="1200" dirty="0" smtClean="0">
                <a:solidFill>
                  <a:schemeClr val="tx1"/>
                </a:solidFill>
                <a:effectLst/>
                <a:latin typeface="+mn-lt"/>
                <a:ea typeface="+mn-ea"/>
                <a:cs typeface="+mn-cs"/>
              </a:rPr>
              <a:t>National Institute for Health and Care Excellence. Osteoarthritis: Care and management. London: NICE; 2014.</a:t>
            </a:r>
            <a:endParaRPr lang="en-AU" sz="1200" kern="1200" dirty="0" smtClean="0">
              <a:solidFill>
                <a:schemeClr val="tx1"/>
              </a:solidFill>
              <a:effectLst/>
              <a:latin typeface="+mn-lt"/>
              <a:ea typeface="+mn-ea"/>
              <a:cs typeface="+mn-cs"/>
            </a:endParaRPr>
          </a:p>
          <a:p>
            <a:pPr>
              <a:lnSpc>
                <a:spcPct val="110000"/>
              </a:lnSpc>
            </a:pPr>
            <a:endParaRPr lang="en-AU" sz="1200" b="1"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38.</a:t>
            </a:r>
            <a:r>
              <a:rPr lang="en-AU" sz="1200" b="1"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Wluka</a:t>
            </a:r>
            <a:r>
              <a:rPr lang="en-US" sz="1200" kern="1200" dirty="0" smtClean="0">
                <a:solidFill>
                  <a:schemeClr val="tx1"/>
                </a:solidFill>
                <a:effectLst/>
                <a:latin typeface="+mn-lt"/>
                <a:ea typeface="+mn-ea"/>
                <a:cs typeface="+mn-cs"/>
              </a:rPr>
              <a:t> AE, Chou L, Briggs AM, </a:t>
            </a:r>
            <a:r>
              <a:rPr lang="en-US" sz="1200" kern="1200" dirty="0" err="1" smtClean="0">
                <a:solidFill>
                  <a:schemeClr val="tx1"/>
                </a:solidFill>
                <a:effectLst/>
                <a:latin typeface="+mn-lt"/>
                <a:ea typeface="+mn-ea"/>
                <a:cs typeface="+mn-cs"/>
              </a:rPr>
              <a:t>Cicuttini</a:t>
            </a:r>
            <a:r>
              <a:rPr lang="en-US" sz="1200" kern="1200" dirty="0" smtClean="0">
                <a:solidFill>
                  <a:schemeClr val="tx1"/>
                </a:solidFill>
                <a:effectLst/>
                <a:latin typeface="+mn-lt"/>
                <a:ea typeface="+mn-ea"/>
                <a:cs typeface="+mn-cs"/>
              </a:rPr>
              <a:t> FM. Consumers’ perceived needs of health information, health services and other non-medical services: A systematic scoping review Melbourne: MOVE muscle, bone &amp; joint health; 2016.</a:t>
            </a:r>
            <a:endParaRPr lang="en-AU" sz="1200" kern="1200" dirty="0" smtClean="0">
              <a:solidFill>
                <a:schemeClr val="tx1"/>
              </a:solidFill>
              <a:effectLst/>
              <a:latin typeface="+mn-lt"/>
              <a:ea typeface="+mn-ea"/>
              <a:cs typeface="+mn-cs"/>
            </a:endParaRPr>
          </a:p>
          <a:p>
            <a:pPr>
              <a:lnSpc>
                <a:spcPct val="110000"/>
              </a:lnSpc>
            </a:pPr>
            <a:endParaRPr lang="en-AU" sz="1200" b="1" kern="1200" dirty="0" smtClean="0">
              <a:solidFill>
                <a:schemeClr val="tx1"/>
              </a:solidFill>
              <a:effectLst/>
              <a:latin typeface="+mn-lt"/>
              <a:ea typeface="+mn-ea"/>
              <a:cs typeface="+mn-cs"/>
            </a:endParaRPr>
          </a:p>
          <a:p>
            <a:pPr marL="0" marR="0" indent="0" algn="l" defTabSz="457200" rtl="0" eaLnBrk="1" fontAlgn="auto" latinLnBrk="0" hangingPunct="1">
              <a:lnSpc>
                <a:spcPct val="110000"/>
              </a:lnSpc>
              <a:spcBef>
                <a:spcPts val="0"/>
              </a:spcBef>
              <a:spcAft>
                <a:spcPts val="0"/>
              </a:spcAft>
              <a:buClrTx/>
              <a:buSzTx/>
              <a:buFontTx/>
              <a:buNone/>
              <a:tabLst/>
              <a:defRPr/>
            </a:pPr>
            <a:r>
              <a:rPr lang="en-AU" sz="1200" b="1" kern="1200" dirty="0" smtClean="0">
                <a:solidFill>
                  <a:schemeClr val="tx1"/>
                </a:solidFill>
                <a:effectLst/>
                <a:latin typeface="+mn-lt"/>
                <a:ea typeface="+mn-ea"/>
                <a:cs typeface="+mn-cs"/>
              </a:rPr>
              <a:t>53. </a:t>
            </a:r>
            <a:r>
              <a:rPr lang="en-US" sz="1200" kern="1200" dirty="0" err="1" smtClean="0">
                <a:solidFill>
                  <a:schemeClr val="tx1"/>
                </a:solidFill>
                <a:effectLst/>
                <a:latin typeface="+mn-lt"/>
                <a:ea typeface="+mn-ea"/>
                <a:cs typeface="+mn-cs"/>
              </a:rPr>
              <a:t>Papandony</a:t>
            </a:r>
            <a:r>
              <a:rPr lang="en-US" sz="1200" kern="1200" dirty="0" smtClean="0">
                <a:solidFill>
                  <a:schemeClr val="tx1"/>
                </a:solidFill>
                <a:effectLst/>
                <a:latin typeface="+mn-lt"/>
                <a:ea typeface="+mn-ea"/>
                <a:cs typeface="+mn-cs"/>
              </a:rPr>
              <a:t> MC, Chou L, </a:t>
            </a:r>
            <a:r>
              <a:rPr lang="en-US" sz="1200" kern="1200" dirty="0" err="1" smtClean="0">
                <a:solidFill>
                  <a:schemeClr val="tx1"/>
                </a:solidFill>
                <a:effectLst/>
                <a:latin typeface="+mn-lt"/>
                <a:ea typeface="+mn-ea"/>
                <a:cs typeface="+mn-cs"/>
              </a:rPr>
              <a:t>Seneviwickrama</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Cicuttini</a:t>
            </a:r>
            <a:r>
              <a:rPr lang="en-US" sz="1200" kern="1200" dirty="0" smtClean="0">
                <a:solidFill>
                  <a:schemeClr val="tx1"/>
                </a:solidFill>
                <a:effectLst/>
                <a:latin typeface="+mn-lt"/>
                <a:ea typeface="+mn-ea"/>
                <a:cs typeface="+mn-cs"/>
              </a:rPr>
              <a:t> FM, </a:t>
            </a:r>
            <a:r>
              <a:rPr lang="en-US" sz="1200" kern="1200" dirty="0" err="1" smtClean="0">
                <a:solidFill>
                  <a:schemeClr val="tx1"/>
                </a:solidFill>
                <a:effectLst/>
                <a:latin typeface="+mn-lt"/>
                <a:ea typeface="+mn-ea"/>
                <a:cs typeface="+mn-cs"/>
              </a:rPr>
              <a:t>Lasserre</a:t>
            </a:r>
            <a:r>
              <a:rPr lang="en-US" sz="1200" kern="1200" dirty="0" smtClean="0">
                <a:solidFill>
                  <a:schemeClr val="tx1"/>
                </a:solidFill>
                <a:effectLst/>
                <a:latin typeface="+mn-lt"/>
                <a:ea typeface="+mn-ea"/>
                <a:cs typeface="+mn-cs"/>
              </a:rPr>
              <a:t> K, </a:t>
            </a:r>
            <a:r>
              <a:rPr lang="en-US" sz="1200" kern="1200" dirty="0" err="1" smtClean="0">
                <a:solidFill>
                  <a:schemeClr val="tx1"/>
                </a:solidFill>
                <a:effectLst/>
                <a:latin typeface="+mn-lt"/>
                <a:ea typeface="+mn-ea"/>
                <a:cs typeface="+mn-cs"/>
              </a:rPr>
              <a:t>Teichtahl</a:t>
            </a:r>
            <a:r>
              <a:rPr lang="en-US" sz="1200" kern="1200" dirty="0" smtClean="0">
                <a:solidFill>
                  <a:schemeClr val="tx1"/>
                </a:solidFill>
                <a:effectLst/>
                <a:latin typeface="+mn-lt"/>
                <a:ea typeface="+mn-ea"/>
                <a:cs typeface="+mn-cs"/>
              </a:rPr>
              <a:t> AJ, et al. Patients' perceived health service needs for osteoarthritis (OA) care: a scoping systematic review. Osteoarthritis Cartilage. 2017;25(7):1010-25.</a:t>
            </a: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CEA4601-368A-1440-A826-4147C7EF7E9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62528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13648"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t>June 10, 2014</a:t>
            </a:r>
            <a:endParaRPr lang="en-US" dirty="0"/>
          </a:p>
        </p:txBody>
      </p:sp>
      <p:pic>
        <p:nvPicPr>
          <p:cNvPr id="8" name="Picture 7" descr="ACSQHC.png"/>
          <p:cNvPicPr>
            <a:picLocks noChangeAspect="1"/>
          </p:cNvPicPr>
          <p:nvPr userDrawn="1"/>
        </p:nvPicPr>
        <p:blipFill>
          <a:blip r:embed="rId3"/>
          <a:stretch>
            <a:fillRect/>
          </a:stretch>
        </p:blipFill>
        <p:spPr>
          <a:xfrm>
            <a:off x="338284" y="6037445"/>
            <a:ext cx="4016517" cy="438964"/>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20827" y="5984344"/>
            <a:ext cx="1874111" cy="52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6058465"/>
            <a:ext cx="3823190" cy="41783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0807" y="5924720"/>
            <a:ext cx="2133601" cy="595102"/>
          </a:xfrm>
          <a:prstGeom prst="rect">
            <a:avLst/>
          </a:prstGeom>
        </p:spPr>
      </p:pic>
    </p:spTree>
    <p:extLst>
      <p:ext uri="{BB962C8B-B14F-4D97-AF65-F5344CB8AC3E}">
        <p14:creationId xmlns:p14="http://schemas.microsoft.com/office/powerpoint/2010/main" val="19741647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97475984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9140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38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818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83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dirty="0">
              <a:solidFill>
                <a:srgbClr val="818285"/>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04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05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996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1858029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4080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6058465"/>
            <a:ext cx="3823190" cy="41783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70807" y="5924720"/>
            <a:ext cx="2133601" cy="595102"/>
          </a:xfrm>
          <a:prstGeom prst="rect">
            <a:avLst/>
          </a:prstGeom>
        </p:spPr>
      </p:pic>
    </p:spTree>
    <p:extLst>
      <p:ext uri="{BB962C8B-B14F-4D97-AF65-F5344CB8AC3E}">
        <p14:creationId xmlns:p14="http://schemas.microsoft.com/office/powerpoint/2010/main" val="29719310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463579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292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7455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61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07034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102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dirty="0">
              <a:solidFill>
                <a:srgbClr val="818285"/>
              </a:solidFill>
            </a:endParaRPr>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839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4046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126163"/>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8663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1629752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02902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5991354"/>
            <a:ext cx="2905125" cy="317500"/>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57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232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76589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5425045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8503429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7502879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0002321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90715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46156697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207160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858037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858945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984341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2320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Q140_PowerpointTemplate_v2.jpg"/>
          <p:cNvPicPr>
            <a:picLocks noChangeAspect="1"/>
          </p:cNvPicPr>
          <p:nvPr userDrawn="1"/>
        </p:nvPicPr>
        <p:blipFill>
          <a:blip r:embed="rId2"/>
          <a:stretch>
            <a:fillRect/>
          </a:stretch>
        </p:blipFill>
        <p:spPr>
          <a:xfrm>
            <a:off x="0" y="0"/>
            <a:ext cx="9235440" cy="6926580"/>
          </a:xfrm>
          <a:prstGeom prst="rect">
            <a:avLst/>
          </a:prstGeom>
        </p:spPr>
      </p:pic>
      <p:sp>
        <p:nvSpPr>
          <p:cNvPr id="2" name="Title 1"/>
          <p:cNvSpPr>
            <a:spLocks noGrp="1"/>
          </p:cNvSpPr>
          <p:nvPr>
            <p:ph type="ctrTitle"/>
          </p:nvPr>
        </p:nvSpPr>
        <p:spPr>
          <a:xfrm>
            <a:off x="685801" y="765503"/>
            <a:ext cx="4463544" cy="1368097"/>
          </a:xfrm>
        </p:spPr>
        <p:txBody>
          <a:bodyPr>
            <a:normAutofit/>
          </a:bodyPr>
          <a:lstStyle>
            <a:lvl1pPr>
              <a:lnSpc>
                <a:spcPct val="100000"/>
              </a:lnSpc>
              <a:spcAft>
                <a:spcPts val="0"/>
              </a:spcAft>
              <a:defRPr sz="4100">
                <a:solidFill>
                  <a:srgbClr val="0079A3"/>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685800" y="2003115"/>
            <a:ext cx="5055023" cy="1752600"/>
          </a:xfrm>
        </p:spPr>
        <p:txBody>
          <a:bodyPr>
            <a:normAutofit/>
          </a:bodyPr>
          <a:lstStyle>
            <a:lvl1pPr marL="0" indent="0" algn="l">
              <a:buNone/>
              <a:defRPr sz="4100" b="0">
                <a:solidFill>
                  <a:srgbClr val="00B3E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
        <p:nvSpPr>
          <p:cNvPr id="4" name="Date Placeholder 3"/>
          <p:cNvSpPr>
            <a:spLocks noGrp="1"/>
          </p:cNvSpPr>
          <p:nvPr>
            <p:ph type="dt" sz="half" idx="10"/>
          </p:nvPr>
        </p:nvSpPr>
        <p:spPr>
          <a:xfrm>
            <a:off x="6670808" y="5282374"/>
            <a:ext cx="2133600" cy="365125"/>
          </a:xfrm>
          <a:prstGeom prst="rect">
            <a:avLst/>
          </a:prstGeom>
        </p:spPr>
        <p:txBody>
          <a:bodyPr lIns="0" tIns="0" rIns="0" bIns="0"/>
          <a:lstStyle>
            <a:lvl1pPr algn="r">
              <a:defRPr sz="900" b="1">
                <a:solidFill>
                  <a:schemeClr val="bg1"/>
                </a:solidFill>
                <a:latin typeface="Arial"/>
                <a:cs typeface="Arial"/>
              </a:defRPr>
            </a:lvl1pPr>
          </a:lstStyle>
          <a:p>
            <a:r>
              <a:rPr lang="en-US" dirty="0" smtClean="0">
                <a:solidFill>
                  <a:prstClr val="white"/>
                </a:solidFill>
              </a:rPr>
              <a:t>June 10, 2014</a:t>
            </a:r>
            <a:endParaRPr lang="en-US" dirty="0">
              <a:solidFill>
                <a:prstClr val="white"/>
              </a:solidFill>
            </a:endParaRPr>
          </a:p>
        </p:txBody>
      </p:sp>
      <p:pic>
        <p:nvPicPr>
          <p:cNvPr id="8" name="Picture 7" descr="ACSQHC.png"/>
          <p:cNvPicPr>
            <a:picLocks noChangeAspect="1"/>
          </p:cNvPicPr>
          <p:nvPr userDrawn="1"/>
        </p:nvPicPr>
        <p:blipFill>
          <a:blip r:embed="rId3"/>
          <a:stretch>
            <a:fillRect/>
          </a:stretch>
        </p:blipFill>
        <p:spPr>
          <a:xfrm>
            <a:off x="720593" y="5991354"/>
            <a:ext cx="2905125" cy="317500"/>
          </a:xfrm>
          <a:prstGeom prst="rect">
            <a:avLst/>
          </a:prstGeom>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70800" y="59256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91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5914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56173" y="6123312"/>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68004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132224102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1736156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499950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4170864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104025922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3313803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9853856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421235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8954559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solidFill>
                  <a:srgbClr val="818285"/>
                </a:solidFill>
              </a:rPr>
              <a:pPr/>
              <a:t>5/16/2018</a:t>
            </a:fld>
            <a:endParaRPr lang="en-US">
              <a:solidFill>
                <a:srgbClr val="818285"/>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818285"/>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solidFill>
                  <a:srgbClr val="818285"/>
                </a:solidFill>
              </a:rPr>
              <a:pPr/>
              <a:t>‹#›</a:t>
            </a:fld>
            <a:endParaRPr lang="en-US">
              <a:solidFill>
                <a:srgbClr val="818285"/>
              </a:solidFill>
            </a:endParaRPr>
          </a:p>
        </p:txBody>
      </p:sp>
    </p:spTree>
    <p:extLst>
      <p:ext uri="{BB962C8B-B14F-4D97-AF65-F5344CB8AC3E}">
        <p14:creationId xmlns:p14="http://schemas.microsoft.com/office/powerpoint/2010/main" val="676171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85BE868-4A7F-B148-9D8F-F7CAD71EA82B}" type="datetimeFigureOut">
              <a:rPr lang="en-US" smtClean="0"/>
              <a:t>5/16/2018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8A3D60A-A939-EA4D-A80C-465847136D0A}"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5"/>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84" r:id="rId3"/>
    <p:sldLayoutId id="2147483685"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3"/>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99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3"/>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18679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5"/>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22351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Q140_PowerpointTemplate_v22.jpg"/>
          <p:cNvPicPr>
            <a:picLocks noChangeAspect="1"/>
          </p:cNvPicPr>
          <p:nvPr userDrawn="1"/>
        </p:nvPicPr>
        <p:blipFill>
          <a:blip r:embed="rId15"/>
          <a:stretch>
            <a:fillRect/>
          </a:stretch>
        </p:blipFill>
        <p:spPr>
          <a:xfrm>
            <a:off x="8698" y="0"/>
            <a:ext cx="9144000" cy="6858000"/>
          </a:xfrm>
          <a:prstGeom prst="rect">
            <a:avLst/>
          </a:prstGeom>
        </p:spPr>
      </p:pic>
      <p:sp>
        <p:nvSpPr>
          <p:cNvPr id="2" name="Title Placeholder 1"/>
          <p:cNvSpPr>
            <a:spLocks noGrp="1"/>
          </p:cNvSpPr>
          <p:nvPr>
            <p:ph type="title"/>
          </p:nvPr>
        </p:nvSpPr>
        <p:spPr>
          <a:xfrm>
            <a:off x="730650" y="428400"/>
            <a:ext cx="7956150" cy="991392"/>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0650" y="2096436"/>
            <a:ext cx="7956150" cy="402972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989747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xStyles>
    <p:titleStyle>
      <a:lvl1pPr algn="l" defTabSz="457200" rtl="0" eaLnBrk="1" latinLnBrk="0" hangingPunct="1">
        <a:spcBef>
          <a:spcPct val="0"/>
        </a:spcBef>
        <a:buNone/>
        <a:defRPr sz="3000" b="1" kern="1200">
          <a:solidFill>
            <a:srgbClr val="00B3E2"/>
          </a:solidFill>
          <a:latin typeface="Arial"/>
          <a:ea typeface="+mj-ea"/>
          <a:cs typeface="Arial"/>
        </a:defRPr>
      </a:lvl1pPr>
    </p:titleStyle>
    <p:body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6.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520" y="978863"/>
            <a:ext cx="6186204" cy="1368097"/>
          </a:xfrm>
        </p:spPr>
        <p:txBody>
          <a:bodyPr>
            <a:normAutofit fontScale="90000"/>
          </a:bodyPr>
          <a:lstStyle/>
          <a:p>
            <a:r>
              <a:rPr lang="en-US" sz="4000" dirty="0" smtClean="0"/>
              <a:t>Osteoarthritis of the Knee Clinical Care Standard</a:t>
            </a:r>
            <a:r>
              <a:rPr lang="en-US" sz="6000" dirty="0" smtClean="0"/>
              <a:t/>
            </a:r>
            <a:br>
              <a:rPr lang="en-US" sz="6000" dirty="0" smtClean="0"/>
            </a:br>
            <a:r>
              <a:rPr lang="en-US" dirty="0" smtClean="0"/>
              <a:t/>
            </a:r>
            <a:br>
              <a:rPr lang="en-US" dirty="0" smtClean="0"/>
            </a:br>
            <a:endParaRPr lang="en-US" dirty="0"/>
          </a:p>
        </p:txBody>
      </p:sp>
      <p:sp>
        <p:nvSpPr>
          <p:cNvPr id="3" name="Subtitle 2"/>
          <p:cNvSpPr>
            <a:spLocks noGrp="1"/>
          </p:cNvSpPr>
          <p:nvPr>
            <p:ph type="subTitle" idx="1"/>
          </p:nvPr>
        </p:nvSpPr>
        <p:spPr>
          <a:xfrm>
            <a:off x="488088" y="2696646"/>
            <a:ext cx="4444139" cy="906909"/>
          </a:xfrm>
        </p:spPr>
        <p:txBody>
          <a:bodyPr>
            <a:normAutofit fontScale="62500" lnSpcReduction="20000"/>
          </a:bodyPr>
          <a:lstStyle/>
          <a:p>
            <a:r>
              <a:rPr lang="en-US" dirty="0" smtClean="0"/>
              <a:t>An introduction for clinicians and health services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Statement </a:t>
            </a:r>
            <a:r>
              <a:rPr lang="en-AU" dirty="0" smtClean="0"/>
              <a:t>1</a:t>
            </a:r>
            <a:br>
              <a:rPr lang="en-AU" dirty="0" smtClean="0"/>
            </a:br>
            <a:r>
              <a:rPr lang="en-AU" dirty="0" smtClean="0"/>
              <a:t>Comprehensive assessment</a:t>
            </a:r>
            <a:endParaRPr lang="en-AU" dirty="0"/>
          </a:p>
        </p:txBody>
      </p:sp>
      <p:sp>
        <p:nvSpPr>
          <p:cNvPr id="3" name="Content Placeholder 2"/>
          <p:cNvSpPr>
            <a:spLocks noGrp="1"/>
          </p:cNvSpPr>
          <p:nvPr>
            <p:ph idx="1"/>
          </p:nvPr>
        </p:nvSpPr>
        <p:spPr>
          <a:xfrm>
            <a:off x="730650" y="1741588"/>
            <a:ext cx="7956150" cy="4358961"/>
          </a:xfrm>
        </p:spPr>
        <p:txBody>
          <a:bodyPr>
            <a:noAutofit/>
          </a:bodyPr>
          <a:lstStyle/>
          <a:p>
            <a:pPr marL="0" indent="0">
              <a:buNone/>
            </a:pPr>
            <a:r>
              <a:rPr lang="en-AU" b="1" dirty="0" smtClean="0">
                <a:solidFill>
                  <a:schemeClr val="tx2"/>
                </a:solidFill>
              </a:rPr>
              <a:t>What could be achieved?</a:t>
            </a:r>
            <a:endParaRPr lang="en-AU" b="1" dirty="0">
              <a:solidFill>
                <a:schemeClr val="tx2"/>
              </a:solidFill>
            </a:endParaRPr>
          </a:p>
          <a:p>
            <a:r>
              <a:rPr lang="en-AU" dirty="0" smtClean="0"/>
              <a:t>Comprehensive assessment is </a:t>
            </a:r>
            <a:r>
              <a:rPr lang="en-AU" dirty="0"/>
              <a:t>more likely to inform appropriate clinical decision-making </a:t>
            </a:r>
            <a:r>
              <a:rPr lang="en-AU" dirty="0" smtClean="0"/>
              <a:t>and </a:t>
            </a:r>
            <a:r>
              <a:rPr lang="en-AU" dirty="0"/>
              <a:t>timely delivery</a:t>
            </a:r>
            <a:r>
              <a:rPr lang="en-AU" dirty="0" smtClean="0"/>
              <a:t>. </a:t>
            </a:r>
          </a:p>
          <a:p>
            <a:r>
              <a:rPr lang="en-AU" dirty="0" smtClean="0"/>
              <a:t>Co-morbid conditions </a:t>
            </a:r>
            <a:r>
              <a:rPr lang="en-AU" dirty="0"/>
              <a:t>are more likely to be addressed </a:t>
            </a:r>
            <a:r>
              <a:rPr lang="en-AU" dirty="0" smtClean="0"/>
              <a:t>and </a:t>
            </a:r>
            <a:r>
              <a:rPr lang="en-AU" dirty="0"/>
              <a:t>in a timely manner. </a:t>
            </a:r>
          </a:p>
          <a:p>
            <a:r>
              <a:rPr lang="en-AU" dirty="0"/>
              <a:t>Referral to other clinicians or </a:t>
            </a:r>
            <a:r>
              <a:rPr lang="en-AU" dirty="0" smtClean="0"/>
              <a:t>services </a:t>
            </a:r>
            <a:r>
              <a:rPr lang="en-AU" dirty="0"/>
              <a:t>to expertly manage critical components of care, such as weight </a:t>
            </a:r>
            <a:r>
              <a:rPr lang="en-AU" dirty="0" smtClean="0"/>
              <a:t>loss, </a:t>
            </a:r>
            <a:r>
              <a:rPr lang="en-AU" dirty="0"/>
              <a:t>may occur earlier.</a:t>
            </a:r>
          </a:p>
          <a:p>
            <a:r>
              <a:rPr lang="en-AU" dirty="0"/>
              <a:t>Early identification </a:t>
            </a:r>
            <a:r>
              <a:rPr lang="en-AU" dirty="0" smtClean="0"/>
              <a:t>of components </a:t>
            </a:r>
            <a:r>
              <a:rPr lang="en-AU" dirty="0"/>
              <a:t>of </a:t>
            </a:r>
            <a:r>
              <a:rPr lang="en-AU" dirty="0" smtClean="0"/>
              <a:t>OA </a:t>
            </a:r>
            <a:r>
              <a:rPr lang="en-AU" dirty="0"/>
              <a:t>care </a:t>
            </a:r>
            <a:r>
              <a:rPr lang="en-AU" dirty="0" smtClean="0"/>
              <a:t>can </a:t>
            </a:r>
            <a:r>
              <a:rPr lang="en-AU" dirty="0"/>
              <a:t>improve health outcomes and reduce unnecessary referrals to tertiary hospitals or specialists early </a:t>
            </a:r>
            <a:r>
              <a:rPr lang="en-AU" dirty="0" smtClean="0"/>
              <a:t>along the pathway</a:t>
            </a:r>
            <a:r>
              <a:rPr lang="en-AU" dirty="0"/>
              <a:t>. </a:t>
            </a:r>
            <a:endParaRPr lang="en-AU" dirty="0" smtClean="0"/>
          </a:p>
          <a:p>
            <a:r>
              <a:rPr lang="en-AU" dirty="0" smtClean="0"/>
              <a:t>Where </a:t>
            </a:r>
            <a:r>
              <a:rPr lang="en-AU" dirty="0"/>
              <a:t>surgery may be indicated, identifying and managing co-morbid conditions early, such as </a:t>
            </a:r>
            <a:r>
              <a:rPr lang="en-AU" dirty="0" smtClean="0"/>
              <a:t>obesity, </a:t>
            </a:r>
            <a:r>
              <a:rPr lang="en-AU" dirty="0"/>
              <a:t>can improve fitness for </a:t>
            </a:r>
            <a:r>
              <a:rPr lang="en-AU" dirty="0" smtClean="0"/>
              <a:t>surgery.</a:t>
            </a:r>
            <a:endParaRPr lang="en-AU" dirty="0"/>
          </a:p>
        </p:txBody>
      </p:sp>
      <p:pic>
        <p:nvPicPr>
          <p:cNvPr id="6" name="Picture 2" descr="Graphic for comprehensive assessment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32000" y="360000"/>
            <a:ext cx="1256400" cy="12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22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Statement </a:t>
            </a:r>
            <a:r>
              <a:rPr lang="en-AU" dirty="0" smtClean="0"/>
              <a:t>1</a:t>
            </a:r>
            <a:br>
              <a:rPr lang="en-AU" dirty="0" smtClean="0"/>
            </a:br>
            <a:r>
              <a:rPr lang="en-AU" dirty="0" smtClean="0"/>
              <a:t>Comprehensive assessment</a:t>
            </a:r>
            <a:endParaRPr lang="en-AU" dirty="0"/>
          </a:p>
        </p:txBody>
      </p:sp>
      <p:sp>
        <p:nvSpPr>
          <p:cNvPr id="3" name="Content Placeholder 2"/>
          <p:cNvSpPr>
            <a:spLocks noGrp="1"/>
          </p:cNvSpPr>
          <p:nvPr>
            <p:ph idx="1"/>
          </p:nvPr>
        </p:nvSpPr>
        <p:spPr>
          <a:xfrm>
            <a:off x="730648" y="1778000"/>
            <a:ext cx="7956152" cy="4457700"/>
          </a:xfrm>
        </p:spPr>
        <p:txBody>
          <a:bodyPr>
            <a:normAutofit/>
          </a:bodyPr>
          <a:lstStyle/>
          <a:p>
            <a:pPr marL="0" indent="0">
              <a:buNone/>
            </a:pPr>
            <a:r>
              <a:rPr lang="en-US" sz="2600" b="1" dirty="0">
                <a:solidFill>
                  <a:schemeClr val="tx2"/>
                </a:solidFill>
              </a:rPr>
              <a:t>What the quality statement means for</a:t>
            </a:r>
            <a:endParaRPr lang="en-AU" sz="2600" b="1" dirty="0">
              <a:solidFill>
                <a:schemeClr val="tx2"/>
              </a:solidFill>
            </a:endParaRPr>
          </a:p>
          <a:p>
            <a:r>
              <a:rPr lang="en-AU" sz="2400" b="1" dirty="0" smtClean="0">
                <a:solidFill>
                  <a:schemeClr val="tx2"/>
                </a:solidFill>
              </a:rPr>
              <a:t>Clinicians</a:t>
            </a:r>
            <a:r>
              <a:rPr lang="en-US" sz="2400" dirty="0" smtClean="0"/>
              <a:t>: </a:t>
            </a:r>
            <a:r>
              <a:rPr lang="en-AU" sz="2400" dirty="0"/>
              <a:t>Carry out a comprehensive assessment of patients with knee pain and other symptoms of </a:t>
            </a:r>
            <a:r>
              <a:rPr lang="en-AU" sz="2400" dirty="0" smtClean="0"/>
              <a:t>OA. </a:t>
            </a:r>
            <a:r>
              <a:rPr lang="en-AU" sz="2400" dirty="0"/>
              <a:t>Consider validated </a:t>
            </a:r>
            <a:r>
              <a:rPr lang="en-AU" sz="2400" dirty="0" smtClean="0"/>
              <a:t>tools </a:t>
            </a:r>
            <a:r>
              <a:rPr lang="en-AU" sz="2400" dirty="0"/>
              <a:t>to aid </a:t>
            </a:r>
            <a:r>
              <a:rPr lang="en-AU" sz="2400" dirty="0" smtClean="0"/>
              <a:t>assessment </a:t>
            </a:r>
            <a:r>
              <a:rPr lang="en-AU" sz="2400" dirty="0"/>
              <a:t>and </a:t>
            </a:r>
            <a:r>
              <a:rPr lang="en-AU" sz="2400" dirty="0" smtClean="0"/>
              <a:t>support monitoring. </a:t>
            </a:r>
            <a:r>
              <a:rPr lang="en-AU" sz="2400" dirty="0"/>
              <a:t>Include a detailed history of </a:t>
            </a:r>
            <a:r>
              <a:rPr lang="en-AU" sz="2400" dirty="0" smtClean="0"/>
              <a:t>symptoms, a physical examination and functional assessment of affected knee(s).</a:t>
            </a:r>
          </a:p>
          <a:p>
            <a:r>
              <a:rPr lang="en-AU" sz="2400" b="1" dirty="0" smtClean="0">
                <a:solidFill>
                  <a:schemeClr val="tx2"/>
                </a:solidFill>
              </a:rPr>
              <a:t>Health managers</a:t>
            </a:r>
            <a:r>
              <a:rPr lang="en-AU" sz="2400" dirty="0" smtClean="0"/>
              <a:t>: Ensure </a:t>
            </a:r>
            <a:r>
              <a:rPr lang="en-AU" sz="2400" dirty="0"/>
              <a:t>systems are in place to coordinate and support clinicians to provide a comprehensive assessment of patients presenting with knee pain and other symptoms suggestive of </a:t>
            </a:r>
            <a:r>
              <a:rPr lang="en-AU" sz="2400" dirty="0" smtClean="0"/>
              <a:t>OA. </a:t>
            </a:r>
            <a:endParaRPr lang="en-AU" sz="2400" dirty="0"/>
          </a:p>
        </p:txBody>
      </p:sp>
      <p:pic>
        <p:nvPicPr>
          <p:cNvPr id="7" name="Picture 2" descr="Clinical care standar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000" y="61200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Graphic for comprehensive assessment quality stat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32000" y="360000"/>
            <a:ext cx="1256400" cy="12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902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Quality Statement 2</a:t>
            </a:r>
            <a:br>
              <a:rPr lang="en-AU" dirty="0" smtClean="0"/>
            </a:br>
            <a:r>
              <a:rPr lang="en-AU" dirty="0" smtClean="0"/>
              <a:t>Diagnosis</a:t>
            </a:r>
            <a:endParaRPr lang="en-AU" dirty="0"/>
          </a:p>
        </p:txBody>
      </p:sp>
      <p:sp>
        <p:nvSpPr>
          <p:cNvPr id="6" name="Content Placeholder 2"/>
          <p:cNvSpPr txBox="1">
            <a:spLocks/>
          </p:cNvSpPr>
          <p:nvPr/>
        </p:nvSpPr>
        <p:spPr>
          <a:xfrm>
            <a:off x="730650" y="1916124"/>
            <a:ext cx="7717314" cy="4064546"/>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smtClean="0">
                <a:solidFill>
                  <a:schemeClr val="tx2"/>
                </a:solidFill>
              </a:rPr>
              <a:t>What should we do?</a:t>
            </a:r>
          </a:p>
          <a:p>
            <a:pPr marL="0" indent="0">
              <a:buNone/>
            </a:pPr>
            <a:r>
              <a:rPr lang="en-US" sz="2400" dirty="0"/>
              <a:t>A patient with knee pain and other symptoms suggestive of </a:t>
            </a:r>
            <a:r>
              <a:rPr lang="en-US" sz="2400" dirty="0" smtClean="0"/>
              <a:t>OA </a:t>
            </a:r>
            <a:r>
              <a:rPr lang="en-US" sz="2400" dirty="0"/>
              <a:t>is diagnosed as having knee </a:t>
            </a:r>
            <a:r>
              <a:rPr lang="en-US" sz="2400" dirty="0" smtClean="0"/>
              <a:t>OA </a:t>
            </a:r>
            <a:r>
              <a:rPr lang="en-US" sz="2400" dirty="0"/>
              <a:t>based on clinical assessment alone. </a:t>
            </a:r>
            <a:endParaRPr lang="en-US" sz="2400" dirty="0" smtClean="0"/>
          </a:p>
          <a:p>
            <a:pPr marL="0" indent="0">
              <a:buNone/>
            </a:pPr>
            <a:r>
              <a:rPr lang="en-US" sz="2400" dirty="0" smtClean="0"/>
              <a:t>X-rays </a:t>
            </a:r>
            <a:r>
              <a:rPr lang="en-US" sz="2400" dirty="0"/>
              <a:t>are considered only if an alternative diagnosis is suspected </a:t>
            </a:r>
            <a:r>
              <a:rPr lang="en-US" sz="2400" dirty="0" smtClean="0"/>
              <a:t>(</a:t>
            </a:r>
            <a:r>
              <a:rPr lang="en-US" sz="2400" dirty="0" err="1" smtClean="0"/>
              <a:t>e.g</a:t>
            </a:r>
            <a:r>
              <a:rPr lang="en-US" sz="2400" dirty="0" smtClean="0"/>
              <a:t> </a:t>
            </a:r>
            <a:r>
              <a:rPr lang="en-US" sz="2400" dirty="0"/>
              <a:t>insufficiency fracture, malignancy</a:t>
            </a:r>
            <a:r>
              <a:rPr lang="en-US" sz="2400" dirty="0" smtClean="0"/>
              <a:t>). MRI </a:t>
            </a:r>
            <a:r>
              <a:rPr lang="en-US" sz="2400" dirty="0"/>
              <a:t>is considered only if there is suspicion of serious pathology not detected by X-ray.</a:t>
            </a:r>
            <a:endParaRPr lang="en-AU" sz="2400" dirty="0"/>
          </a:p>
          <a:p>
            <a:pPr marL="288000" lvl="1" indent="0">
              <a:buNone/>
            </a:pPr>
            <a:endParaRPr lang="en-AU" sz="2200" b="1" i="1" dirty="0" smtClean="0"/>
          </a:p>
          <a:p>
            <a:endParaRPr lang="en-AU" dirty="0"/>
          </a:p>
        </p:txBody>
      </p:sp>
      <p:pic>
        <p:nvPicPr>
          <p:cNvPr id="5" name="Picture 3" descr="Graphic for diagnosis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1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Diagnosis</a:t>
            </a:r>
            <a:endParaRPr lang="en-AU" dirty="0"/>
          </a:p>
        </p:txBody>
      </p:sp>
      <p:sp>
        <p:nvSpPr>
          <p:cNvPr id="6" name="Content Placeholder 2"/>
          <p:cNvSpPr txBox="1">
            <a:spLocks/>
          </p:cNvSpPr>
          <p:nvPr/>
        </p:nvSpPr>
        <p:spPr>
          <a:xfrm>
            <a:off x="730650" y="1916124"/>
            <a:ext cx="7580837" cy="4064546"/>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600" b="1" dirty="0" smtClean="0">
                <a:solidFill>
                  <a:schemeClr val="tx2"/>
                </a:solidFill>
              </a:rPr>
              <a:t>Why does it matter?</a:t>
            </a:r>
          </a:p>
          <a:p>
            <a:r>
              <a:rPr lang="en-AU" sz="2400" dirty="0"/>
              <a:t>Timely clinical assessment of knee pain is important so that an appropriate care pathway can be initiated</a:t>
            </a:r>
            <a:r>
              <a:rPr lang="en-AU" sz="2400" dirty="0" smtClean="0"/>
              <a:t>.</a:t>
            </a:r>
          </a:p>
          <a:p>
            <a:r>
              <a:rPr lang="en-AU" sz="2400" dirty="0"/>
              <a:t>R</a:t>
            </a:r>
            <a:r>
              <a:rPr lang="en-AU" sz="2400" dirty="0" smtClean="0"/>
              <a:t>eliance </a:t>
            </a:r>
            <a:r>
              <a:rPr lang="en-AU" sz="2400" dirty="0"/>
              <a:t>on imaging may initiate pathways of care that are not necessarily indicated and are potentially harmful and </a:t>
            </a:r>
            <a:r>
              <a:rPr lang="en-AU" sz="2400" dirty="0" smtClean="0"/>
              <a:t>costly.</a:t>
            </a:r>
            <a:endParaRPr lang="en-AU" sz="2400" baseline="30000" dirty="0"/>
          </a:p>
          <a:p>
            <a:r>
              <a:rPr lang="en-AU" sz="2400" dirty="0" smtClean="0"/>
              <a:t>Patients </a:t>
            </a:r>
            <a:r>
              <a:rPr lang="en-AU" sz="2400" dirty="0"/>
              <a:t>with normal, age-related changes detected on imaging may be </a:t>
            </a:r>
            <a:r>
              <a:rPr lang="en-AU" sz="2400" dirty="0" smtClean="0"/>
              <a:t>unduly alarmed </a:t>
            </a:r>
            <a:r>
              <a:rPr lang="en-AU" sz="2400" dirty="0"/>
              <a:t>by </a:t>
            </a:r>
            <a:r>
              <a:rPr lang="en-AU" sz="2400" dirty="0" smtClean="0"/>
              <a:t>results </a:t>
            </a:r>
            <a:r>
              <a:rPr lang="en-AU" sz="2400" dirty="0"/>
              <a:t>and may form unrealistic beliefs about </a:t>
            </a:r>
            <a:r>
              <a:rPr lang="en-AU" sz="2400" dirty="0" smtClean="0"/>
              <a:t>prognosis </a:t>
            </a:r>
            <a:r>
              <a:rPr lang="en-AU" sz="2400" dirty="0"/>
              <a:t>and </a:t>
            </a:r>
            <a:r>
              <a:rPr lang="en-AU" sz="2400" dirty="0" smtClean="0"/>
              <a:t>care expectations.  </a:t>
            </a:r>
            <a:endParaRPr lang="en-AU" sz="2400" i="1" dirty="0"/>
          </a:p>
        </p:txBody>
      </p:sp>
      <p:pic>
        <p:nvPicPr>
          <p:cNvPr id="5" name="Picture 3" descr="Graphic for diagnosis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607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Diagnosis</a:t>
            </a:r>
            <a:endParaRPr lang="en-AU" dirty="0"/>
          </a:p>
        </p:txBody>
      </p:sp>
      <p:sp>
        <p:nvSpPr>
          <p:cNvPr id="6" name="Content Placeholder 2"/>
          <p:cNvSpPr txBox="1">
            <a:spLocks/>
          </p:cNvSpPr>
          <p:nvPr/>
        </p:nvSpPr>
        <p:spPr>
          <a:xfrm>
            <a:off x="730650" y="1916124"/>
            <a:ext cx="7635428" cy="4064546"/>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600" b="1" dirty="0" smtClean="0">
                <a:solidFill>
                  <a:schemeClr val="tx2"/>
                </a:solidFill>
              </a:rPr>
              <a:t>What could be achieved?</a:t>
            </a:r>
          </a:p>
          <a:p>
            <a:r>
              <a:rPr lang="en-AU" sz="2400" dirty="0" smtClean="0"/>
              <a:t>Avoiding unnecessary imaging reduces cost, time burden, patient anxiety and exposure to ionising radiation.</a:t>
            </a:r>
            <a:endParaRPr lang="en-AU" sz="2400" dirty="0"/>
          </a:p>
        </p:txBody>
      </p:sp>
      <p:pic>
        <p:nvPicPr>
          <p:cNvPr id="5" name="Picture 3" descr="Graphic for diagnosis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66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2</a:t>
            </a:r>
            <a:br>
              <a:rPr lang="en-AU" dirty="0" smtClean="0"/>
            </a:br>
            <a:r>
              <a:rPr lang="en-AU" dirty="0" smtClean="0"/>
              <a:t>Diagnosis</a:t>
            </a:r>
            <a:endParaRPr lang="en-AU" dirty="0"/>
          </a:p>
        </p:txBody>
      </p:sp>
      <p:sp>
        <p:nvSpPr>
          <p:cNvPr id="8" name="Content Placeholder 2"/>
          <p:cNvSpPr>
            <a:spLocks noGrp="1"/>
          </p:cNvSpPr>
          <p:nvPr>
            <p:ph idx="1"/>
          </p:nvPr>
        </p:nvSpPr>
        <p:spPr>
          <a:xfrm>
            <a:off x="730648" y="1638300"/>
            <a:ext cx="7956152" cy="4584370"/>
          </a:xfrm>
        </p:spPr>
        <p:txBody>
          <a:bodyPr>
            <a:normAutofit/>
          </a:bodyPr>
          <a:lstStyle/>
          <a:p>
            <a:pPr marL="0" indent="0">
              <a:lnSpc>
                <a:spcPct val="110000"/>
              </a:lnSpc>
              <a:buNone/>
            </a:pPr>
            <a:r>
              <a:rPr lang="en-US" sz="2600" b="1" dirty="0" smtClean="0">
                <a:solidFill>
                  <a:schemeClr val="tx2"/>
                </a:solidFill>
              </a:rPr>
              <a:t>What the quality statement means for</a:t>
            </a:r>
            <a:endParaRPr lang="en-AU" sz="2600" b="1" dirty="0" smtClean="0">
              <a:solidFill>
                <a:schemeClr val="tx2"/>
              </a:solidFill>
            </a:endParaRPr>
          </a:p>
          <a:p>
            <a:pPr marL="0" indent="0">
              <a:buNone/>
            </a:pPr>
            <a:r>
              <a:rPr lang="en-AU" sz="2400" b="1" dirty="0" smtClean="0">
                <a:solidFill>
                  <a:schemeClr val="tx2"/>
                </a:solidFill>
              </a:rPr>
              <a:t>Clinicians</a:t>
            </a:r>
            <a:r>
              <a:rPr lang="en-US" sz="2400" b="1" dirty="0">
                <a:solidFill>
                  <a:schemeClr val="tx2"/>
                </a:solidFill>
              </a:rPr>
              <a:t>:</a:t>
            </a:r>
            <a:r>
              <a:rPr lang="en-US" sz="2400" dirty="0" smtClean="0"/>
              <a:t> </a:t>
            </a:r>
            <a:r>
              <a:rPr lang="en-AU" sz="2400" dirty="0"/>
              <a:t>If the clinical signs, </a:t>
            </a:r>
            <a:r>
              <a:rPr lang="en-AU" sz="2400" dirty="0" smtClean="0"/>
              <a:t>symptoms, </a:t>
            </a:r>
            <a:r>
              <a:rPr lang="en-AU" sz="2400" dirty="0"/>
              <a:t>and findings are typical of knee osteoarthritis, make a diagnosis without further investigations</a:t>
            </a:r>
            <a:r>
              <a:rPr lang="en-AU" sz="2400" dirty="0" smtClean="0"/>
              <a:t>. </a:t>
            </a:r>
            <a:r>
              <a:rPr lang="en-AU" sz="2400" dirty="0"/>
              <a:t>Only request imaging and laboratory tests if there </a:t>
            </a:r>
            <a:r>
              <a:rPr lang="en-AU" sz="2400" dirty="0" smtClean="0"/>
              <a:t>is a </a:t>
            </a:r>
            <a:r>
              <a:rPr lang="en-AU" sz="2400" dirty="0"/>
              <a:t>suspicion that the diagnosis may not be </a:t>
            </a:r>
            <a:r>
              <a:rPr lang="en-AU" sz="2400" dirty="0" smtClean="0"/>
              <a:t>osteoarthritis</a:t>
            </a:r>
          </a:p>
          <a:p>
            <a:pPr marL="0" indent="0">
              <a:buNone/>
            </a:pPr>
            <a:r>
              <a:rPr lang="en-AU" sz="2400" b="1" dirty="0" smtClean="0">
                <a:solidFill>
                  <a:schemeClr val="tx2"/>
                </a:solidFill>
              </a:rPr>
              <a:t>Health managers</a:t>
            </a:r>
            <a:r>
              <a:rPr lang="en-US" sz="2400" b="1" dirty="0">
                <a:solidFill>
                  <a:schemeClr val="tx2"/>
                </a:solidFill>
              </a:rPr>
              <a:t>:</a:t>
            </a:r>
            <a:r>
              <a:rPr lang="en-AU" sz="2400" b="1" dirty="0" smtClean="0"/>
              <a:t> </a:t>
            </a:r>
            <a:r>
              <a:rPr lang="en-AU" sz="2400" dirty="0"/>
              <a:t>Ensure that systems are in place to support clinicians to diagnose </a:t>
            </a:r>
            <a:r>
              <a:rPr lang="en-AU" sz="2400" dirty="0" smtClean="0"/>
              <a:t>OA </a:t>
            </a:r>
            <a:r>
              <a:rPr lang="en-AU" sz="2400" dirty="0"/>
              <a:t>clinically, and to monitor the appropriateness of imaging requests for </a:t>
            </a:r>
            <a:r>
              <a:rPr lang="en-AU" sz="2400" dirty="0" smtClean="0"/>
              <a:t>OA</a:t>
            </a:r>
            <a:endParaRPr lang="en-AU" sz="2400" b="1" dirty="0"/>
          </a:p>
          <a:p>
            <a:pPr marL="0" lvl="0" indent="0">
              <a:buNone/>
            </a:pPr>
            <a:endParaRPr lang="en-US" sz="2400" dirty="0" smtClean="0"/>
          </a:p>
        </p:txBody>
      </p:sp>
      <p:pic>
        <p:nvPicPr>
          <p:cNvPr id="6" name="Picture 3" descr="Graphic for diagnosis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9525"/>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903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Education and management</a:t>
            </a:r>
            <a:endParaRPr lang="en-AU" dirty="0"/>
          </a:p>
        </p:txBody>
      </p:sp>
      <p:sp>
        <p:nvSpPr>
          <p:cNvPr id="6" name="Content Placeholder 2"/>
          <p:cNvSpPr txBox="1">
            <a:spLocks/>
          </p:cNvSpPr>
          <p:nvPr/>
        </p:nvSpPr>
        <p:spPr>
          <a:xfrm>
            <a:off x="730650" y="1916124"/>
            <a:ext cx="7649075" cy="3897822"/>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600" b="1" dirty="0" smtClean="0">
                <a:solidFill>
                  <a:schemeClr val="tx2"/>
                </a:solidFill>
              </a:rPr>
              <a:t>What should we do?</a:t>
            </a:r>
          </a:p>
          <a:p>
            <a:pPr marL="0" indent="0">
              <a:buFont typeface="Arial"/>
              <a:buNone/>
            </a:pPr>
            <a:endParaRPr lang="en-AU" sz="2600" b="1" dirty="0" smtClean="0">
              <a:solidFill>
                <a:schemeClr val="tx2"/>
              </a:solidFill>
            </a:endParaRPr>
          </a:p>
          <a:p>
            <a:r>
              <a:rPr lang="en-AU" sz="2400" dirty="0"/>
              <a:t>A patient with knee </a:t>
            </a:r>
            <a:r>
              <a:rPr lang="en-AU" sz="2400" dirty="0" smtClean="0"/>
              <a:t>OA </a:t>
            </a:r>
            <a:r>
              <a:rPr lang="en-AU" sz="2400" dirty="0"/>
              <a:t>receives education about their condition and treatments for it, and participates in the development of an individualised self-management plan that addresses both their physical and psychosocial health needs</a:t>
            </a:r>
            <a:r>
              <a:rPr lang="en-US" sz="2400" dirty="0"/>
              <a:t>.</a:t>
            </a:r>
            <a:endParaRPr lang="en-AU" sz="2400" dirty="0"/>
          </a:p>
        </p:txBody>
      </p:sp>
      <p:pic>
        <p:nvPicPr>
          <p:cNvPr id="7" name="Picture 6" descr="Graphic for education and management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454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Education and management</a:t>
            </a:r>
            <a:endParaRPr lang="en-AU" dirty="0"/>
          </a:p>
        </p:txBody>
      </p:sp>
      <p:sp>
        <p:nvSpPr>
          <p:cNvPr id="4" name="Rectangle 3"/>
          <p:cNvSpPr/>
          <p:nvPr/>
        </p:nvSpPr>
        <p:spPr>
          <a:xfrm>
            <a:off x="730650" y="1528548"/>
            <a:ext cx="7662723" cy="4555093"/>
          </a:xfrm>
          <a:prstGeom prst="rect">
            <a:avLst/>
          </a:prstGeom>
        </p:spPr>
        <p:txBody>
          <a:bodyPr wrap="square">
            <a:spAutoFit/>
          </a:bodyPr>
          <a:lstStyle/>
          <a:p>
            <a:r>
              <a:rPr lang="en-AU" sz="2600" b="1" dirty="0" smtClean="0">
                <a:solidFill>
                  <a:srgbClr val="00B3E2"/>
                </a:solidFill>
              </a:rPr>
              <a:t>Why does it matter?</a:t>
            </a:r>
          </a:p>
          <a:p>
            <a:endParaRPr lang="en-AU" sz="2400" b="1" dirty="0">
              <a:solidFill>
                <a:srgbClr val="00B3E2"/>
              </a:solidFill>
            </a:endParaRPr>
          </a:p>
          <a:p>
            <a:pPr marL="342900" indent="-342900">
              <a:buClr>
                <a:schemeClr val="accent1"/>
              </a:buClr>
              <a:buFont typeface="Arial" panose="020B0604020202020204" pitchFamily="34" charset="0"/>
              <a:buChar char="•"/>
            </a:pPr>
            <a:r>
              <a:rPr lang="en-AU" sz="2400" dirty="0" smtClean="0"/>
              <a:t>Management of </a:t>
            </a:r>
            <a:r>
              <a:rPr lang="en-AU" sz="2400" dirty="0"/>
              <a:t>knee </a:t>
            </a:r>
            <a:r>
              <a:rPr lang="en-AU" sz="2400" dirty="0" smtClean="0"/>
              <a:t>OA requires </a:t>
            </a:r>
            <a:r>
              <a:rPr lang="en-AU" sz="2400" dirty="0"/>
              <a:t>sustained and active </a:t>
            </a:r>
            <a:r>
              <a:rPr lang="en-AU" sz="2400" dirty="0" smtClean="0"/>
              <a:t>patient involvement to </a:t>
            </a:r>
            <a:r>
              <a:rPr lang="en-AU" sz="2400" dirty="0"/>
              <a:t>self-manage their condition with the support of their healthcare </a:t>
            </a:r>
            <a:r>
              <a:rPr lang="en-AU" sz="2400" dirty="0" smtClean="0"/>
              <a:t>providers.</a:t>
            </a:r>
          </a:p>
          <a:p>
            <a:pPr marL="342900" indent="-342900">
              <a:buClr>
                <a:schemeClr val="accent1"/>
              </a:buClr>
              <a:buFont typeface="Arial" panose="020B0604020202020204" pitchFamily="34" charset="0"/>
              <a:buChar char="•"/>
            </a:pPr>
            <a:r>
              <a:rPr lang="en-AU" sz="2400" dirty="0" smtClean="0"/>
              <a:t>Understanding </a:t>
            </a:r>
            <a:r>
              <a:rPr lang="en-AU" sz="2400" dirty="0"/>
              <a:t>pain associated with </a:t>
            </a:r>
            <a:r>
              <a:rPr lang="en-AU" sz="2400" dirty="0" smtClean="0"/>
              <a:t>OA </a:t>
            </a:r>
            <a:r>
              <a:rPr lang="en-AU" sz="2400" dirty="0"/>
              <a:t>is important for improving function and helpful thought processes. </a:t>
            </a:r>
            <a:endParaRPr lang="en-AU" sz="2400" dirty="0" smtClean="0"/>
          </a:p>
          <a:p>
            <a:pPr marL="342900" indent="-342900">
              <a:buClr>
                <a:schemeClr val="accent1"/>
              </a:buClr>
              <a:buFont typeface="Arial" panose="020B0604020202020204" pitchFamily="34" charset="0"/>
              <a:buChar char="•"/>
            </a:pPr>
            <a:r>
              <a:rPr lang="en-AU" sz="2400" dirty="0" smtClean="0"/>
              <a:t>Comprehensive health </a:t>
            </a:r>
            <a:r>
              <a:rPr lang="en-AU" sz="2400" dirty="0"/>
              <a:t>information, coupled </a:t>
            </a:r>
            <a:r>
              <a:rPr lang="en-AU" sz="2400" dirty="0" smtClean="0"/>
              <a:t>with support </a:t>
            </a:r>
            <a:r>
              <a:rPr lang="en-AU" sz="2400" dirty="0"/>
              <a:t>from clinicians, is important to empower a patient to engage in the management of their </a:t>
            </a:r>
            <a:r>
              <a:rPr lang="en-AU" sz="2400" dirty="0" smtClean="0"/>
              <a:t>OA.</a:t>
            </a:r>
            <a:endParaRPr lang="en-AU" sz="2400" b="1" dirty="0">
              <a:solidFill>
                <a:srgbClr val="00B0F0"/>
              </a:solidFill>
            </a:endParaRPr>
          </a:p>
        </p:txBody>
      </p:sp>
      <p:pic>
        <p:nvPicPr>
          <p:cNvPr id="6" name="Picture 5" descr="Graphic for education and management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329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Education and management</a:t>
            </a:r>
            <a:endParaRPr lang="en-AU" dirty="0"/>
          </a:p>
        </p:txBody>
      </p:sp>
      <p:sp>
        <p:nvSpPr>
          <p:cNvPr id="8" name="Content Placeholder 2"/>
          <p:cNvSpPr>
            <a:spLocks noGrp="1"/>
          </p:cNvSpPr>
          <p:nvPr>
            <p:ph idx="1"/>
          </p:nvPr>
        </p:nvSpPr>
        <p:spPr>
          <a:xfrm>
            <a:off x="730649" y="1639236"/>
            <a:ext cx="7621781" cy="4029727"/>
          </a:xfrm>
        </p:spPr>
        <p:txBody>
          <a:bodyPr>
            <a:noAutofit/>
          </a:bodyPr>
          <a:lstStyle/>
          <a:p>
            <a:pPr marL="0" indent="0">
              <a:buNone/>
            </a:pPr>
            <a:r>
              <a:rPr lang="en-AU" sz="2400" b="1" dirty="0" smtClean="0">
                <a:solidFill>
                  <a:schemeClr val="tx2"/>
                </a:solidFill>
              </a:rPr>
              <a:t>What could be achieved?</a:t>
            </a:r>
          </a:p>
          <a:p>
            <a:pPr marL="0" indent="0">
              <a:buNone/>
            </a:pPr>
            <a:endParaRPr lang="en-AU" sz="2400" b="1" dirty="0">
              <a:solidFill>
                <a:schemeClr val="tx2"/>
              </a:solidFill>
            </a:endParaRPr>
          </a:p>
          <a:p>
            <a:r>
              <a:rPr lang="en-AU" sz="2400" dirty="0"/>
              <a:t>An increased focus on providing early and appropriate information and education about </a:t>
            </a:r>
            <a:r>
              <a:rPr lang="en-AU" sz="2400" dirty="0" smtClean="0"/>
              <a:t>osteoarthritis </a:t>
            </a:r>
            <a:r>
              <a:rPr lang="en-AU" sz="2400" dirty="0"/>
              <a:t>and supporting self-management through education, behaviour change approaches and establishing a self-management plan with a monitoring schedule </a:t>
            </a:r>
            <a:r>
              <a:rPr lang="en-AU" sz="2400" dirty="0" smtClean="0"/>
              <a:t>are </a:t>
            </a:r>
            <a:r>
              <a:rPr lang="en-AU" sz="2400" dirty="0"/>
              <a:t>likely to lead to improved patient outcomes, such as better pain coping skills and </a:t>
            </a:r>
            <a:r>
              <a:rPr lang="en-AU" sz="2400" dirty="0" smtClean="0"/>
              <a:t>function. </a:t>
            </a:r>
            <a:endParaRPr lang="en-AU" sz="8000" dirty="0"/>
          </a:p>
        </p:txBody>
      </p:sp>
      <p:pic>
        <p:nvPicPr>
          <p:cNvPr id="6" name="Picture 5" descr="Graphic for education and management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243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Education and management</a:t>
            </a:r>
            <a:endParaRPr lang="en-AU" dirty="0"/>
          </a:p>
        </p:txBody>
      </p:sp>
      <p:sp>
        <p:nvSpPr>
          <p:cNvPr id="8" name="Content Placeholder 2"/>
          <p:cNvSpPr>
            <a:spLocks noGrp="1"/>
          </p:cNvSpPr>
          <p:nvPr>
            <p:ph idx="1"/>
          </p:nvPr>
        </p:nvSpPr>
        <p:spPr>
          <a:xfrm>
            <a:off x="730648" y="1625600"/>
            <a:ext cx="7956152" cy="4857087"/>
          </a:xfrm>
        </p:spPr>
        <p:txBody>
          <a:bodyPr>
            <a:normAutofit/>
          </a:bodyPr>
          <a:lstStyle/>
          <a:p>
            <a:pPr marL="0" indent="0">
              <a:lnSpc>
                <a:spcPct val="120000"/>
              </a:lnSpc>
              <a:buNone/>
            </a:pPr>
            <a:r>
              <a:rPr lang="en-US" sz="2600" b="1" dirty="0" smtClean="0">
                <a:solidFill>
                  <a:schemeClr val="tx2"/>
                </a:solidFill>
              </a:rPr>
              <a:t>What the quality statement means for </a:t>
            </a:r>
            <a:r>
              <a:rPr lang="en-AU" sz="2400" b="1" dirty="0" smtClean="0">
                <a:solidFill>
                  <a:schemeClr val="tx2"/>
                </a:solidFill>
              </a:rPr>
              <a:t>Clinicians</a:t>
            </a:r>
            <a:r>
              <a:rPr lang="en-US" sz="2600" dirty="0" smtClean="0"/>
              <a:t>:</a:t>
            </a:r>
            <a:r>
              <a:rPr lang="en-AU" sz="2800" dirty="0"/>
              <a:t> </a:t>
            </a:r>
            <a:endParaRPr lang="en-AU" sz="2800" dirty="0" smtClean="0"/>
          </a:p>
          <a:p>
            <a:pPr marL="0" indent="0">
              <a:buNone/>
            </a:pPr>
            <a:r>
              <a:rPr lang="en-AU" sz="2400" dirty="0" smtClean="0"/>
              <a:t>Support </a:t>
            </a:r>
            <a:r>
              <a:rPr lang="en-AU" sz="2400" dirty="0"/>
              <a:t>the patient to self-manage their condition by: </a:t>
            </a:r>
            <a:endParaRPr lang="en-AU" sz="2400" dirty="0" smtClean="0"/>
          </a:p>
          <a:p>
            <a:r>
              <a:rPr lang="en-AU" sz="2400" dirty="0" smtClean="0"/>
              <a:t>Providing </a:t>
            </a:r>
            <a:r>
              <a:rPr lang="en-AU" sz="2400" dirty="0"/>
              <a:t>information about knee </a:t>
            </a:r>
            <a:r>
              <a:rPr lang="en-AU" sz="2400" dirty="0" smtClean="0"/>
              <a:t>OA </a:t>
            </a:r>
            <a:r>
              <a:rPr lang="en-AU" sz="2400" dirty="0"/>
              <a:t>and how it is treated, in a format they can understand </a:t>
            </a:r>
            <a:endParaRPr lang="en-AU" sz="2400" dirty="0" smtClean="0"/>
          </a:p>
          <a:p>
            <a:r>
              <a:rPr lang="en-AU" sz="2400" dirty="0" smtClean="0"/>
              <a:t>Developing </a:t>
            </a:r>
            <a:r>
              <a:rPr lang="en-AU" sz="2400" dirty="0"/>
              <a:t>a plan with agreed treatment goals that </a:t>
            </a:r>
            <a:r>
              <a:rPr lang="en-AU" sz="2400" dirty="0" smtClean="0"/>
              <a:t>help </a:t>
            </a:r>
            <a:r>
              <a:rPr lang="en-AU" sz="2400" dirty="0"/>
              <a:t>the patient understand and manage their condition. </a:t>
            </a:r>
            <a:endParaRPr lang="en-AU" sz="2400" dirty="0" smtClean="0"/>
          </a:p>
          <a:p>
            <a:r>
              <a:rPr lang="en-AU" sz="2400" dirty="0" smtClean="0"/>
              <a:t>Monitoring </a:t>
            </a:r>
            <a:r>
              <a:rPr lang="en-AU" sz="2400" dirty="0"/>
              <a:t>and adjusting the plan as the patient’s condition and needs change </a:t>
            </a:r>
            <a:endParaRPr lang="en-AU" sz="2400" dirty="0" smtClean="0"/>
          </a:p>
          <a:p>
            <a:r>
              <a:rPr lang="en-AU" sz="2400" dirty="0" smtClean="0"/>
              <a:t>Referring </a:t>
            </a:r>
            <a:r>
              <a:rPr lang="en-AU" sz="2400" dirty="0"/>
              <a:t>the patient to other clinicians, </a:t>
            </a:r>
            <a:r>
              <a:rPr lang="en-AU" sz="2400" dirty="0" smtClean="0"/>
              <a:t>services, </a:t>
            </a:r>
            <a:r>
              <a:rPr lang="en-AU" sz="2400" dirty="0"/>
              <a:t>and resources that may help them self-manage their condition.</a:t>
            </a:r>
          </a:p>
          <a:p>
            <a:pPr marL="0" lvl="0" indent="0">
              <a:lnSpc>
                <a:spcPct val="120000"/>
              </a:lnSpc>
              <a:buNone/>
            </a:pPr>
            <a:endParaRPr lang="en-AU" sz="2400" dirty="0"/>
          </a:p>
        </p:txBody>
      </p:sp>
      <p:pic>
        <p:nvPicPr>
          <p:cNvPr id="9" name="Picture 8" descr="Graphic for education and management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99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AU" dirty="0"/>
          </a:p>
        </p:txBody>
      </p:sp>
      <p:sp>
        <p:nvSpPr>
          <p:cNvPr id="3" name="Content Placeholder 2"/>
          <p:cNvSpPr>
            <a:spLocks noGrp="1"/>
          </p:cNvSpPr>
          <p:nvPr>
            <p:ph idx="1"/>
          </p:nvPr>
        </p:nvSpPr>
        <p:spPr>
          <a:xfrm>
            <a:off x="730650" y="1593920"/>
            <a:ext cx="5838086" cy="3537637"/>
          </a:xfrm>
        </p:spPr>
        <p:txBody>
          <a:bodyPr>
            <a:noAutofit/>
          </a:bodyPr>
          <a:lstStyle/>
          <a:p>
            <a:pPr marL="288000" lvl="1">
              <a:spcBef>
                <a:spcPts val="600"/>
              </a:spcBef>
              <a:buClr>
                <a:srgbClr val="00B3E2"/>
              </a:buClr>
            </a:pPr>
            <a:r>
              <a:rPr lang="en-US" sz="2400" dirty="0" smtClean="0"/>
              <a:t>What </a:t>
            </a:r>
            <a:r>
              <a:rPr lang="en-US" sz="2400" dirty="0"/>
              <a:t>is the Australian Commission on Safety and Quality in Health Care? </a:t>
            </a:r>
          </a:p>
          <a:p>
            <a:pPr>
              <a:spcBef>
                <a:spcPts val="600"/>
              </a:spcBef>
            </a:pPr>
            <a:r>
              <a:rPr lang="en-US" sz="2400" dirty="0" smtClean="0"/>
              <a:t>What is a clinical </a:t>
            </a:r>
            <a:r>
              <a:rPr lang="en-US" sz="2400" dirty="0"/>
              <a:t>c</a:t>
            </a:r>
            <a:r>
              <a:rPr lang="en-US" sz="2400" dirty="0" smtClean="0"/>
              <a:t>are </a:t>
            </a:r>
            <a:r>
              <a:rPr lang="en-US" sz="2400" dirty="0"/>
              <a:t>s</a:t>
            </a:r>
            <a:r>
              <a:rPr lang="en-US" sz="2400" dirty="0" smtClean="0"/>
              <a:t>tandard?</a:t>
            </a:r>
            <a:endParaRPr lang="en-US" sz="2400" dirty="0"/>
          </a:p>
          <a:p>
            <a:pPr>
              <a:spcBef>
                <a:spcPts val="600"/>
              </a:spcBef>
            </a:pPr>
            <a:r>
              <a:rPr lang="en-US" sz="2400" dirty="0" smtClean="0"/>
              <a:t>Why do we need one for osteoarthritis of the knee?</a:t>
            </a:r>
            <a:endParaRPr lang="en-US" sz="2400" dirty="0"/>
          </a:p>
          <a:p>
            <a:pPr>
              <a:spcBef>
                <a:spcPts val="600"/>
              </a:spcBef>
            </a:pPr>
            <a:r>
              <a:rPr lang="en-US" sz="2400" dirty="0" smtClean="0"/>
              <a:t>About the Osteoarthritis of the Knee Clinical Care Standard</a:t>
            </a:r>
          </a:p>
          <a:p>
            <a:pPr>
              <a:spcBef>
                <a:spcPts val="600"/>
              </a:spcBef>
            </a:pPr>
            <a:r>
              <a:rPr lang="en-US" sz="2400" dirty="0"/>
              <a:t>I</a:t>
            </a:r>
            <a:r>
              <a:rPr lang="en-US" sz="2400" dirty="0" smtClean="0"/>
              <a:t>mplementing the Clinical Care Standard.</a:t>
            </a:r>
          </a:p>
          <a:p>
            <a:pPr>
              <a:spcBef>
                <a:spcPts val="600"/>
              </a:spcBef>
            </a:pPr>
            <a:endParaRPr lang="en-US" sz="2400" dirty="0">
              <a:solidFill>
                <a:schemeClr val="tx1">
                  <a:lumMod val="75000"/>
                </a:schemeClr>
              </a:solidFill>
            </a:endParaRPr>
          </a:p>
          <a:p>
            <a:pPr marL="0" indent="0">
              <a:spcBef>
                <a:spcPts val="600"/>
              </a:spcBef>
              <a:buNone/>
            </a:pPr>
            <a:endParaRPr lang="en-US" sz="2400" dirty="0">
              <a:solidFill>
                <a:schemeClr val="tx1">
                  <a:lumMod val="75000"/>
                </a:schemeClr>
              </a:solidFill>
            </a:endParaRPr>
          </a:p>
        </p:txBody>
      </p:sp>
    </p:spTree>
    <p:extLst>
      <p:ext uri="{BB962C8B-B14F-4D97-AF65-F5344CB8AC3E}">
        <p14:creationId xmlns:p14="http://schemas.microsoft.com/office/powerpoint/2010/main" val="228359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3</a:t>
            </a:r>
            <a:br>
              <a:rPr lang="en-AU" dirty="0" smtClean="0"/>
            </a:br>
            <a:r>
              <a:rPr lang="en-AU" dirty="0" smtClean="0"/>
              <a:t>Education and management</a:t>
            </a:r>
            <a:endParaRPr lang="en-AU" dirty="0"/>
          </a:p>
        </p:txBody>
      </p:sp>
      <p:sp>
        <p:nvSpPr>
          <p:cNvPr id="8" name="Content Placeholder 2"/>
          <p:cNvSpPr>
            <a:spLocks noGrp="1"/>
          </p:cNvSpPr>
          <p:nvPr>
            <p:ph idx="1"/>
          </p:nvPr>
        </p:nvSpPr>
        <p:spPr>
          <a:xfrm>
            <a:off x="730648" y="1625600"/>
            <a:ext cx="7635430" cy="5118100"/>
          </a:xfrm>
        </p:spPr>
        <p:txBody>
          <a:bodyPr>
            <a:normAutofit/>
          </a:bodyPr>
          <a:lstStyle/>
          <a:p>
            <a:pPr marL="0" indent="0">
              <a:lnSpc>
                <a:spcPct val="120000"/>
              </a:lnSpc>
              <a:buNone/>
            </a:pPr>
            <a:r>
              <a:rPr lang="en-US" sz="2800" b="1" dirty="0" smtClean="0">
                <a:solidFill>
                  <a:schemeClr val="tx2"/>
                </a:solidFill>
              </a:rPr>
              <a:t>What the quality statement means for</a:t>
            </a:r>
            <a:endParaRPr lang="en-AU" sz="2800" b="1" dirty="0" smtClean="0">
              <a:solidFill>
                <a:schemeClr val="tx2"/>
              </a:solidFill>
            </a:endParaRPr>
          </a:p>
          <a:p>
            <a:pPr marL="0" lvl="0" indent="0">
              <a:buNone/>
            </a:pPr>
            <a:r>
              <a:rPr lang="en-AU" sz="2800" b="1" dirty="0">
                <a:solidFill>
                  <a:schemeClr val="tx2"/>
                </a:solidFill>
              </a:rPr>
              <a:t>Health </a:t>
            </a:r>
            <a:r>
              <a:rPr lang="en-AU" sz="2800" b="1" dirty="0" smtClean="0">
                <a:solidFill>
                  <a:schemeClr val="tx2"/>
                </a:solidFill>
              </a:rPr>
              <a:t>managers:</a:t>
            </a:r>
            <a:r>
              <a:rPr lang="en-AU" dirty="0" smtClean="0"/>
              <a:t> </a:t>
            </a:r>
          </a:p>
          <a:p>
            <a:pPr lvl="0"/>
            <a:r>
              <a:rPr lang="en-AU" sz="2400" dirty="0" smtClean="0"/>
              <a:t>Ensure </a:t>
            </a:r>
            <a:r>
              <a:rPr lang="en-AU" sz="2400" dirty="0"/>
              <a:t>systems are in place to offer patients with knee </a:t>
            </a:r>
            <a:r>
              <a:rPr lang="en-AU" sz="2400" dirty="0" smtClean="0"/>
              <a:t>OA </a:t>
            </a:r>
            <a:r>
              <a:rPr lang="en-AU" sz="2400" dirty="0"/>
              <a:t>information about their condition and support for self-management </a:t>
            </a:r>
            <a:r>
              <a:rPr lang="en-AU" sz="2400" dirty="0" smtClean="0"/>
              <a:t>activities. </a:t>
            </a:r>
          </a:p>
          <a:p>
            <a:pPr lvl="0"/>
            <a:r>
              <a:rPr lang="en-AU" sz="2400" dirty="0" smtClean="0"/>
              <a:t>Ensure </a:t>
            </a:r>
            <a:r>
              <a:rPr lang="en-AU" sz="2400" dirty="0"/>
              <a:t>that systems support patients and their clinicians to discuss the plan and any changes to it with other members of the clinical team, across different health services. </a:t>
            </a:r>
            <a:endParaRPr lang="en-AU" sz="2400" dirty="0" smtClean="0"/>
          </a:p>
          <a:p>
            <a:pPr lvl="0"/>
            <a:r>
              <a:rPr lang="en-AU" sz="2400" dirty="0" smtClean="0"/>
              <a:t>Provide </a:t>
            </a:r>
            <a:r>
              <a:rPr lang="en-AU" sz="2400" dirty="0"/>
              <a:t>clinicians with training and skills (for example, in coaching patients) to support them in managing patients with </a:t>
            </a:r>
            <a:r>
              <a:rPr lang="en-AU" sz="2400" dirty="0" smtClean="0"/>
              <a:t>knee OA.</a:t>
            </a:r>
            <a:endParaRPr lang="en-AU" sz="2400" dirty="0"/>
          </a:p>
        </p:txBody>
      </p:sp>
      <p:pic>
        <p:nvPicPr>
          <p:cNvPr id="6" name="Picture 5" descr="Graphic for education and management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46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Weight loss and exercise</a:t>
            </a:r>
            <a:endParaRPr lang="en-AU" dirty="0"/>
          </a:p>
        </p:txBody>
      </p:sp>
      <p:sp>
        <p:nvSpPr>
          <p:cNvPr id="6" name="Content Placeholder 2"/>
          <p:cNvSpPr txBox="1">
            <a:spLocks/>
          </p:cNvSpPr>
          <p:nvPr/>
        </p:nvSpPr>
        <p:spPr>
          <a:xfrm>
            <a:off x="730649" y="1916123"/>
            <a:ext cx="7539894" cy="4152167"/>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600" b="1" dirty="0" smtClean="0">
                <a:solidFill>
                  <a:schemeClr val="tx2"/>
                </a:solidFill>
              </a:rPr>
              <a:t>What should we do?</a:t>
            </a:r>
          </a:p>
          <a:p>
            <a:r>
              <a:rPr lang="en-AU" sz="2400" dirty="0"/>
              <a:t>A patient with knee </a:t>
            </a:r>
            <a:r>
              <a:rPr lang="en-AU" sz="2400" dirty="0" smtClean="0"/>
              <a:t>OA </a:t>
            </a:r>
            <a:r>
              <a:rPr lang="en-AU" sz="2400" dirty="0"/>
              <a:t>is offered support to lose </a:t>
            </a:r>
            <a:r>
              <a:rPr lang="en-AU" sz="2400" dirty="0" smtClean="0"/>
              <a:t>weight </a:t>
            </a:r>
            <a:r>
              <a:rPr lang="en-AU" sz="2400" dirty="0"/>
              <a:t>if they are overweight or obese, and advice on exercise, tailored to their needs and preferences. The patient is encouraged to set weight and exercise </a:t>
            </a:r>
            <a:r>
              <a:rPr lang="en-AU" sz="2400" dirty="0" smtClean="0"/>
              <a:t>goals </a:t>
            </a:r>
            <a:r>
              <a:rPr lang="en-AU" sz="2400" dirty="0"/>
              <a:t>and is referred to services to help them achieve these, as required. </a:t>
            </a:r>
          </a:p>
          <a:p>
            <a:pPr marL="0" indent="0">
              <a:buNone/>
            </a:pPr>
            <a:endParaRPr lang="en-AU" sz="2600" b="1" dirty="0" smtClean="0">
              <a:solidFill>
                <a:schemeClr val="tx2"/>
              </a:solidFill>
            </a:endParaRPr>
          </a:p>
          <a:p>
            <a:pPr marL="0" indent="0">
              <a:buNone/>
            </a:pPr>
            <a:endParaRPr lang="en-AU" sz="2600" b="1" dirty="0">
              <a:solidFill>
                <a:schemeClr val="tx2"/>
              </a:solidFill>
            </a:endParaRPr>
          </a:p>
          <a:p>
            <a:pPr marL="0" indent="0">
              <a:spcBef>
                <a:spcPts val="0"/>
              </a:spcBef>
              <a:buClrTx/>
              <a:buNone/>
              <a:defRPr/>
            </a:pPr>
            <a:endParaRPr lang="en-AU" baseline="30000" dirty="0">
              <a:solidFill>
                <a:schemeClr val="tx1"/>
              </a:solidFill>
            </a:endParaRPr>
          </a:p>
          <a:p>
            <a:pPr marL="0" indent="0">
              <a:spcBef>
                <a:spcPts val="0"/>
              </a:spcBef>
              <a:buClrTx/>
              <a:buNone/>
              <a:defRPr/>
            </a:pPr>
            <a:endParaRPr lang="en-AU" baseline="30000" dirty="0"/>
          </a:p>
        </p:txBody>
      </p:sp>
      <p:pic>
        <p:nvPicPr>
          <p:cNvPr id="5" name="Picture 5" descr="Graphic for weight loss and exercise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933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Weight loss and exercise</a:t>
            </a:r>
            <a:endParaRPr lang="en-AU" dirty="0"/>
          </a:p>
        </p:txBody>
      </p:sp>
      <p:sp>
        <p:nvSpPr>
          <p:cNvPr id="6" name="Content Placeholder 2"/>
          <p:cNvSpPr txBox="1">
            <a:spLocks/>
          </p:cNvSpPr>
          <p:nvPr/>
        </p:nvSpPr>
        <p:spPr>
          <a:xfrm>
            <a:off x="730650" y="1916123"/>
            <a:ext cx="7662723" cy="4075244"/>
          </a:xfrm>
          <a:prstGeom prst="rect">
            <a:avLst/>
          </a:prstGeom>
        </p:spPr>
        <p:txBody>
          <a:bodyPr vert="horz" lIns="0" tIns="0" rIns="0" bIns="0" rtlCol="0">
            <a:normAutofit fontScale="92500" lnSpcReduction="10000"/>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800" b="1" dirty="0" smtClean="0">
                <a:solidFill>
                  <a:schemeClr val="tx2"/>
                </a:solidFill>
              </a:rPr>
              <a:t>Why does it matter</a:t>
            </a:r>
            <a:r>
              <a:rPr lang="en-AU" sz="2600" b="1" dirty="0" smtClean="0">
                <a:solidFill>
                  <a:schemeClr val="tx2"/>
                </a:solidFill>
              </a:rPr>
              <a:t>?</a:t>
            </a:r>
          </a:p>
          <a:p>
            <a:r>
              <a:rPr lang="en-AU" sz="2600" dirty="0" smtClean="0">
                <a:solidFill>
                  <a:schemeClr val="tx1"/>
                </a:solidFill>
              </a:rPr>
              <a:t>Increasing BMI </a:t>
            </a:r>
            <a:r>
              <a:rPr lang="en-AU" sz="2600" dirty="0">
                <a:solidFill>
                  <a:schemeClr val="tx1"/>
                </a:solidFill>
              </a:rPr>
              <a:t>is directly related to the risk of developing knee </a:t>
            </a:r>
            <a:r>
              <a:rPr lang="en-AU" sz="2600" dirty="0" smtClean="0">
                <a:solidFill>
                  <a:schemeClr val="tx1"/>
                </a:solidFill>
              </a:rPr>
              <a:t>OA </a:t>
            </a:r>
            <a:r>
              <a:rPr lang="en-AU" sz="2600" dirty="0">
                <a:solidFill>
                  <a:schemeClr val="tx1"/>
                </a:solidFill>
              </a:rPr>
              <a:t>and its progression </a:t>
            </a:r>
            <a:r>
              <a:rPr lang="en-AU" sz="2600" dirty="0" smtClean="0">
                <a:solidFill>
                  <a:schemeClr val="tx1"/>
                </a:solidFill>
              </a:rPr>
              <a:t>over time.</a:t>
            </a:r>
          </a:p>
          <a:p>
            <a:r>
              <a:rPr lang="en-AU" sz="2600" dirty="0" smtClean="0">
                <a:solidFill>
                  <a:schemeClr val="tx1"/>
                </a:solidFill>
              </a:rPr>
              <a:t>Weight </a:t>
            </a:r>
            <a:r>
              <a:rPr lang="en-AU" sz="2600" dirty="0">
                <a:solidFill>
                  <a:schemeClr val="tx1"/>
                </a:solidFill>
              </a:rPr>
              <a:t>loss and exercise are critically important interventions for people with knee </a:t>
            </a:r>
            <a:r>
              <a:rPr lang="en-AU" sz="2600" dirty="0" smtClean="0">
                <a:solidFill>
                  <a:schemeClr val="tx1"/>
                </a:solidFill>
              </a:rPr>
              <a:t>OA </a:t>
            </a:r>
            <a:r>
              <a:rPr lang="en-AU" sz="2600" dirty="0">
                <a:solidFill>
                  <a:schemeClr val="tx1"/>
                </a:solidFill>
              </a:rPr>
              <a:t>and are recommended in all clinical practice guidelines for </a:t>
            </a:r>
            <a:r>
              <a:rPr lang="en-AU" sz="2600" dirty="0" smtClean="0">
                <a:solidFill>
                  <a:schemeClr val="tx1"/>
                </a:solidFill>
              </a:rPr>
              <a:t>OA care.</a:t>
            </a:r>
          </a:p>
          <a:p>
            <a:r>
              <a:rPr lang="en-AU" sz="2600" dirty="0">
                <a:solidFill>
                  <a:schemeClr val="tx1"/>
                </a:solidFill>
              </a:rPr>
              <a:t>Effectively managing knee </a:t>
            </a:r>
            <a:r>
              <a:rPr lang="en-AU" sz="2600" dirty="0" smtClean="0">
                <a:solidFill>
                  <a:schemeClr val="tx1"/>
                </a:solidFill>
              </a:rPr>
              <a:t>OA </a:t>
            </a:r>
            <a:r>
              <a:rPr lang="en-AU" sz="2600" dirty="0">
                <a:solidFill>
                  <a:schemeClr val="tx1"/>
                </a:solidFill>
              </a:rPr>
              <a:t>with these interventions may delay or remove the need for other interventions, such as surgery, which have a higher risk profile and can be costly to the patient and the health </a:t>
            </a:r>
            <a:r>
              <a:rPr lang="en-AU" sz="2600" dirty="0" smtClean="0">
                <a:solidFill>
                  <a:schemeClr val="tx1"/>
                </a:solidFill>
              </a:rPr>
              <a:t>system.</a:t>
            </a:r>
            <a:endParaRPr lang="en-AU" sz="2600" dirty="0">
              <a:solidFill>
                <a:schemeClr val="tx1"/>
              </a:solidFill>
            </a:endParaRPr>
          </a:p>
          <a:p>
            <a:endParaRPr lang="en-AU" sz="2400" dirty="0" smtClean="0">
              <a:solidFill>
                <a:schemeClr val="tx1"/>
              </a:solidFill>
            </a:endParaRPr>
          </a:p>
          <a:p>
            <a:endParaRPr lang="en-AU" baseline="30000" dirty="0">
              <a:solidFill>
                <a:schemeClr val="tx1"/>
              </a:solidFill>
            </a:endParaRPr>
          </a:p>
          <a:p>
            <a:pPr marL="0" indent="0">
              <a:spcBef>
                <a:spcPts val="0"/>
              </a:spcBef>
              <a:buClrTx/>
              <a:buNone/>
              <a:defRPr/>
            </a:pPr>
            <a:endParaRPr lang="en-AU" baseline="30000" dirty="0"/>
          </a:p>
        </p:txBody>
      </p:sp>
      <p:pic>
        <p:nvPicPr>
          <p:cNvPr id="7" name="Picture 5" descr="Graphic for weight loss and exercise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844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Quality Statement 4</a:t>
            </a:r>
            <a:br>
              <a:rPr lang="en-AU" dirty="0" smtClean="0"/>
            </a:br>
            <a:r>
              <a:rPr lang="en-AU" dirty="0" smtClean="0"/>
              <a:t>Weight loss and exercise</a:t>
            </a:r>
            <a:endParaRPr lang="en-AU" dirty="0"/>
          </a:p>
        </p:txBody>
      </p:sp>
      <p:sp>
        <p:nvSpPr>
          <p:cNvPr id="6" name="Content Placeholder 2"/>
          <p:cNvSpPr txBox="1">
            <a:spLocks/>
          </p:cNvSpPr>
          <p:nvPr/>
        </p:nvSpPr>
        <p:spPr>
          <a:xfrm>
            <a:off x="730650" y="1662545"/>
            <a:ext cx="8154272" cy="4145523"/>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600" b="1" dirty="0" smtClean="0">
                <a:solidFill>
                  <a:schemeClr val="tx2"/>
                </a:solidFill>
              </a:rPr>
              <a:t>What could be achieved? </a:t>
            </a:r>
            <a:endParaRPr lang="en-AU" sz="2600" b="1" dirty="0" smtClean="0">
              <a:solidFill>
                <a:srgbClr val="FF0000"/>
              </a:solidFill>
            </a:endParaRPr>
          </a:p>
          <a:p>
            <a:pPr marL="0" indent="0">
              <a:buNone/>
            </a:pPr>
            <a:r>
              <a:rPr lang="en-AU" sz="2400" dirty="0"/>
              <a:t>Supporting sustained weight loss in people who are overweight or obese and promoting regular exercise are likely to have a profound positive impact not only on knee osteoarthritis </a:t>
            </a:r>
            <a:r>
              <a:rPr lang="en-AU" sz="2400" dirty="0" smtClean="0"/>
              <a:t>symptoms </a:t>
            </a:r>
            <a:r>
              <a:rPr lang="en-AU" sz="2400" dirty="0"/>
              <a:t>but also on co-morbid health conditions, fitness for surgery (if required) and general wellbeing. </a:t>
            </a:r>
          </a:p>
          <a:p>
            <a:pPr marL="0" indent="0">
              <a:buNone/>
            </a:pPr>
            <a:endParaRPr lang="en-AU" sz="2400" dirty="0"/>
          </a:p>
        </p:txBody>
      </p:sp>
      <p:pic>
        <p:nvPicPr>
          <p:cNvPr id="5" name="Picture 5" descr="Graphic for weight loss and exercise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665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Weight loss and exercise</a:t>
            </a:r>
            <a:endParaRPr lang="en-AU" dirty="0"/>
          </a:p>
        </p:txBody>
      </p:sp>
      <p:sp>
        <p:nvSpPr>
          <p:cNvPr id="8" name="Content Placeholder 2"/>
          <p:cNvSpPr>
            <a:spLocks noGrp="1"/>
          </p:cNvSpPr>
          <p:nvPr>
            <p:ph idx="1"/>
          </p:nvPr>
        </p:nvSpPr>
        <p:spPr>
          <a:xfrm>
            <a:off x="730648" y="1562100"/>
            <a:ext cx="7956152" cy="4597400"/>
          </a:xfrm>
        </p:spPr>
        <p:txBody>
          <a:bodyPr>
            <a:normAutofit/>
          </a:bodyPr>
          <a:lstStyle/>
          <a:p>
            <a:pPr marL="0" indent="0">
              <a:buNone/>
            </a:pPr>
            <a:r>
              <a:rPr lang="en-US" sz="2800" b="1" dirty="0" smtClean="0">
                <a:solidFill>
                  <a:schemeClr val="tx2"/>
                </a:solidFill>
              </a:rPr>
              <a:t>What the quality statement means for</a:t>
            </a:r>
            <a:endParaRPr lang="en-AU" sz="2800" b="1" dirty="0" smtClean="0">
              <a:solidFill>
                <a:schemeClr val="tx2"/>
              </a:solidFill>
            </a:endParaRPr>
          </a:p>
          <a:p>
            <a:pPr lvl="0"/>
            <a:r>
              <a:rPr lang="en-AU" sz="2600" b="1" dirty="0" smtClean="0">
                <a:solidFill>
                  <a:schemeClr val="tx2"/>
                </a:solidFill>
              </a:rPr>
              <a:t>Clinicians</a:t>
            </a:r>
            <a:r>
              <a:rPr lang="en-AU" sz="2200" b="1" dirty="0" smtClean="0">
                <a:solidFill>
                  <a:schemeClr val="tx2"/>
                </a:solidFill>
              </a:rPr>
              <a:t>: </a:t>
            </a:r>
            <a:r>
              <a:rPr lang="en-AU" sz="2800" dirty="0" smtClean="0"/>
              <a:t>Encourage </a:t>
            </a:r>
            <a:r>
              <a:rPr lang="en-AU" sz="2800" dirty="0"/>
              <a:t>patients to set achievable weight and exercise </a:t>
            </a:r>
            <a:r>
              <a:rPr lang="en-AU" sz="2800" dirty="0" smtClean="0"/>
              <a:t>goals; Support </a:t>
            </a:r>
            <a:r>
              <a:rPr lang="en-AU" sz="2800" dirty="0"/>
              <a:t>patients to lose weight by advising on appropriate </a:t>
            </a:r>
            <a:r>
              <a:rPr lang="en-AU" sz="2800" dirty="0" smtClean="0"/>
              <a:t>interventions </a:t>
            </a:r>
            <a:r>
              <a:rPr lang="en-AU" sz="2800" dirty="0"/>
              <a:t>and referring </a:t>
            </a:r>
            <a:r>
              <a:rPr lang="en-AU" sz="2800" dirty="0" smtClean="0"/>
              <a:t>to </a:t>
            </a:r>
            <a:r>
              <a:rPr lang="en-AU" sz="2800" dirty="0"/>
              <a:t>specific </a:t>
            </a:r>
            <a:r>
              <a:rPr lang="en-AU" sz="2800" dirty="0" smtClean="0"/>
              <a:t>services. Provide </a:t>
            </a:r>
            <a:r>
              <a:rPr lang="en-AU" sz="2800" dirty="0"/>
              <a:t>advice on exercises, tailored to the patient’s needs and preferences. Include information on how the patient can modify their </a:t>
            </a:r>
            <a:r>
              <a:rPr lang="en-AU" sz="2800" dirty="0" smtClean="0"/>
              <a:t>physical </a:t>
            </a:r>
            <a:r>
              <a:rPr lang="en-AU" sz="2800" dirty="0"/>
              <a:t>activities to prevent symptoms worsening or aggravation of </a:t>
            </a:r>
            <a:r>
              <a:rPr lang="en-AU" sz="2800" dirty="0" smtClean="0"/>
              <a:t>co-morbidities.</a:t>
            </a:r>
            <a:endParaRPr lang="en-US" sz="2600" baseline="30000" dirty="0" smtClean="0"/>
          </a:p>
        </p:txBody>
      </p:sp>
      <p:pic>
        <p:nvPicPr>
          <p:cNvPr id="9" name="Picture 5" descr="Graphic for weight loss and exercise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362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4</a:t>
            </a:r>
            <a:br>
              <a:rPr lang="en-AU" dirty="0" smtClean="0"/>
            </a:br>
            <a:r>
              <a:rPr lang="en-AU" dirty="0" smtClean="0"/>
              <a:t>Weight loss and exercise</a:t>
            </a:r>
            <a:endParaRPr lang="en-AU" dirty="0"/>
          </a:p>
        </p:txBody>
      </p:sp>
      <p:sp>
        <p:nvSpPr>
          <p:cNvPr id="8" name="Content Placeholder 2"/>
          <p:cNvSpPr>
            <a:spLocks noGrp="1"/>
          </p:cNvSpPr>
          <p:nvPr>
            <p:ph idx="1"/>
          </p:nvPr>
        </p:nvSpPr>
        <p:spPr>
          <a:xfrm>
            <a:off x="730648" y="1663700"/>
            <a:ext cx="7956152" cy="4081779"/>
          </a:xfrm>
        </p:spPr>
        <p:txBody>
          <a:bodyPr>
            <a:normAutofit/>
          </a:bodyPr>
          <a:lstStyle/>
          <a:p>
            <a:pPr marL="0" indent="0">
              <a:buNone/>
            </a:pPr>
            <a:r>
              <a:rPr lang="en-US" sz="2800" b="1" dirty="0" smtClean="0">
                <a:solidFill>
                  <a:schemeClr val="tx2"/>
                </a:solidFill>
              </a:rPr>
              <a:t>What the quality statement means for</a:t>
            </a:r>
            <a:endParaRPr lang="en-AU" sz="2800" b="1" dirty="0" smtClean="0">
              <a:solidFill>
                <a:schemeClr val="tx2"/>
              </a:solidFill>
            </a:endParaRPr>
          </a:p>
          <a:p>
            <a:pPr lvl="0"/>
            <a:r>
              <a:rPr lang="en-AU" sz="2600" b="1" dirty="0" smtClean="0">
                <a:solidFill>
                  <a:schemeClr val="tx2"/>
                </a:solidFill>
              </a:rPr>
              <a:t>Health managers</a:t>
            </a:r>
            <a:r>
              <a:rPr lang="en-AU" sz="2600" dirty="0" smtClean="0"/>
              <a:t>: </a:t>
            </a:r>
            <a:r>
              <a:rPr lang="en-AU" sz="2800" dirty="0"/>
              <a:t>Ensure that pathways are in place so that patients with knee </a:t>
            </a:r>
            <a:r>
              <a:rPr lang="en-AU" sz="2800" dirty="0" smtClean="0"/>
              <a:t>OA </a:t>
            </a:r>
            <a:r>
              <a:rPr lang="en-AU" sz="2800" dirty="0"/>
              <a:t>receive advice and encouragement on how to achieve weight loss and exercise goals. Ensure that appropriate services are available for patients to support a healthy, physically active lifestyle. </a:t>
            </a:r>
            <a:endParaRPr lang="en-AU" sz="2600" dirty="0"/>
          </a:p>
        </p:txBody>
      </p:sp>
      <p:pic>
        <p:nvPicPr>
          <p:cNvPr id="6" name="Picture 5" descr="Graphic for weight loss and exercise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996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300" dirty="0" smtClean="0"/>
              <a:t>Quality Statement 5</a:t>
            </a:r>
            <a:br>
              <a:rPr lang="en-AU" sz="3300" dirty="0" smtClean="0"/>
            </a:br>
            <a:r>
              <a:rPr lang="en-AU" sz="3300" dirty="0" smtClean="0"/>
              <a:t>Medicines used to manage symptoms</a:t>
            </a:r>
            <a:r>
              <a:rPr lang="en-AU" dirty="0" smtClean="0"/>
              <a:t/>
            </a:r>
            <a:br>
              <a:rPr lang="en-AU" dirty="0" smtClean="0"/>
            </a:br>
            <a:endParaRPr lang="en-AU" dirty="0"/>
          </a:p>
        </p:txBody>
      </p:sp>
      <p:sp>
        <p:nvSpPr>
          <p:cNvPr id="6" name="Content Placeholder 2"/>
          <p:cNvSpPr txBox="1">
            <a:spLocks/>
          </p:cNvSpPr>
          <p:nvPr/>
        </p:nvSpPr>
        <p:spPr>
          <a:xfrm>
            <a:off x="730650" y="1662545"/>
            <a:ext cx="8154272" cy="4145523"/>
          </a:xfrm>
          <a:prstGeom prst="rect">
            <a:avLst/>
          </a:prstGeom>
        </p:spPr>
        <p:txBody>
          <a:bodyPr vert="horz" lIns="0" tIns="0" rIns="0" bIns="0" rtlCol="0">
            <a:norm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smtClean="0">
                <a:solidFill>
                  <a:schemeClr val="tx2"/>
                </a:solidFill>
              </a:rPr>
              <a:t>What should we do?</a:t>
            </a:r>
          </a:p>
          <a:p>
            <a:pPr marL="0" indent="0">
              <a:buNone/>
            </a:pPr>
            <a:endParaRPr lang="en-AU" sz="2400" dirty="0" smtClean="0"/>
          </a:p>
          <a:p>
            <a:pPr marL="0" indent="0">
              <a:buNone/>
            </a:pPr>
            <a:r>
              <a:rPr lang="en-AU" sz="2400" dirty="0" smtClean="0"/>
              <a:t>A </a:t>
            </a:r>
            <a:r>
              <a:rPr lang="en-AU" sz="2400" dirty="0"/>
              <a:t>patient with knee </a:t>
            </a:r>
            <a:r>
              <a:rPr lang="en-AU" sz="2400" dirty="0" smtClean="0"/>
              <a:t>OA </a:t>
            </a:r>
            <a:r>
              <a:rPr lang="en-AU" sz="2400" dirty="0"/>
              <a:t>is offered medicines to manage their symptoms according to the current version of </a:t>
            </a:r>
            <a:r>
              <a:rPr lang="en-AU" sz="2400" i="1" dirty="0"/>
              <a:t>Therapeutic Guidelines: Rheumatology</a:t>
            </a:r>
            <a:r>
              <a:rPr lang="en-AU" sz="2400" dirty="0"/>
              <a:t> (or concordant local guidelines). This includes consideration of the patient’s clinical condition and their preferences.</a:t>
            </a:r>
          </a:p>
          <a:p>
            <a:pPr marL="0" indent="0">
              <a:buNone/>
            </a:pPr>
            <a:endParaRPr lang="en-AU" sz="2400" dirty="0"/>
          </a:p>
        </p:txBody>
      </p:sp>
      <p:pic>
        <p:nvPicPr>
          <p:cNvPr id="5" name="Picture 6" descr="Graphic for medicines used to manage symptoms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29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0650" y="1992574"/>
            <a:ext cx="7956150" cy="4133590"/>
          </a:xfrm>
        </p:spPr>
        <p:txBody>
          <a:bodyPr/>
          <a:lstStyle/>
          <a:p>
            <a:pPr marL="0" indent="0">
              <a:buNone/>
            </a:pPr>
            <a:r>
              <a:rPr lang="en-AU" sz="2800" b="1" dirty="0" smtClean="0">
                <a:solidFill>
                  <a:schemeClr val="tx2"/>
                </a:solidFill>
              </a:rPr>
              <a:t>Why does it matter?</a:t>
            </a:r>
            <a:endParaRPr lang="en-US" sz="2800" dirty="0" smtClean="0"/>
          </a:p>
          <a:p>
            <a:r>
              <a:rPr lang="en-AU" sz="2800" dirty="0"/>
              <a:t>Pain-modifying medicines may be useful to enable patients to engage more easily in active management strategies and assist with improving quality of life. However, not all patients will require medicines to manage their knee </a:t>
            </a:r>
            <a:r>
              <a:rPr lang="en-AU" sz="2800" dirty="0" smtClean="0"/>
              <a:t>OA.</a:t>
            </a:r>
            <a:endParaRPr lang="en-AU" sz="2800" dirty="0"/>
          </a:p>
        </p:txBody>
      </p:sp>
      <p:sp>
        <p:nvSpPr>
          <p:cNvPr id="4" name="Title 1"/>
          <p:cNvSpPr>
            <a:spLocks noGrp="1"/>
          </p:cNvSpPr>
          <p:nvPr>
            <p:ph type="title"/>
          </p:nvPr>
        </p:nvSpPr>
        <p:spPr/>
        <p:txBody>
          <a:bodyPr>
            <a:normAutofit fontScale="90000"/>
          </a:bodyPr>
          <a:lstStyle/>
          <a:p>
            <a:r>
              <a:rPr lang="en-AU" sz="3300" dirty="0" smtClean="0"/>
              <a:t>Quality Statement 5</a:t>
            </a:r>
            <a:br>
              <a:rPr lang="en-AU" sz="3300" dirty="0" smtClean="0"/>
            </a:br>
            <a:r>
              <a:rPr lang="en-AU" sz="3300" dirty="0" smtClean="0"/>
              <a:t>Medicines used to manage symptoms</a:t>
            </a:r>
            <a:r>
              <a:rPr lang="en-AU" dirty="0" smtClean="0"/>
              <a:t/>
            </a:r>
            <a:br>
              <a:rPr lang="en-AU" dirty="0" smtClean="0"/>
            </a:br>
            <a:endParaRPr lang="en-AU" dirty="0"/>
          </a:p>
        </p:txBody>
      </p:sp>
      <p:pic>
        <p:nvPicPr>
          <p:cNvPr id="5" name="Picture 6" descr="Graphic used for medicines used to manage symptoms quality indic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630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3300" dirty="0" smtClean="0"/>
              <a:t>Quality Statement 5</a:t>
            </a:r>
            <a:br>
              <a:rPr lang="en-AU" sz="3300" dirty="0" smtClean="0"/>
            </a:br>
            <a:r>
              <a:rPr lang="en-AU" sz="3300" dirty="0" smtClean="0"/>
              <a:t>Medicines used to manage symptoms</a:t>
            </a:r>
            <a:r>
              <a:rPr lang="en-AU" dirty="0" smtClean="0"/>
              <a:t/>
            </a:r>
            <a:br>
              <a:rPr lang="en-AU" dirty="0" smtClean="0"/>
            </a:br>
            <a:endParaRPr lang="en-AU" dirty="0"/>
          </a:p>
        </p:txBody>
      </p:sp>
      <p:sp>
        <p:nvSpPr>
          <p:cNvPr id="4" name="TextBox 3"/>
          <p:cNvSpPr txBox="1"/>
          <p:nvPr/>
        </p:nvSpPr>
        <p:spPr>
          <a:xfrm>
            <a:off x="730650" y="1486590"/>
            <a:ext cx="7266938" cy="3477875"/>
          </a:xfrm>
          <a:prstGeom prst="rect">
            <a:avLst/>
          </a:prstGeom>
          <a:noFill/>
        </p:spPr>
        <p:txBody>
          <a:bodyPr wrap="square" rtlCol="0">
            <a:spAutoFit/>
          </a:bodyPr>
          <a:lstStyle/>
          <a:p>
            <a:r>
              <a:rPr lang="en-AU" sz="2600" b="1" dirty="0">
                <a:solidFill>
                  <a:schemeClr val="tx2"/>
                </a:solidFill>
              </a:rPr>
              <a:t>What </a:t>
            </a:r>
            <a:r>
              <a:rPr lang="en-AU" sz="2600" b="1" dirty="0" smtClean="0">
                <a:solidFill>
                  <a:schemeClr val="tx2"/>
                </a:solidFill>
              </a:rPr>
              <a:t>could be achieved?</a:t>
            </a:r>
          </a:p>
          <a:p>
            <a:endParaRPr lang="en-AU" sz="2600" b="1" dirty="0">
              <a:solidFill>
                <a:schemeClr val="tx2"/>
              </a:solidFill>
            </a:endParaRPr>
          </a:p>
          <a:p>
            <a:pPr marL="457200" indent="-457200">
              <a:buClr>
                <a:schemeClr val="accent1"/>
              </a:buClr>
              <a:buFont typeface="Arial" panose="020B0604020202020204" pitchFamily="34" charset="0"/>
              <a:buChar char="•"/>
            </a:pPr>
            <a:r>
              <a:rPr lang="en-AU" sz="2400" dirty="0" smtClean="0"/>
              <a:t>Use </a:t>
            </a:r>
            <a:r>
              <a:rPr lang="en-AU" sz="2400" dirty="0"/>
              <a:t>of medicines for knee </a:t>
            </a:r>
            <a:r>
              <a:rPr lang="en-AU" sz="2400" dirty="0" smtClean="0"/>
              <a:t>OA is an </a:t>
            </a:r>
            <a:r>
              <a:rPr lang="en-AU" sz="2400" dirty="0"/>
              <a:t>important component of </a:t>
            </a:r>
            <a:r>
              <a:rPr lang="en-AU" sz="2400" dirty="0" smtClean="0"/>
              <a:t>care but </a:t>
            </a:r>
            <a:r>
              <a:rPr lang="en-AU" sz="2400" dirty="0"/>
              <a:t>should not be undertaken in </a:t>
            </a:r>
            <a:r>
              <a:rPr lang="en-AU" sz="2400" dirty="0" smtClean="0"/>
              <a:t>isolation from other strategies. </a:t>
            </a:r>
          </a:p>
          <a:p>
            <a:endParaRPr lang="en-AU" sz="2400" dirty="0"/>
          </a:p>
          <a:p>
            <a:pPr marL="457200" indent="-457200">
              <a:buClr>
                <a:schemeClr val="accent1"/>
              </a:buClr>
              <a:buFont typeface="Arial" panose="020B0604020202020204" pitchFamily="34" charset="0"/>
              <a:buChar char="•"/>
            </a:pPr>
            <a:r>
              <a:rPr lang="en-AU" sz="2400" dirty="0" smtClean="0"/>
              <a:t>Avoid opioid </a:t>
            </a:r>
            <a:r>
              <a:rPr lang="en-AU" sz="2400" dirty="0"/>
              <a:t>medications unless absolutely necessary, and only using these agents in the </a:t>
            </a:r>
            <a:r>
              <a:rPr lang="en-AU" sz="2400" dirty="0" smtClean="0"/>
              <a:t>short-term</a:t>
            </a:r>
            <a:endParaRPr lang="en-US" sz="2400" dirty="0"/>
          </a:p>
        </p:txBody>
      </p:sp>
      <p:pic>
        <p:nvPicPr>
          <p:cNvPr id="5" name="Picture 6" descr="Graphic for medicines used to manage symptoms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509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Quality Statement 5</a:t>
            </a:r>
            <a:br>
              <a:rPr lang="en-AU" dirty="0" smtClean="0"/>
            </a:br>
            <a:r>
              <a:rPr lang="en-AU" dirty="0" smtClean="0"/>
              <a:t>Medicines used to manage symptoms</a:t>
            </a:r>
            <a:endParaRPr lang="en-AU" dirty="0"/>
          </a:p>
        </p:txBody>
      </p:sp>
      <p:sp>
        <p:nvSpPr>
          <p:cNvPr id="8" name="Content Placeholder 2"/>
          <p:cNvSpPr>
            <a:spLocks noGrp="1"/>
          </p:cNvSpPr>
          <p:nvPr>
            <p:ph idx="1"/>
          </p:nvPr>
        </p:nvSpPr>
        <p:spPr>
          <a:xfrm>
            <a:off x="730648" y="1562100"/>
            <a:ext cx="7956152" cy="4584700"/>
          </a:xfrm>
        </p:spPr>
        <p:txBody>
          <a:bodyPr>
            <a:normAutofit/>
          </a:bodyPr>
          <a:lstStyle/>
          <a:p>
            <a:pPr marL="0" indent="0">
              <a:buNone/>
            </a:pPr>
            <a:r>
              <a:rPr lang="en-US" sz="2800" b="1" dirty="0" smtClean="0">
                <a:solidFill>
                  <a:schemeClr val="tx2"/>
                </a:solidFill>
              </a:rPr>
              <a:t>What the quality statement means for</a:t>
            </a:r>
            <a:endParaRPr lang="en-AU" sz="2800" b="1" dirty="0" smtClean="0">
              <a:solidFill>
                <a:schemeClr val="tx2"/>
              </a:solidFill>
            </a:endParaRPr>
          </a:p>
          <a:p>
            <a:pPr lvl="0"/>
            <a:r>
              <a:rPr lang="en-AU" sz="2600" b="1" dirty="0" smtClean="0">
                <a:solidFill>
                  <a:schemeClr val="tx2"/>
                </a:solidFill>
              </a:rPr>
              <a:t>Clinicians</a:t>
            </a:r>
            <a:r>
              <a:rPr lang="en-US" sz="2600" dirty="0" smtClean="0"/>
              <a:t>: </a:t>
            </a:r>
            <a:r>
              <a:rPr lang="en-AU" sz="2400" dirty="0"/>
              <a:t>When recommending or prescribing a medicine to manage knee pain and other symptoms of </a:t>
            </a:r>
            <a:r>
              <a:rPr lang="en-AU" sz="2400" dirty="0" smtClean="0"/>
              <a:t>OA, </a:t>
            </a:r>
            <a:r>
              <a:rPr lang="en-AU" sz="2400" dirty="0"/>
              <a:t>use the current version of Therapeutic Guidelines: </a:t>
            </a:r>
            <a:r>
              <a:rPr lang="en-AU" sz="2400" dirty="0" smtClean="0"/>
              <a:t>Rheumatology </a:t>
            </a:r>
            <a:r>
              <a:rPr lang="en-AU" sz="2400" dirty="0"/>
              <a:t>or a concordant local guideline</a:t>
            </a:r>
          </a:p>
        </p:txBody>
      </p:sp>
      <p:pic>
        <p:nvPicPr>
          <p:cNvPr id="5" name="Picture 6" descr="Graphic for medicines used to manage symptoms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9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altLang="en-US" dirty="0"/>
              <a:t>The Australian Commission on Safety </a:t>
            </a:r>
            <a:r>
              <a:rPr lang="en-AU" altLang="en-US" dirty="0" smtClean="0"/>
              <a:t/>
            </a:r>
            <a:br>
              <a:rPr lang="en-AU" altLang="en-US" dirty="0" smtClean="0"/>
            </a:br>
            <a:r>
              <a:rPr lang="en-AU" altLang="en-US" dirty="0" smtClean="0"/>
              <a:t>and </a:t>
            </a:r>
            <a:r>
              <a:rPr lang="en-AU" altLang="en-US" dirty="0"/>
              <a:t>Quality in Health Care  </a:t>
            </a:r>
            <a:br>
              <a:rPr lang="en-AU" altLang="en-US" dirty="0"/>
            </a:br>
            <a:endParaRPr lang="en-AU" dirty="0"/>
          </a:p>
        </p:txBody>
      </p:sp>
      <p:sp>
        <p:nvSpPr>
          <p:cNvPr id="3" name="Content Placeholder 2"/>
          <p:cNvSpPr>
            <a:spLocks noGrp="1"/>
          </p:cNvSpPr>
          <p:nvPr>
            <p:ph idx="1"/>
          </p:nvPr>
        </p:nvSpPr>
        <p:spPr>
          <a:xfrm>
            <a:off x="730650" y="1419792"/>
            <a:ext cx="7956150" cy="4706371"/>
          </a:xfrm>
          <a:ln>
            <a:noFill/>
          </a:ln>
        </p:spPr>
        <p:txBody>
          <a:bodyPr>
            <a:noAutofit/>
          </a:bodyPr>
          <a:lstStyle/>
          <a:p>
            <a:r>
              <a:rPr lang="en-AU" altLang="en-US" sz="2400" dirty="0"/>
              <a:t>Established in 2006 to lead and coordinate national improvements in safety and quality</a:t>
            </a:r>
          </a:p>
          <a:p>
            <a:r>
              <a:rPr lang="en-AU" altLang="en-US" sz="2400" dirty="0"/>
              <a:t>Legislative remit of the </a:t>
            </a:r>
            <a:r>
              <a:rPr lang="en-AU" altLang="en-US" sz="2400" dirty="0" smtClean="0"/>
              <a:t>Commission (under the </a:t>
            </a:r>
            <a:r>
              <a:rPr lang="en-AU" altLang="en-US" sz="2400" i="1" dirty="0" smtClean="0"/>
              <a:t>National </a:t>
            </a:r>
            <a:r>
              <a:rPr lang="en-AU" altLang="en-US" sz="2400" i="1" dirty="0"/>
              <a:t>Health Reform Act </a:t>
            </a:r>
            <a:r>
              <a:rPr lang="en-AU" altLang="en-US" sz="2400" i="1" dirty="0" smtClean="0"/>
              <a:t>2011</a:t>
            </a:r>
            <a:r>
              <a:rPr lang="en-AU" altLang="en-US" sz="2400" dirty="0" smtClean="0"/>
              <a:t>):</a:t>
            </a:r>
          </a:p>
          <a:p>
            <a:pPr lvl="2">
              <a:buClr>
                <a:schemeClr val="tx1"/>
              </a:buClr>
            </a:pPr>
            <a:r>
              <a:rPr lang="en-AU" altLang="en-US" sz="2400" dirty="0">
                <a:solidFill>
                  <a:schemeClr val="tx2"/>
                </a:solidFill>
              </a:rPr>
              <a:t>formulate</a:t>
            </a:r>
            <a:r>
              <a:rPr lang="en-AU" altLang="en-US" sz="2400" dirty="0">
                <a:solidFill>
                  <a:schemeClr val="tx1"/>
                </a:solidFill>
              </a:rPr>
              <a:t> standards and indicators relating to clinical conditions</a:t>
            </a:r>
          </a:p>
          <a:p>
            <a:pPr lvl="2">
              <a:buClr>
                <a:schemeClr val="tx1"/>
              </a:buClr>
              <a:buSzPct val="100000"/>
              <a:tabLst>
                <a:tab pos="898525" algn="l"/>
                <a:tab pos="993775" algn="l"/>
                <a:tab pos="1071563" algn="l"/>
              </a:tabLst>
              <a:defRPr/>
            </a:pPr>
            <a:r>
              <a:rPr lang="en-AU" altLang="en-US" sz="2400" dirty="0">
                <a:solidFill>
                  <a:schemeClr val="tx2"/>
                </a:solidFill>
              </a:rPr>
              <a:t>advise</a:t>
            </a:r>
            <a:r>
              <a:rPr lang="en-AU" altLang="en-US" sz="2400" dirty="0">
                <a:solidFill>
                  <a:schemeClr val="tx1"/>
                </a:solidFill>
              </a:rPr>
              <a:t> Health Ministers about clinical standards to adopt nationally </a:t>
            </a:r>
          </a:p>
          <a:p>
            <a:pPr lvl="2">
              <a:spcBef>
                <a:spcPts val="24"/>
              </a:spcBef>
              <a:buClr>
                <a:schemeClr val="tx1"/>
              </a:buClr>
              <a:buSzPct val="100000"/>
              <a:tabLst>
                <a:tab pos="898525" algn="l"/>
                <a:tab pos="993775" algn="l"/>
                <a:tab pos="1071563" algn="l"/>
              </a:tabLst>
              <a:defRPr/>
            </a:pPr>
            <a:r>
              <a:rPr lang="en-AU" altLang="en-US" sz="2400" dirty="0">
                <a:solidFill>
                  <a:schemeClr val="tx2"/>
                </a:solidFill>
              </a:rPr>
              <a:t>promote, support and encourage</a:t>
            </a:r>
            <a:r>
              <a:rPr lang="en-AU" altLang="en-US" sz="2400" dirty="0">
                <a:solidFill>
                  <a:schemeClr val="tx1"/>
                </a:solidFill>
              </a:rPr>
              <a:t> the implementation of standards</a:t>
            </a:r>
          </a:p>
          <a:p>
            <a:pPr lvl="2">
              <a:spcBef>
                <a:spcPts val="24"/>
              </a:spcBef>
              <a:buClr>
                <a:schemeClr val="tx1"/>
              </a:buClr>
              <a:buSzPct val="100000"/>
              <a:tabLst>
                <a:tab pos="898525" algn="l"/>
                <a:tab pos="993775" algn="l"/>
                <a:tab pos="1071563" algn="l"/>
              </a:tabLst>
              <a:defRPr/>
            </a:pPr>
            <a:r>
              <a:rPr lang="en-AU" altLang="en-US" sz="2400" dirty="0">
                <a:solidFill>
                  <a:schemeClr val="tx2"/>
                </a:solidFill>
              </a:rPr>
              <a:t>monitor</a:t>
            </a:r>
            <a:r>
              <a:rPr lang="en-AU" altLang="en-US" sz="2400" dirty="0">
                <a:solidFill>
                  <a:schemeClr val="tx1"/>
                </a:solidFill>
              </a:rPr>
              <a:t> the implementation and impact of the clinical standards</a:t>
            </a:r>
            <a:endParaRPr lang="en-AU" sz="2400" dirty="0">
              <a:solidFill>
                <a:schemeClr val="tx1"/>
              </a:solidFill>
            </a:endParaRPr>
          </a:p>
        </p:txBody>
      </p:sp>
    </p:spTree>
    <p:extLst>
      <p:ext uri="{BB962C8B-B14F-4D97-AF65-F5344CB8AC3E}">
        <p14:creationId xmlns:p14="http://schemas.microsoft.com/office/powerpoint/2010/main" val="2767925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Quality Statement 5</a:t>
            </a:r>
            <a:br>
              <a:rPr lang="en-AU" dirty="0" smtClean="0"/>
            </a:br>
            <a:r>
              <a:rPr lang="en-AU" dirty="0" smtClean="0"/>
              <a:t>Medicines used to manage symptoms</a:t>
            </a:r>
            <a:endParaRPr lang="en-AU" dirty="0"/>
          </a:p>
        </p:txBody>
      </p:sp>
      <p:sp>
        <p:nvSpPr>
          <p:cNvPr id="8" name="Content Placeholder 2"/>
          <p:cNvSpPr>
            <a:spLocks noGrp="1"/>
          </p:cNvSpPr>
          <p:nvPr>
            <p:ph idx="1"/>
          </p:nvPr>
        </p:nvSpPr>
        <p:spPr>
          <a:xfrm>
            <a:off x="730648" y="2084080"/>
            <a:ext cx="7956152" cy="3852696"/>
          </a:xfrm>
        </p:spPr>
        <p:txBody>
          <a:bodyPr>
            <a:normAutofit fontScale="92500" lnSpcReduction="20000"/>
          </a:bodyPr>
          <a:lstStyle/>
          <a:p>
            <a:pPr marL="0" indent="0">
              <a:buNone/>
            </a:pPr>
            <a:r>
              <a:rPr lang="en-US" sz="2800" b="1" dirty="0" smtClean="0">
                <a:solidFill>
                  <a:schemeClr val="tx2"/>
                </a:solidFill>
              </a:rPr>
              <a:t>What the quality statement means for</a:t>
            </a:r>
            <a:endParaRPr lang="en-AU" sz="3200" b="1" dirty="0" smtClean="0">
              <a:solidFill>
                <a:schemeClr val="tx2"/>
              </a:solidFill>
            </a:endParaRPr>
          </a:p>
          <a:p>
            <a:pPr lvl="0"/>
            <a:r>
              <a:rPr lang="en-AU" sz="2600" b="1" dirty="0" smtClean="0">
                <a:solidFill>
                  <a:schemeClr val="tx2"/>
                </a:solidFill>
              </a:rPr>
              <a:t>Health managers</a:t>
            </a:r>
            <a:r>
              <a:rPr lang="en-AU" sz="2600" dirty="0" smtClean="0"/>
              <a:t>: </a:t>
            </a:r>
            <a:r>
              <a:rPr lang="en-AU" sz="2800" dirty="0"/>
              <a:t>Ensure systems are in place to provide clinicians with access to the current version of </a:t>
            </a:r>
            <a:r>
              <a:rPr lang="en-AU" sz="2800" i="1" dirty="0"/>
              <a:t>Therapeutic </a:t>
            </a:r>
            <a:r>
              <a:rPr lang="en-AU" sz="2800" i="1" dirty="0" smtClean="0"/>
              <a:t>Guidelines: Rheumatology </a:t>
            </a:r>
            <a:r>
              <a:rPr lang="en-AU" sz="2800" dirty="0"/>
              <a:t>(or a concordant local </a:t>
            </a:r>
            <a:r>
              <a:rPr lang="en-AU" sz="2800" dirty="0" smtClean="0"/>
              <a:t>guideline). </a:t>
            </a:r>
            <a:r>
              <a:rPr lang="en-AU" sz="2800" dirty="0"/>
              <a:t>Ensure that systems are </a:t>
            </a:r>
            <a:r>
              <a:rPr lang="en-AU" sz="2800" dirty="0" smtClean="0"/>
              <a:t>in </a:t>
            </a:r>
            <a:r>
              <a:rPr lang="en-AU" sz="2800" dirty="0"/>
              <a:t>place to support clinicians in providing information to patients about their </a:t>
            </a:r>
            <a:r>
              <a:rPr lang="en-AU" sz="2800" dirty="0" smtClean="0"/>
              <a:t>treatment </a:t>
            </a:r>
            <a:r>
              <a:rPr lang="en-AU" sz="2800" dirty="0"/>
              <a:t>and that patients have access to ongoing medicines </a:t>
            </a:r>
            <a:r>
              <a:rPr lang="en-AU" sz="2800" dirty="0" smtClean="0"/>
              <a:t>advice. </a:t>
            </a:r>
            <a:r>
              <a:rPr lang="en-AU" sz="2800" dirty="0"/>
              <a:t>Ensure systems are in place to monitor prescribing patterns and measure them against the current </a:t>
            </a:r>
            <a:r>
              <a:rPr lang="en-AU" sz="2800" dirty="0" smtClean="0"/>
              <a:t>version guidelines.</a:t>
            </a:r>
            <a:endParaRPr lang="en-AU" sz="2600" dirty="0"/>
          </a:p>
        </p:txBody>
      </p:sp>
      <p:pic>
        <p:nvPicPr>
          <p:cNvPr id="5" name="Picture 6" descr="Graphic for medicines used to manage symptoms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314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6</a:t>
            </a:r>
            <a:br>
              <a:rPr lang="en-AU" dirty="0" smtClean="0"/>
            </a:br>
            <a:r>
              <a:rPr lang="en-AU" dirty="0" smtClean="0"/>
              <a:t>Patient review</a:t>
            </a:r>
            <a:endParaRPr lang="en-AU" dirty="0"/>
          </a:p>
        </p:txBody>
      </p:sp>
      <p:sp>
        <p:nvSpPr>
          <p:cNvPr id="6" name="Content Placeholder 2"/>
          <p:cNvSpPr txBox="1">
            <a:spLocks/>
          </p:cNvSpPr>
          <p:nvPr/>
        </p:nvSpPr>
        <p:spPr>
          <a:xfrm>
            <a:off x="730650" y="1916124"/>
            <a:ext cx="7717314" cy="3439647"/>
          </a:xfrm>
          <a:prstGeom prst="rect">
            <a:avLst/>
          </a:prstGeom>
        </p:spPr>
        <p:txBody>
          <a:bodyPr vert="horz" lIns="0" tIns="0" rIns="0" bIns="0" rtlCol="0">
            <a:normAutofit fontScale="92500"/>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sz="2800" b="1" dirty="0" smtClean="0">
                <a:solidFill>
                  <a:schemeClr val="tx2"/>
                </a:solidFill>
              </a:rPr>
              <a:t>What should we do? </a:t>
            </a:r>
          </a:p>
          <a:p>
            <a:r>
              <a:rPr lang="en-AU" sz="2800" dirty="0"/>
              <a:t>A patient with knee </a:t>
            </a:r>
            <a:r>
              <a:rPr lang="en-AU" sz="2800" dirty="0" smtClean="0"/>
              <a:t>OA </a:t>
            </a:r>
            <a:r>
              <a:rPr lang="en-AU" sz="2800" dirty="0"/>
              <a:t>receives planned clinical reviews at agreed intervals and management of the condition is adjusted for any changing needs. If the patient has worsening symptoms with severe functional impairment that persist despite the best conservative management, they are referred for specialist assessment.</a:t>
            </a:r>
          </a:p>
        </p:txBody>
      </p:sp>
      <p:pic>
        <p:nvPicPr>
          <p:cNvPr id="5" name="Picture 7" descr="Graphic for patient review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666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6</a:t>
            </a:r>
            <a:br>
              <a:rPr lang="en-AU" dirty="0" smtClean="0"/>
            </a:br>
            <a:r>
              <a:rPr lang="en-AU" dirty="0" smtClean="0"/>
              <a:t>Patient review</a:t>
            </a:r>
            <a:endParaRPr lang="en-AU" dirty="0"/>
          </a:p>
        </p:txBody>
      </p:sp>
      <p:sp>
        <p:nvSpPr>
          <p:cNvPr id="29" name="Rectangle 28"/>
          <p:cNvSpPr/>
          <p:nvPr/>
        </p:nvSpPr>
        <p:spPr>
          <a:xfrm>
            <a:off x="730650" y="1664613"/>
            <a:ext cx="7421262" cy="4832092"/>
          </a:xfrm>
          <a:prstGeom prst="rect">
            <a:avLst/>
          </a:prstGeom>
        </p:spPr>
        <p:txBody>
          <a:bodyPr wrap="square">
            <a:spAutoFit/>
          </a:bodyPr>
          <a:lstStyle/>
          <a:p>
            <a:r>
              <a:rPr lang="en-AU" sz="2800" b="1" dirty="0">
                <a:solidFill>
                  <a:srgbClr val="00B3E2"/>
                </a:solidFill>
              </a:rPr>
              <a:t>Why does it matter</a:t>
            </a:r>
            <a:r>
              <a:rPr lang="en-AU" sz="2800" b="1" dirty="0" smtClean="0">
                <a:solidFill>
                  <a:srgbClr val="00B3E2"/>
                </a:solidFill>
              </a:rPr>
              <a:t>?</a:t>
            </a:r>
          </a:p>
          <a:p>
            <a:r>
              <a:rPr lang="en-AU" sz="2800" dirty="0" smtClean="0"/>
              <a:t>Symptoms </a:t>
            </a:r>
            <a:r>
              <a:rPr lang="en-AU" sz="2800" dirty="0"/>
              <a:t>associated with knee </a:t>
            </a:r>
            <a:r>
              <a:rPr lang="en-AU" sz="2800" dirty="0" smtClean="0"/>
              <a:t>OA tend </a:t>
            </a:r>
            <a:r>
              <a:rPr lang="en-AU" sz="2800" dirty="0"/>
              <a:t>to fluctuate </a:t>
            </a:r>
            <a:r>
              <a:rPr lang="en-AU" sz="2800" dirty="0" smtClean="0"/>
              <a:t>and </a:t>
            </a:r>
            <a:r>
              <a:rPr lang="en-AU" sz="2800" dirty="0"/>
              <a:t>the time taken for some interventions </a:t>
            </a:r>
            <a:r>
              <a:rPr lang="en-AU" sz="2800" dirty="0" smtClean="0"/>
              <a:t>with </a:t>
            </a:r>
            <a:r>
              <a:rPr lang="en-AU" sz="2800" dirty="0"/>
              <a:t>a meaningful effect on symptoms or function </a:t>
            </a:r>
            <a:r>
              <a:rPr lang="en-AU" sz="2800" dirty="0" smtClean="0"/>
              <a:t>may </a:t>
            </a:r>
            <a:r>
              <a:rPr lang="en-AU" sz="2800" dirty="0"/>
              <a:t>take </a:t>
            </a:r>
            <a:r>
              <a:rPr lang="en-AU" sz="2800" dirty="0" smtClean="0"/>
              <a:t>time. </a:t>
            </a:r>
          </a:p>
          <a:p>
            <a:r>
              <a:rPr lang="en-AU" sz="2800" dirty="0"/>
              <a:t>Planned reviews, rather than episodic reviews </a:t>
            </a:r>
            <a:r>
              <a:rPr lang="en-AU" sz="2800" dirty="0" smtClean="0"/>
              <a:t>are </a:t>
            </a:r>
            <a:r>
              <a:rPr lang="en-AU" sz="2800" dirty="0"/>
              <a:t>important for observing how a patient’s knee </a:t>
            </a:r>
            <a:r>
              <a:rPr lang="en-AU" sz="2800" dirty="0" smtClean="0"/>
              <a:t>OA </a:t>
            </a:r>
            <a:r>
              <a:rPr lang="en-AU" sz="2800" dirty="0"/>
              <a:t>changes over time and for tailoring management approaches and self-management strategies. </a:t>
            </a:r>
          </a:p>
          <a:p>
            <a:endParaRPr lang="en-US" sz="2800" dirty="0" smtClean="0"/>
          </a:p>
        </p:txBody>
      </p:sp>
      <p:pic>
        <p:nvPicPr>
          <p:cNvPr id="6" name="Picture 7" descr="Graphic for patient review quality statemen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85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Quality Statement 6</a:t>
            </a:r>
            <a:br>
              <a:rPr lang="en-AU" dirty="0" smtClean="0"/>
            </a:br>
            <a:r>
              <a:rPr lang="en-AU" dirty="0" smtClean="0"/>
              <a:t>Patient review</a:t>
            </a:r>
            <a:endParaRPr lang="en-AU" dirty="0"/>
          </a:p>
        </p:txBody>
      </p:sp>
      <p:sp>
        <p:nvSpPr>
          <p:cNvPr id="29" name="Rectangle 28"/>
          <p:cNvSpPr/>
          <p:nvPr/>
        </p:nvSpPr>
        <p:spPr>
          <a:xfrm>
            <a:off x="730650" y="1664613"/>
            <a:ext cx="7421262" cy="3323987"/>
          </a:xfrm>
          <a:prstGeom prst="rect">
            <a:avLst/>
          </a:prstGeom>
        </p:spPr>
        <p:txBody>
          <a:bodyPr wrap="square">
            <a:spAutoFit/>
          </a:bodyPr>
          <a:lstStyle/>
          <a:p>
            <a:r>
              <a:rPr lang="en-AU" sz="2600" b="1" dirty="0" smtClean="0">
                <a:solidFill>
                  <a:srgbClr val="00B3E2"/>
                </a:solidFill>
              </a:rPr>
              <a:t>What could be achieved?</a:t>
            </a:r>
          </a:p>
          <a:p>
            <a:endParaRPr lang="en-AU" sz="2600" b="1" dirty="0">
              <a:solidFill>
                <a:srgbClr val="00B3E2"/>
              </a:solidFill>
            </a:endParaRPr>
          </a:p>
          <a:p>
            <a:r>
              <a:rPr lang="en-AU" sz="2800" dirty="0"/>
              <a:t>Periodic reviews with clinicians to monitor a patient’s knee </a:t>
            </a:r>
            <a:r>
              <a:rPr lang="en-AU" sz="2800" dirty="0" smtClean="0"/>
              <a:t>OA are </a:t>
            </a:r>
            <a:r>
              <a:rPr lang="en-AU" sz="2800" dirty="0"/>
              <a:t>likely to support sustainability of positive self-management behaviours, which may delay or remove the requirement for specialist referral. </a:t>
            </a:r>
            <a:endParaRPr lang="en-AU" sz="2600" b="1" dirty="0">
              <a:solidFill>
                <a:srgbClr val="00B3E2"/>
              </a:solidFill>
            </a:endParaRPr>
          </a:p>
          <a:p>
            <a:r>
              <a:rPr lang="en-US" dirty="0" smtClean="0"/>
              <a:t> </a:t>
            </a:r>
            <a:endParaRPr lang="en-AU" dirty="0"/>
          </a:p>
        </p:txBody>
      </p:sp>
      <p:pic>
        <p:nvPicPr>
          <p:cNvPr id="6" name="Picture 7" descr="Graphic for patient review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392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6</a:t>
            </a:r>
            <a:br>
              <a:rPr lang="en-US" dirty="0" smtClean="0"/>
            </a:br>
            <a:r>
              <a:rPr lang="en-AU" dirty="0" smtClean="0"/>
              <a:t>Patient review</a:t>
            </a:r>
            <a:endParaRPr lang="en-AU" dirty="0"/>
          </a:p>
        </p:txBody>
      </p:sp>
      <p:sp>
        <p:nvSpPr>
          <p:cNvPr id="7" name="Content Placeholder 2"/>
          <p:cNvSpPr>
            <a:spLocks noGrp="1"/>
          </p:cNvSpPr>
          <p:nvPr>
            <p:ph idx="1"/>
          </p:nvPr>
        </p:nvSpPr>
        <p:spPr>
          <a:xfrm>
            <a:off x="730648" y="1765300"/>
            <a:ext cx="7956152" cy="3980179"/>
          </a:xfrm>
        </p:spPr>
        <p:txBody>
          <a:bodyPr>
            <a:normAutofit fontScale="85000" lnSpcReduction="10000"/>
          </a:bodyPr>
          <a:lstStyle/>
          <a:p>
            <a:pPr marL="0" indent="0">
              <a:lnSpc>
                <a:spcPct val="120000"/>
              </a:lnSpc>
              <a:buNone/>
            </a:pPr>
            <a:r>
              <a:rPr lang="en-US" sz="3100" b="1" dirty="0" smtClean="0">
                <a:solidFill>
                  <a:schemeClr val="tx2"/>
                </a:solidFill>
              </a:rPr>
              <a:t>What the quality statement means for</a:t>
            </a:r>
            <a:endParaRPr lang="en-AU" sz="3100" b="1" dirty="0" smtClean="0">
              <a:solidFill>
                <a:schemeClr val="tx2"/>
              </a:solidFill>
            </a:endParaRPr>
          </a:p>
          <a:p>
            <a:pPr lvl="0">
              <a:lnSpc>
                <a:spcPct val="120000"/>
              </a:lnSpc>
            </a:pPr>
            <a:r>
              <a:rPr lang="en-AU" sz="2800" b="1" dirty="0" smtClean="0">
                <a:solidFill>
                  <a:srgbClr val="00B3E2"/>
                </a:solidFill>
              </a:rPr>
              <a:t>Clinicians</a:t>
            </a:r>
            <a:r>
              <a:rPr lang="en-US" sz="2800" dirty="0" smtClean="0"/>
              <a:t>: </a:t>
            </a:r>
            <a:r>
              <a:rPr lang="en-AU" sz="2800" dirty="0"/>
              <a:t>Decide with the patient how regularly they need a review of their </a:t>
            </a:r>
            <a:r>
              <a:rPr lang="en-AU" sz="2800" dirty="0" smtClean="0"/>
              <a:t>OA. </a:t>
            </a:r>
            <a:r>
              <a:rPr lang="en-AU" sz="2800" dirty="0"/>
              <a:t>Dedicate an entire appointment to </a:t>
            </a:r>
            <a:r>
              <a:rPr lang="en-AU" sz="2800" dirty="0" smtClean="0"/>
              <a:t>a comprehensive review.</a:t>
            </a:r>
            <a:endParaRPr lang="en-US" sz="2800" dirty="0" smtClean="0"/>
          </a:p>
          <a:p>
            <a:pPr lvl="0">
              <a:lnSpc>
                <a:spcPct val="120000"/>
              </a:lnSpc>
            </a:pPr>
            <a:r>
              <a:rPr lang="en-AU" sz="2800" b="1" dirty="0" smtClean="0">
                <a:solidFill>
                  <a:schemeClr val="tx2"/>
                </a:solidFill>
              </a:rPr>
              <a:t>Health managers</a:t>
            </a:r>
            <a:r>
              <a:rPr lang="en-AU" sz="2800" dirty="0" smtClean="0"/>
              <a:t>:</a:t>
            </a:r>
            <a:r>
              <a:rPr lang="en-GB" sz="2800" dirty="0" smtClean="0"/>
              <a:t> </a:t>
            </a:r>
            <a:r>
              <a:rPr lang="en-AU" sz="2800" dirty="0"/>
              <a:t>Ensure that systems are in place to support clinicians </a:t>
            </a:r>
            <a:r>
              <a:rPr lang="en-AU" sz="2800" dirty="0" smtClean="0"/>
              <a:t>to </a:t>
            </a:r>
            <a:r>
              <a:rPr lang="en-AU" sz="2800" dirty="0"/>
              <a:t>monitor the symptoms, function and psychosocial </a:t>
            </a:r>
            <a:r>
              <a:rPr lang="en-AU" sz="2800" dirty="0" smtClean="0"/>
              <a:t>well-being </a:t>
            </a:r>
            <a:r>
              <a:rPr lang="en-AU" sz="2800" dirty="0"/>
              <a:t>of patients with knee </a:t>
            </a:r>
            <a:r>
              <a:rPr lang="en-AU" sz="2800" dirty="0" smtClean="0"/>
              <a:t>OA. </a:t>
            </a:r>
            <a:r>
              <a:rPr lang="en-AU" sz="2800" dirty="0"/>
              <a:t>Provide support for timely access to specialist doctors when appropriate, for further assessment and care. </a:t>
            </a:r>
          </a:p>
        </p:txBody>
      </p:sp>
      <p:pic>
        <p:nvPicPr>
          <p:cNvPr id="6" name="Picture 7" descr="Graphic for patient review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400" cy="125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253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Surgery</a:t>
            </a:r>
            <a:endParaRPr lang="en-AU" dirty="0"/>
          </a:p>
        </p:txBody>
      </p:sp>
      <p:sp>
        <p:nvSpPr>
          <p:cNvPr id="7" name="Content Placeholder 2"/>
          <p:cNvSpPr>
            <a:spLocks noGrp="1"/>
          </p:cNvSpPr>
          <p:nvPr>
            <p:ph idx="1"/>
          </p:nvPr>
        </p:nvSpPr>
        <p:spPr>
          <a:xfrm>
            <a:off x="730650" y="1711892"/>
            <a:ext cx="7956152" cy="4238532"/>
          </a:xfrm>
        </p:spPr>
        <p:txBody>
          <a:bodyPr>
            <a:normAutofit/>
          </a:bodyPr>
          <a:lstStyle/>
          <a:p>
            <a:pPr marL="0" indent="0">
              <a:buNone/>
            </a:pPr>
            <a:r>
              <a:rPr lang="en-US" sz="2800" b="1" dirty="0" smtClean="0">
                <a:solidFill>
                  <a:schemeClr val="tx2"/>
                </a:solidFill>
              </a:rPr>
              <a:t>What </a:t>
            </a:r>
            <a:r>
              <a:rPr lang="en-AU" sz="2800" b="1" dirty="0" smtClean="0">
                <a:solidFill>
                  <a:schemeClr val="tx2"/>
                </a:solidFill>
              </a:rPr>
              <a:t>should we do?</a:t>
            </a:r>
            <a:r>
              <a:rPr lang="en-AU" sz="2800" dirty="0"/>
              <a:t> </a:t>
            </a:r>
            <a:endParaRPr lang="en-AU" sz="2800" dirty="0" smtClean="0"/>
          </a:p>
          <a:p>
            <a:pPr marL="0" indent="0">
              <a:buNone/>
            </a:pPr>
            <a:r>
              <a:rPr lang="en-AU" sz="2400" dirty="0" smtClean="0"/>
              <a:t>A </a:t>
            </a:r>
            <a:r>
              <a:rPr lang="en-AU" sz="2400" dirty="0"/>
              <a:t>patient with knee </a:t>
            </a:r>
            <a:r>
              <a:rPr lang="en-AU" sz="2400" dirty="0" smtClean="0"/>
              <a:t>OA who </a:t>
            </a:r>
            <a:r>
              <a:rPr lang="en-AU" sz="2400" dirty="0"/>
              <a:t>is not responding to conservative management is offered timely joint-conserving or joint replacement surgery, depending on their fitness for surgery and preferences. The patient receives information about the procedure to inform </a:t>
            </a:r>
            <a:r>
              <a:rPr lang="en-AU" sz="2400" dirty="0" smtClean="0"/>
              <a:t>decision</a:t>
            </a:r>
            <a:r>
              <a:rPr lang="en-AU" sz="2400" dirty="0"/>
              <a:t>. Arthroscopic procedures are not effective treatments for knee </a:t>
            </a:r>
            <a:r>
              <a:rPr lang="en-AU" sz="2400" dirty="0" smtClean="0"/>
              <a:t>OA, </a:t>
            </a:r>
            <a:r>
              <a:rPr lang="en-AU" sz="2400" dirty="0"/>
              <a:t>and therefore should only be offered if the patient has true mechanical locking or another appropriate indication for these procedures.</a:t>
            </a:r>
          </a:p>
          <a:p>
            <a:pPr marL="0" indent="0">
              <a:buNone/>
            </a:pPr>
            <a:endParaRPr lang="en-AU" sz="2800" b="1" dirty="0" smtClean="0">
              <a:solidFill>
                <a:schemeClr val="tx2"/>
              </a:solidFill>
            </a:endParaRPr>
          </a:p>
        </p:txBody>
      </p:sp>
      <p:pic>
        <p:nvPicPr>
          <p:cNvPr id="6" name="Picture 8" descr="Graphic for surgery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872" cy="12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514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Surgery</a:t>
            </a:r>
            <a:endParaRPr lang="en-AU" dirty="0"/>
          </a:p>
        </p:txBody>
      </p:sp>
      <p:sp>
        <p:nvSpPr>
          <p:cNvPr id="7" name="Content Placeholder 2"/>
          <p:cNvSpPr>
            <a:spLocks noGrp="1"/>
          </p:cNvSpPr>
          <p:nvPr>
            <p:ph idx="1"/>
          </p:nvPr>
        </p:nvSpPr>
        <p:spPr>
          <a:xfrm>
            <a:off x="730648" y="1610292"/>
            <a:ext cx="7956152" cy="4917508"/>
          </a:xfrm>
        </p:spPr>
        <p:txBody>
          <a:bodyPr>
            <a:normAutofit/>
          </a:bodyPr>
          <a:lstStyle/>
          <a:p>
            <a:pPr marL="0" indent="0">
              <a:buNone/>
            </a:pPr>
            <a:r>
              <a:rPr lang="en-AU" sz="2600" b="1" dirty="0" smtClean="0">
                <a:solidFill>
                  <a:schemeClr val="tx2"/>
                </a:solidFill>
              </a:rPr>
              <a:t>Why does it matter?</a:t>
            </a:r>
          </a:p>
          <a:p>
            <a:r>
              <a:rPr lang="en-AU" sz="2400" dirty="0"/>
              <a:t>In appropriately selected patients, knee joint replacement surgery provides significant improvements in symptom control, physical function and quality of life and has been shown to be </a:t>
            </a:r>
            <a:r>
              <a:rPr lang="en-AU" sz="2400" dirty="0" smtClean="0"/>
              <a:t>cost-effective. </a:t>
            </a:r>
            <a:r>
              <a:rPr lang="en-AU" sz="2800" dirty="0"/>
              <a:t> </a:t>
            </a:r>
            <a:endParaRPr lang="en-AU" sz="2600" b="1" dirty="0" smtClean="0">
              <a:solidFill>
                <a:schemeClr val="tx2"/>
              </a:solidFill>
            </a:endParaRPr>
          </a:p>
        </p:txBody>
      </p:sp>
      <p:pic>
        <p:nvPicPr>
          <p:cNvPr id="6" name="Picture 5" descr="Pyramid graphic showing that surgery is only for a few patients while medicines benefit some and education, exercise and weight management benefit all."/>
          <p:cNvPicPr/>
          <p:nvPr/>
        </p:nvPicPr>
        <p:blipFill>
          <a:blip r:embed="rId3" cstate="print">
            <a:extLst>
              <a:ext uri="{28A0092B-C50C-407E-A947-70E740481C1C}">
                <a14:useLocalDpi xmlns:a14="http://schemas.microsoft.com/office/drawing/2010/main" val="0"/>
              </a:ext>
            </a:extLst>
          </a:blip>
          <a:stretch>
            <a:fillRect/>
          </a:stretch>
        </p:blipFill>
        <p:spPr>
          <a:xfrm>
            <a:off x="2374710" y="3698543"/>
            <a:ext cx="3662017" cy="2845774"/>
          </a:xfrm>
          <a:prstGeom prst="rect">
            <a:avLst/>
          </a:prstGeom>
        </p:spPr>
      </p:pic>
      <p:pic>
        <p:nvPicPr>
          <p:cNvPr id="8" name="Picture 8" descr="Graphic for surgery quality stat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2000" y="360000"/>
            <a:ext cx="1256872" cy="12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312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Surgery</a:t>
            </a:r>
            <a:endParaRPr lang="en-AU" dirty="0"/>
          </a:p>
        </p:txBody>
      </p:sp>
      <p:sp>
        <p:nvSpPr>
          <p:cNvPr id="7" name="Content Placeholder 2"/>
          <p:cNvSpPr>
            <a:spLocks noGrp="1"/>
          </p:cNvSpPr>
          <p:nvPr>
            <p:ph idx="1"/>
          </p:nvPr>
        </p:nvSpPr>
        <p:spPr>
          <a:xfrm>
            <a:off x="730648" y="1610292"/>
            <a:ext cx="7956152" cy="4917508"/>
          </a:xfrm>
        </p:spPr>
        <p:txBody>
          <a:bodyPr>
            <a:normAutofit/>
          </a:bodyPr>
          <a:lstStyle/>
          <a:p>
            <a:pPr marL="0" indent="0">
              <a:buNone/>
            </a:pPr>
            <a:r>
              <a:rPr lang="en-AU" sz="2800" b="1" dirty="0" smtClean="0">
                <a:solidFill>
                  <a:schemeClr val="tx2"/>
                </a:solidFill>
              </a:rPr>
              <a:t>What could be achieved?</a:t>
            </a:r>
          </a:p>
          <a:p>
            <a:r>
              <a:rPr lang="en-AU" sz="2400" dirty="0"/>
              <a:t>Ceasing inappropriate knee arthroscopic procedures will reduce risks of possible harms and provide significant financial savings for patients and the health system, allowing redirection of health resources.</a:t>
            </a:r>
          </a:p>
        </p:txBody>
      </p:sp>
      <p:pic>
        <p:nvPicPr>
          <p:cNvPr id="6" name="Picture 8" descr="Graphic for surgery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872" cy="12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96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Surgery</a:t>
            </a:r>
            <a:endParaRPr lang="en-AU" dirty="0"/>
          </a:p>
        </p:txBody>
      </p:sp>
      <p:sp>
        <p:nvSpPr>
          <p:cNvPr id="7" name="Content Placeholder 2"/>
          <p:cNvSpPr>
            <a:spLocks noGrp="1"/>
          </p:cNvSpPr>
          <p:nvPr>
            <p:ph idx="1"/>
          </p:nvPr>
        </p:nvSpPr>
        <p:spPr>
          <a:xfrm>
            <a:off x="730648" y="1813492"/>
            <a:ext cx="7956152" cy="4565372"/>
          </a:xfrm>
        </p:spPr>
        <p:txBody>
          <a:bodyPr>
            <a:noAutofit/>
          </a:bodyPr>
          <a:lstStyle/>
          <a:p>
            <a:pPr marL="0" indent="0">
              <a:buNone/>
            </a:pPr>
            <a:r>
              <a:rPr lang="en-US" sz="2600" b="1" dirty="0" smtClean="0">
                <a:solidFill>
                  <a:schemeClr val="tx2"/>
                </a:solidFill>
              </a:rPr>
              <a:t>What the quality statement means for</a:t>
            </a:r>
            <a:endParaRPr lang="en-AU" sz="2600" b="1" dirty="0" smtClean="0">
              <a:solidFill>
                <a:schemeClr val="tx2"/>
              </a:solidFill>
            </a:endParaRPr>
          </a:p>
          <a:p>
            <a:pPr lvl="0"/>
            <a:r>
              <a:rPr lang="en-AU" sz="2400" b="1" dirty="0" smtClean="0">
                <a:solidFill>
                  <a:schemeClr val="tx2"/>
                </a:solidFill>
              </a:rPr>
              <a:t>Clinicians</a:t>
            </a:r>
            <a:r>
              <a:rPr lang="en-US" sz="2400" dirty="0" smtClean="0"/>
              <a:t>: </a:t>
            </a:r>
            <a:r>
              <a:rPr lang="en-AU" sz="2400" dirty="0"/>
              <a:t>Refer patients for assessment by an orthopaedic surgeon in accordance with </a:t>
            </a:r>
            <a:r>
              <a:rPr lang="en-AU" sz="2400" i="1" dirty="0" smtClean="0"/>
              <a:t>RACGP’s </a:t>
            </a:r>
            <a:r>
              <a:rPr lang="en-AU" sz="2400" i="1" dirty="0"/>
              <a:t>Referral for Joint Replacement: A management guide for health providers</a:t>
            </a:r>
            <a:r>
              <a:rPr lang="en-AU" sz="2400" dirty="0"/>
              <a:t>. </a:t>
            </a:r>
            <a:r>
              <a:rPr lang="en-AU" sz="2400" dirty="0" smtClean="0"/>
              <a:t>Do </a:t>
            </a:r>
            <a:r>
              <a:rPr lang="en-AU" sz="2400" dirty="0"/>
              <a:t>not offer arthroscopic procedures as treatment for knee </a:t>
            </a:r>
            <a:r>
              <a:rPr lang="en-AU" sz="2400" dirty="0" smtClean="0"/>
              <a:t>OA.</a:t>
            </a:r>
            <a:endParaRPr lang="en-AU" sz="2400" dirty="0"/>
          </a:p>
        </p:txBody>
      </p:sp>
      <p:pic>
        <p:nvPicPr>
          <p:cNvPr id="6" name="Picture 8" descr="Graphic for surgery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872" cy="12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3623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Surgery</a:t>
            </a:r>
            <a:endParaRPr lang="en-AU" dirty="0"/>
          </a:p>
        </p:txBody>
      </p:sp>
      <p:sp>
        <p:nvSpPr>
          <p:cNvPr id="7" name="Content Placeholder 2"/>
          <p:cNvSpPr>
            <a:spLocks noGrp="1"/>
          </p:cNvSpPr>
          <p:nvPr>
            <p:ph idx="1"/>
          </p:nvPr>
        </p:nvSpPr>
        <p:spPr>
          <a:xfrm>
            <a:off x="730648" y="1888178"/>
            <a:ext cx="7956152" cy="4096986"/>
          </a:xfrm>
        </p:spPr>
        <p:txBody>
          <a:bodyPr>
            <a:noAutofit/>
          </a:bodyPr>
          <a:lstStyle/>
          <a:p>
            <a:pPr marL="0" indent="0">
              <a:buNone/>
            </a:pPr>
            <a:r>
              <a:rPr lang="en-US" sz="2800" b="1" dirty="0" smtClean="0">
                <a:solidFill>
                  <a:schemeClr val="tx2"/>
                </a:solidFill>
              </a:rPr>
              <a:t>What the quality statement means for</a:t>
            </a:r>
            <a:endParaRPr lang="en-AU" sz="2800" b="1" dirty="0" smtClean="0">
              <a:solidFill>
                <a:schemeClr val="tx2"/>
              </a:solidFill>
            </a:endParaRPr>
          </a:p>
          <a:p>
            <a:r>
              <a:rPr lang="en-AU" sz="2600" b="1" dirty="0" smtClean="0">
                <a:solidFill>
                  <a:schemeClr val="tx2"/>
                </a:solidFill>
              </a:rPr>
              <a:t>Health managers</a:t>
            </a:r>
            <a:r>
              <a:rPr lang="en-AU" sz="2600" dirty="0" smtClean="0"/>
              <a:t>: </a:t>
            </a:r>
            <a:r>
              <a:rPr lang="en-AU" sz="2400" dirty="0"/>
              <a:t>Ensure systems are in place to provide patients with evidence-based information about the potential benefits and harms of </a:t>
            </a:r>
            <a:r>
              <a:rPr lang="en-AU" sz="2400" dirty="0" smtClean="0"/>
              <a:t>surgery</a:t>
            </a:r>
            <a:r>
              <a:rPr lang="en-AU" sz="2400" dirty="0"/>
              <a:t>, as well as information about </a:t>
            </a:r>
            <a:r>
              <a:rPr lang="en-AU" sz="2400" dirty="0" smtClean="0"/>
              <a:t>recovery. Ensure </a:t>
            </a:r>
            <a:r>
              <a:rPr lang="en-AU" sz="2400" dirty="0"/>
              <a:t>systems are in place so that referrals of patients for knee replacement surgery are made in accordance with </a:t>
            </a:r>
            <a:r>
              <a:rPr lang="en-AU" sz="2400" i="1" dirty="0" smtClean="0"/>
              <a:t>RACGP‘s </a:t>
            </a:r>
            <a:r>
              <a:rPr lang="en-AU" sz="2400" i="1" dirty="0"/>
              <a:t>Referral for Joint </a:t>
            </a:r>
            <a:r>
              <a:rPr lang="en-AU" sz="2400" i="1" dirty="0" smtClean="0"/>
              <a:t>Replacement</a:t>
            </a:r>
            <a:r>
              <a:rPr lang="en-AU" sz="2400" dirty="0" smtClean="0"/>
              <a:t>. </a:t>
            </a:r>
            <a:r>
              <a:rPr lang="en-AU" sz="2400" dirty="0"/>
              <a:t>E</a:t>
            </a:r>
            <a:r>
              <a:rPr lang="en-AU" sz="2400" dirty="0" smtClean="0"/>
              <a:t>nsure </a:t>
            </a:r>
            <a:r>
              <a:rPr lang="en-AU" sz="2400" dirty="0"/>
              <a:t>that arthroscopic procedures are not performed for </a:t>
            </a:r>
            <a:r>
              <a:rPr lang="en-AU" sz="2400" dirty="0" smtClean="0"/>
              <a:t>OA. </a:t>
            </a:r>
            <a:endParaRPr lang="en-AU" sz="2400" dirty="0"/>
          </a:p>
        </p:txBody>
      </p:sp>
      <p:pic>
        <p:nvPicPr>
          <p:cNvPr id="6" name="Picture 8" descr="Graphic for surgery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872" cy="12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07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What is a Clinical </a:t>
            </a:r>
            <a:r>
              <a:rPr lang="en-AU" dirty="0"/>
              <a:t>Care </a:t>
            </a:r>
            <a:r>
              <a:rPr lang="en-AU" dirty="0" smtClean="0"/>
              <a:t>Standard?</a:t>
            </a:r>
            <a:r>
              <a:rPr lang="en-AU" dirty="0"/>
              <a:t/>
            </a:r>
            <a:br>
              <a:rPr lang="en-AU" dirty="0"/>
            </a:br>
            <a:endParaRPr lang="en-AU" dirty="0"/>
          </a:p>
        </p:txBody>
      </p:sp>
      <p:sp>
        <p:nvSpPr>
          <p:cNvPr id="3" name="Content Placeholder 2"/>
          <p:cNvSpPr>
            <a:spLocks noGrp="1"/>
          </p:cNvSpPr>
          <p:nvPr>
            <p:ph idx="1"/>
          </p:nvPr>
        </p:nvSpPr>
        <p:spPr>
          <a:xfrm>
            <a:off x="717950" y="1349942"/>
            <a:ext cx="7334229" cy="4314258"/>
          </a:xfrm>
        </p:spPr>
        <p:txBody>
          <a:bodyPr>
            <a:normAutofit/>
          </a:bodyPr>
          <a:lstStyle/>
          <a:p>
            <a:pPr marL="0" indent="0">
              <a:buNone/>
            </a:pPr>
            <a:r>
              <a:rPr lang="en-AU" sz="2400" dirty="0" smtClean="0"/>
              <a:t>Clinical </a:t>
            </a:r>
            <a:r>
              <a:rPr lang="en-AU" sz="2400" dirty="0"/>
              <a:t>c</a:t>
            </a:r>
            <a:r>
              <a:rPr lang="en-AU" sz="2400" dirty="0" smtClean="0"/>
              <a:t>are </a:t>
            </a:r>
            <a:r>
              <a:rPr lang="en-AU" sz="2400" dirty="0"/>
              <a:t>s</a:t>
            </a:r>
            <a:r>
              <a:rPr lang="en-AU" sz="2400" dirty="0" smtClean="0"/>
              <a:t>tandards identify and define </a:t>
            </a:r>
            <a:r>
              <a:rPr lang="en-AU" sz="2400" dirty="0"/>
              <a:t>the care </a:t>
            </a:r>
            <a:r>
              <a:rPr lang="en-AU" sz="2400" dirty="0" smtClean="0"/>
              <a:t>that people should expect </a:t>
            </a:r>
            <a:r>
              <a:rPr lang="en-AU" sz="2400" dirty="0"/>
              <a:t>to be offered or receive, </a:t>
            </a:r>
            <a:r>
              <a:rPr lang="en-AU" sz="2400" dirty="0" smtClean="0"/>
              <a:t>regardless of </a:t>
            </a:r>
            <a:r>
              <a:rPr lang="en-AU" sz="2400" dirty="0"/>
              <a:t>where they are treated </a:t>
            </a:r>
            <a:r>
              <a:rPr lang="en-AU" sz="2400" dirty="0" smtClean="0"/>
              <a:t>in Australia.</a:t>
            </a:r>
          </a:p>
          <a:p>
            <a:pPr marL="0" indent="0">
              <a:buNone/>
            </a:pPr>
            <a:endParaRPr lang="en-AU" sz="2400" dirty="0" smtClean="0"/>
          </a:p>
          <a:p>
            <a:pPr marL="0" indent="0">
              <a:buNone/>
            </a:pPr>
            <a:r>
              <a:rPr lang="en-US" sz="2400" dirty="0"/>
              <a:t>Clinical </a:t>
            </a:r>
            <a:r>
              <a:rPr lang="en-US" sz="2400" dirty="0" smtClean="0"/>
              <a:t>care </a:t>
            </a:r>
            <a:r>
              <a:rPr lang="en-US" sz="2400" dirty="0"/>
              <a:t>s</a:t>
            </a:r>
            <a:r>
              <a:rPr lang="en-US" sz="2400" dirty="0" smtClean="0"/>
              <a:t>tandards </a:t>
            </a:r>
            <a:r>
              <a:rPr lang="en-US" sz="2400" dirty="0"/>
              <a:t>include:</a:t>
            </a:r>
            <a:endParaRPr lang="en-AU" sz="2400" dirty="0"/>
          </a:p>
          <a:p>
            <a:r>
              <a:rPr lang="en-AU" sz="2400" dirty="0"/>
              <a:t>A small number (six to nine) of concise recommendations – the </a:t>
            </a:r>
            <a:r>
              <a:rPr lang="en-AU" sz="2400" dirty="0">
                <a:solidFill>
                  <a:schemeClr val="tx2"/>
                </a:solidFill>
              </a:rPr>
              <a:t>quality statements</a:t>
            </a:r>
            <a:endParaRPr lang="en-AU" sz="2400" dirty="0"/>
          </a:p>
          <a:p>
            <a:r>
              <a:rPr lang="en-AU" sz="2400" dirty="0"/>
              <a:t>A set of suggested </a:t>
            </a:r>
            <a:r>
              <a:rPr lang="en-AU" sz="2400" dirty="0">
                <a:solidFill>
                  <a:schemeClr val="tx2"/>
                </a:solidFill>
              </a:rPr>
              <a:t>indicators</a:t>
            </a:r>
            <a:r>
              <a:rPr lang="en-AU" sz="2400" dirty="0"/>
              <a:t> to facilitate monitoring.</a:t>
            </a:r>
          </a:p>
          <a:p>
            <a:pPr marL="0" indent="0">
              <a:buNone/>
            </a:pPr>
            <a:endParaRPr lang="en-AU" sz="2400" dirty="0" smtClean="0"/>
          </a:p>
          <a:p>
            <a:endParaRPr lang="en-AU" dirty="0"/>
          </a:p>
        </p:txBody>
      </p:sp>
    </p:spTree>
    <p:extLst>
      <p:ext uri="{BB962C8B-B14F-4D97-AF65-F5344CB8AC3E}">
        <p14:creationId xmlns:p14="http://schemas.microsoft.com/office/powerpoint/2010/main" val="41746208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Statement 7</a:t>
            </a:r>
            <a:br>
              <a:rPr lang="en-US" dirty="0" smtClean="0"/>
            </a:br>
            <a:r>
              <a:rPr lang="en-US" dirty="0" smtClean="0"/>
              <a:t>Surgery</a:t>
            </a:r>
            <a:endParaRPr lang="en-AU" dirty="0"/>
          </a:p>
        </p:txBody>
      </p:sp>
      <p:sp>
        <p:nvSpPr>
          <p:cNvPr id="7" name="Content Placeholder 2"/>
          <p:cNvSpPr>
            <a:spLocks noGrp="1"/>
          </p:cNvSpPr>
          <p:nvPr>
            <p:ph idx="1"/>
          </p:nvPr>
        </p:nvSpPr>
        <p:spPr>
          <a:xfrm>
            <a:off x="730648" y="1888178"/>
            <a:ext cx="7956152" cy="4096986"/>
          </a:xfrm>
        </p:spPr>
        <p:txBody>
          <a:bodyPr>
            <a:noAutofit/>
          </a:bodyPr>
          <a:lstStyle/>
          <a:p>
            <a:pPr marL="0" indent="0">
              <a:buNone/>
            </a:pPr>
            <a:r>
              <a:rPr lang="en-US" sz="2800" b="1" dirty="0" smtClean="0">
                <a:solidFill>
                  <a:schemeClr val="tx2"/>
                </a:solidFill>
              </a:rPr>
              <a:t>What the quality statement means for</a:t>
            </a:r>
            <a:endParaRPr lang="en-AU" sz="2800" b="1" dirty="0" smtClean="0">
              <a:solidFill>
                <a:schemeClr val="tx2"/>
              </a:solidFill>
            </a:endParaRPr>
          </a:p>
          <a:p>
            <a:r>
              <a:rPr lang="en-AU" sz="2600" b="1" dirty="0" smtClean="0">
                <a:solidFill>
                  <a:schemeClr val="tx2"/>
                </a:solidFill>
              </a:rPr>
              <a:t>Health managers</a:t>
            </a:r>
            <a:r>
              <a:rPr lang="en-AU" sz="2600" dirty="0" smtClean="0"/>
              <a:t>: </a:t>
            </a:r>
            <a:r>
              <a:rPr lang="en-AU" sz="2400" dirty="0"/>
              <a:t>Ensure systems are in place to provide patients with evidence-based information about the potential benefits and harms of </a:t>
            </a:r>
            <a:r>
              <a:rPr lang="en-AU" sz="2400" dirty="0" smtClean="0"/>
              <a:t>surgery</a:t>
            </a:r>
            <a:r>
              <a:rPr lang="en-AU" sz="2400" dirty="0"/>
              <a:t>, as well as information about </a:t>
            </a:r>
            <a:r>
              <a:rPr lang="en-AU" sz="2400" dirty="0" smtClean="0"/>
              <a:t>recovery. Ensure </a:t>
            </a:r>
            <a:r>
              <a:rPr lang="en-AU" sz="2400" dirty="0"/>
              <a:t>systems are in place so that referrals of patients for knee replacement surgery are made in accordance with </a:t>
            </a:r>
            <a:r>
              <a:rPr lang="en-AU" sz="2400" i="1" dirty="0" smtClean="0"/>
              <a:t>RACGP‘s </a:t>
            </a:r>
            <a:r>
              <a:rPr lang="en-AU" sz="2400" i="1" dirty="0"/>
              <a:t>Referral for Joint </a:t>
            </a:r>
            <a:r>
              <a:rPr lang="en-AU" sz="2400" i="1" dirty="0" smtClean="0"/>
              <a:t>Replacement</a:t>
            </a:r>
            <a:r>
              <a:rPr lang="en-AU" sz="2400" dirty="0" smtClean="0"/>
              <a:t>. </a:t>
            </a:r>
            <a:r>
              <a:rPr lang="en-AU" sz="2400" dirty="0"/>
              <a:t>E</a:t>
            </a:r>
            <a:r>
              <a:rPr lang="en-AU" sz="2400" dirty="0" smtClean="0"/>
              <a:t>nsure </a:t>
            </a:r>
            <a:r>
              <a:rPr lang="en-AU" sz="2400" dirty="0"/>
              <a:t>that arthroscopic procedures are not performed for </a:t>
            </a:r>
            <a:r>
              <a:rPr lang="en-AU" sz="2400" dirty="0" smtClean="0"/>
              <a:t>OA. </a:t>
            </a:r>
            <a:endParaRPr lang="en-AU" sz="2400" dirty="0"/>
          </a:p>
        </p:txBody>
      </p:sp>
      <p:pic>
        <p:nvPicPr>
          <p:cNvPr id="6" name="Picture 8" descr="Graphic for surgery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00" y="360000"/>
            <a:ext cx="1256872" cy="125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370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linical care standar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000" y="61200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730650" y="1168400"/>
            <a:ext cx="7956150" cy="5222328"/>
          </a:xfrm>
          <a:prstGeom prst="rect">
            <a:avLst/>
          </a:prstGeom>
        </p:spPr>
        <p:txBody>
          <a:bodyPr vert="horz" lIns="0" tIns="0" rIns="0" bIns="0" rtlCol="0">
            <a:no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0"/>
              </a:spcBef>
              <a:buFont typeface="+mj-lt"/>
              <a:buAutoNum type="arabicPeriod"/>
            </a:pPr>
            <a:r>
              <a:rPr lang="en-AU" sz="2300" dirty="0" smtClean="0"/>
              <a:t>What proportion of patients have a comprehensive assessment…</a:t>
            </a:r>
          </a:p>
          <a:p>
            <a:pPr marL="457200" indent="-457200">
              <a:spcBef>
                <a:spcPts val="0"/>
              </a:spcBef>
              <a:buFont typeface="+mj-lt"/>
              <a:buAutoNum type="arabicPeriod"/>
            </a:pPr>
            <a:r>
              <a:rPr lang="en-AU" sz="2300" dirty="0" smtClean="0"/>
              <a:t>What proportion of patients with OA are diagnosed using imaging?</a:t>
            </a:r>
          </a:p>
          <a:p>
            <a:pPr marL="457200" indent="-457200">
              <a:spcBef>
                <a:spcPts val="0"/>
              </a:spcBef>
              <a:buFont typeface="+mj-lt"/>
              <a:buAutoNum type="arabicPeriod"/>
            </a:pPr>
            <a:r>
              <a:rPr lang="en-AU" sz="2300" dirty="0" smtClean="0"/>
              <a:t>What proportion of patients are using opioids?</a:t>
            </a:r>
          </a:p>
          <a:p>
            <a:pPr marL="457200" indent="-457200">
              <a:spcBef>
                <a:spcPts val="0"/>
              </a:spcBef>
              <a:buFont typeface="+mj-lt"/>
              <a:buAutoNum type="arabicPeriod"/>
            </a:pPr>
            <a:r>
              <a:rPr lang="en-AU" sz="2300" dirty="0" smtClean="0"/>
              <a:t>What proportion of patients are having arthroscopies?</a:t>
            </a:r>
          </a:p>
          <a:p>
            <a:pPr marL="457200" indent="-457200">
              <a:spcBef>
                <a:spcPts val="0"/>
              </a:spcBef>
              <a:buFont typeface="+mj-lt"/>
              <a:buAutoNum type="arabicPeriod"/>
            </a:pPr>
            <a:r>
              <a:rPr lang="en-AU" sz="2300" dirty="0" smtClean="0"/>
              <a:t>What proportion of patients are overweight or obese?</a:t>
            </a:r>
          </a:p>
          <a:p>
            <a:pPr marL="457200" indent="-457200">
              <a:spcBef>
                <a:spcPts val="0"/>
              </a:spcBef>
              <a:buFont typeface="+mj-lt"/>
              <a:buAutoNum type="arabicPeriod"/>
            </a:pPr>
            <a:r>
              <a:rPr lang="en-AU" sz="2300" dirty="0" smtClean="0"/>
              <a:t>What proportion of patients are reviewed routinely?</a:t>
            </a:r>
            <a:endParaRPr lang="en-AU" sz="2300" dirty="0"/>
          </a:p>
        </p:txBody>
      </p:sp>
      <p:sp>
        <p:nvSpPr>
          <p:cNvPr id="11" name="Title 1"/>
          <p:cNvSpPr>
            <a:spLocks noGrp="1"/>
          </p:cNvSpPr>
          <p:nvPr>
            <p:ph type="title"/>
          </p:nvPr>
        </p:nvSpPr>
        <p:spPr>
          <a:xfrm>
            <a:off x="730650" y="428400"/>
            <a:ext cx="7956150" cy="991392"/>
          </a:xfrm>
        </p:spPr>
        <p:txBody>
          <a:bodyPr/>
          <a:lstStyle/>
          <a:p>
            <a:r>
              <a:rPr lang="en-US" dirty="0" smtClean="0"/>
              <a:t>What should we consider?</a:t>
            </a:r>
            <a:endParaRPr lang="en-AU" dirty="0"/>
          </a:p>
        </p:txBody>
      </p:sp>
    </p:spTree>
    <p:extLst>
      <p:ext uri="{BB962C8B-B14F-4D97-AF65-F5344CB8AC3E}">
        <p14:creationId xmlns:p14="http://schemas.microsoft.com/office/powerpoint/2010/main" val="31161889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50" y="428400"/>
            <a:ext cx="7956150" cy="608830"/>
          </a:xfrm>
        </p:spPr>
        <p:txBody>
          <a:bodyPr/>
          <a:lstStyle/>
          <a:p>
            <a:r>
              <a:rPr lang="en-US" dirty="0" smtClean="0"/>
              <a:t>More information</a:t>
            </a:r>
            <a:endParaRPr lang="en-AU" dirty="0"/>
          </a:p>
        </p:txBody>
      </p:sp>
      <p:sp>
        <p:nvSpPr>
          <p:cNvPr id="3" name="Content Placeholder 2"/>
          <p:cNvSpPr>
            <a:spLocks noGrp="1"/>
          </p:cNvSpPr>
          <p:nvPr>
            <p:ph idx="1"/>
          </p:nvPr>
        </p:nvSpPr>
        <p:spPr>
          <a:xfrm>
            <a:off x="3684897" y="2132756"/>
            <a:ext cx="5097439" cy="3148928"/>
          </a:xfrm>
        </p:spPr>
        <p:txBody>
          <a:bodyPr/>
          <a:lstStyle/>
          <a:p>
            <a:pPr marL="0" indent="0">
              <a:buNone/>
            </a:pPr>
            <a:r>
              <a:rPr lang="en-AU" sz="2400" dirty="0" smtClean="0"/>
              <a:t>Australian Commission on Safety and Quality in Health Care website</a:t>
            </a:r>
            <a:r>
              <a:rPr lang="en-US" sz="2400" b="1" dirty="0" smtClean="0">
                <a:solidFill>
                  <a:schemeClr val="tx2"/>
                </a:solidFill>
              </a:rPr>
              <a:t>:</a:t>
            </a:r>
          </a:p>
          <a:p>
            <a:pPr marL="0" indent="0">
              <a:buNone/>
            </a:pPr>
            <a:r>
              <a:rPr lang="en-US" sz="2400" b="1" dirty="0" smtClean="0">
                <a:solidFill>
                  <a:schemeClr val="tx2"/>
                </a:solidFill>
              </a:rPr>
              <a:t>www.safetyandquality.gov.au/ccs</a:t>
            </a:r>
            <a:br>
              <a:rPr lang="en-US" sz="2400" b="1" dirty="0" smtClean="0">
                <a:solidFill>
                  <a:schemeClr val="tx2"/>
                </a:solidFill>
              </a:rPr>
            </a:br>
            <a:endParaRPr lang="en-AU" sz="2400" b="1" dirty="0" smtClean="0">
              <a:solidFill>
                <a:schemeClr val="tx2"/>
              </a:solidFill>
            </a:endParaRPr>
          </a:p>
          <a:p>
            <a:pPr marL="0" indent="0">
              <a:buNone/>
            </a:pPr>
            <a:endParaRPr lang="en-AU" dirty="0"/>
          </a:p>
        </p:txBody>
      </p:sp>
      <p:pic>
        <p:nvPicPr>
          <p:cNvPr id="1026" name="Picture 2" descr="Clinical care standar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000" y="61200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Graphic showing front cover of OAK CCS bookl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766" y="1650768"/>
            <a:ext cx="2770494" cy="391998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8226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the quality statements be achieved in your health service?</a:t>
            </a:r>
            <a:endParaRPr lang="en-AU" dirty="0"/>
          </a:p>
        </p:txBody>
      </p:sp>
      <p:sp>
        <p:nvSpPr>
          <p:cNvPr id="3" name="Content Placeholder 2"/>
          <p:cNvSpPr>
            <a:spLocks noGrp="1"/>
          </p:cNvSpPr>
          <p:nvPr>
            <p:ph idx="1"/>
          </p:nvPr>
        </p:nvSpPr>
        <p:spPr/>
        <p:txBody>
          <a:bodyPr/>
          <a:lstStyle/>
          <a:p>
            <a:r>
              <a:rPr lang="en-US" sz="2400" dirty="0" smtClean="0">
                <a:solidFill>
                  <a:srgbClr val="FF0000"/>
                </a:solidFill>
              </a:rPr>
              <a:t>Add local context here </a:t>
            </a:r>
          </a:p>
          <a:p>
            <a:r>
              <a:rPr lang="en-US" sz="2400" dirty="0" smtClean="0"/>
              <a:t>What measures do we have?</a:t>
            </a:r>
          </a:p>
          <a:p>
            <a:r>
              <a:rPr lang="en-US" sz="2400" dirty="0" smtClean="0"/>
              <a:t>How well are we are achieving the quality statements?</a:t>
            </a:r>
          </a:p>
          <a:p>
            <a:r>
              <a:rPr lang="en-US" sz="2400" dirty="0" smtClean="0"/>
              <a:t>What could be changed?</a:t>
            </a:r>
          </a:p>
          <a:p>
            <a:r>
              <a:rPr lang="en-US" sz="2400" dirty="0" smtClean="0"/>
              <a:t>Who needs to be involved to help things change (internal and externa</a:t>
            </a:r>
            <a:r>
              <a:rPr lang="en-US" sz="2400" dirty="0"/>
              <a:t>l</a:t>
            </a:r>
            <a:r>
              <a:rPr lang="en-US" sz="2400" dirty="0" smtClean="0"/>
              <a:t>)?</a:t>
            </a:r>
          </a:p>
          <a:p>
            <a:r>
              <a:rPr lang="en-US" sz="2400" dirty="0" smtClean="0"/>
              <a:t>Is there a successful service model we could adapt locally?</a:t>
            </a:r>
          </a:p>
          <a:p>
            <a:pPr marL="0" indent="0">
              <a:buNone/>
            </a:pPr>
            <a:endParaRPr lang="en-AU" dirty="0"/>
          </a:p>
        </p:txBody>
      </p:sp>
    </p:spTree>
    <p:extLst>
      <p:ext uri="{BB962C8B-B14F-4D97-AF65-F5344CB8AC3E}">
        <p14:creationId xmlns:p14="http://schemas.microsoft.com/office/powerpoint/2010/main" val="1382756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an Osteoarthritis of </a:t>
            </a:r>
            <a:br>
              <a:rPr lang="en-US" dirty="0" smtClean="0"/>
            </a:br>
            <a:r>
              <a:rPr lang="en-US" dirty="0" smtClean="0"/>
              <a:t>the Knee Clinical Care Standard?</a:t>
            </a:r>
            <a:endParaRPr lang="en-AU" dirty="0"/>
          </a:p>
        </p:txBody>
      </p:sp>
      <p:sp>
        <p:nvSpPr>
          <p:cNvPr id="3" name="Content Placeholder 2"/>
          <p:cNvSpPr>
            <a:spLocks noGrp="1"/>
          </p:cNvSpPr>
          <p:nvPr>
            <p:ph idx="1"/>
          </p:nvPr>
        </p:nvSpPr>
        <p:spPr>
          <a:xfrm>
            <a:off x="3684896" y="1610437"/>
            <a:ext cx="4885898" cy="4362936"/>
          </a:xfrm>
        </p:spPr>
        <p:txBody>
          <a:bodyPr>
            <a:normAutofit lnSpcReduction="10000"/>
          </a:bodyPr>
          <a:lstStyle/>
          <a:p>
            <a:r>
              <a:rPr lang="en-AU" sz="2400" dirty="0"/>
              <a:t>Knee </a:t>
            </a:r>
            <a:r>
              <a:rPr lang="en-AU" sz="2400" dirty="0" smtClean="0"/>
              <a:t>OA </a:t>
            </a:r>
            <a:r>
              <a:rPr lang="en-AU" sz="2400" dirty="0"/>
              <a:t>has a high burden on patients and the healthcare system </a:t>
            </a:r>
            <a:r>
              <a:rPr lang="en-AU" sz="2400" dirty="0" smtClean="0"/>
              <a:t>– it </a:t>
            </a:r>
            <a:r>
              <a:rPr lang="en-AU" sz="2400" dirty="0"/>
              <a:t>is a major contributor to disability and lost productivity, and is the main reason for knee replacement surgery.</a:t>
            </a:r>
          </a:p>
          <a:p>
            <a:r>
              <a:rPr lang="en-AU" sz="2400" dirty="0" smtClean="0"/>
              <a:t>Inappropriate use of X-rays and MRI for diagnosis and over-prescribing of opioids</a:t>
            </a:r>
          </a:p>
          <a:p>
            <a:r>
              <a:rPr lang="en-AU" sz="2400" dirty="0" smtClean="0"/>
              <a:t>Evidence of variation </a:t>
            </a:r>
            <a:r>
              <a:rPr lang="en-AU" sz="2400" dirty="0"/>
              <a:t>in the type of care </a:t>
            </a:r>
            <a:r>
              <a:rPr lang="en-AU" sz="2400" dirty="0" smtClean="0"/>
              <a:t>received, including </a:t>
            </a:r>
            <a:r>
              <a:rPr lang="en-US" sz="2400" dirty="0" smtClean="0"/>
              <a:t>knee arthroscopies.</a:t>
            </a:r>
            <a:endParaRPr lang="en-AU" sz="2400" dirty="0"/>
          </a:p>
        </p:txBody>
      </p:sp>
      <p:pic>
        <p:nvPicPr>
          <p:cNvPr id="4" name="Picture 2" descr="Image of OAK CCS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650" y="1610437"/>
            <a:ext cx="2770494" cy="391998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89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About the Osteoarthritis of the Knee Clinical </a:t>
            </a:r>
            <a:r>
              <a:rPr lang="en-AU" dirty="0"/>
              <a:t>Care </a:t>
            </a:r>
            <a:r>
              <a:rPr lang="en-AU" dirty="0" smtClean="0"/>
              <a:t>Standard</a:t>
            </a:r>
            <a:endParaRPr lang="en-AU" dirty="0"/>
          </a:p>
        </p:txBody>
      </p:sp>
      <p:sp>
        <p:nvSpPr>
          <p:cNvPr id="3" name="Content Placeholder 2"/>
          <p:cNvSpPr>
            <a:spLocks noGrp="1"/>
          </p:cNvSpPr>
          <p:nvPr>
            <p:ph idx="1"/>
          </p:nvPr>
        </p:nvSpPr>
        <p:spPr>
          <a:xfrm>
            <a:off x="730650" y="1625600"/>
            <a:ext cx="7956150" cy="4500563"/>
          </a:xfrm>
        </p:spPr>
        <p:txBody>
          <a:bodyPr>
            <a:normAutofit fontScale="92500" lnSpcReduction="20000"/>
          </a:bodyPr>
          <a:lstStyle/>
          <a:p>
            <a:pPr marL="0" indent="0">
              <a:buNone/>
            </a:pPr>
            <a:r>
              <a:rPr lang="en-AU" sz="2400" b="1" dirty="0">
                <a:solidFill>
                  <a:schemeClr val="tx2"/>
                </a:solidFill>
              </a:rPr>
              <a:t>Aim</a:t>
            </a:r>
          </a:p>
          <a:p>
            <a:r>
              <a:rPr lang="en-GB" sz="2400" dirty="0" smtClean="0"/>
              <a:t>To </a:t>
            </a:r>
            <a:r>
              <a:rPr lang="en-GB" sz="2400" dirty="0"/>
              <a:t>ensure that a person with knee </a:t>
            </a:r>
            <a:r>
              <a:rPr lang="en-GB" sz="2400" dirty="0" smtClean="0"/>
              <a:t>OA </a:t>
            </a:r>
            <a:r>
              <a:rPr lang="en-GB" sz="2400" dirty="0"/>
              <a:t>receives optimal management and treatment over the course of the condition following presentation to primary care. </a:t>
            </a:r>
            <a:endParaRPr lang="en-AU" sz="2400" dirty="0"/>
          </a:p>
          <a:p>
            <a:pPr marL="0" indent="0">
              <a:buNone/>
            </a:pPr>
            <a:r>
              <a:rPr lang="en-AU" sz="2400" b="1" dirty="0" smtClean="0">
                <a:solidFill>
                  <a:schemeClr val="tx2"/>
                </a:solidFill>
              </a:rPr>
              <a:t>Scope</a:t>
            </a:r>
          </a:p>
          <a:p>
            <a:r>
              <a:rPr lang="en-AU" sz="2400" dirty="0" smtClean="0">
                <a:solidFill>
                  <a:schemeClr val="tx1"/>
                </a:solidFill>
              </a:rPr>
              <a:t>Relates </a:t>
            </a:r>
            <a:r>
              <a:rPr lang="en-AU" sz="2400" dirty="0">
                <a:solidFill>
                  <a:schemeClr val="tx1"/>
                </a:solidFill>
              </a:rPr>
              <a:t>to the care that patients aged 45 years and over should receive when they have knee pain and are suspected of having knee </a:t>
            </a:r>
            <a:r>
              <a:rPr lang="en-AU" sz="2400" dirty="0" smtClean="0">
                <a:solidFill>
                  <a:schemeClr val="tx1"/>
                </a:solidFill>
              </a:rPr>
              <a:t>OA. </a:t>
            </a:r>
            <a:r>
              <a:rPr lang="en-AU" sz="2400" dirty="0">
                <a:solidFill>
                  <a:schemeClr val="tx1"/>
                </a:solidFill>
              </a:rPr>
              <a:t>It covers the initial clinical assessment, ongoing conservative management over the course of the condition and referral to surgery if required.</a:t>
            </a:r>
          </a:p>
          <a:p>
            <a:pPr marL="0" indent="0">
              <a:buNone/>
            </a:pPr>
            <a:r>
              <a:rPr lang="en-AU" sz="2400" b="1" dirty="0" smtClean="0">
                <a:solidFill>
                  <a:schemeClr val="tx2"/>
                </a:solidFill>
              </a:rPr>
              <a:t>Goal</a:t>
            </a:r>
          </a:p>
          <a:p>
            <a:r>
              <a:rPr lang="en-AU" sz="2400" dirty="0" smtClean="0"/>
              <a:t>To </a:t>
            </a:r>
            <a:r>
              <a:rPr lang="en-AU" sz="2400" dirty="0"/>
              <a:t>improve the assessment and management of knee </a:t>
            </a:r>
            <a:r>
              <a:rPr lang="en-AU" sz="2400" dirty="0" smtClean="0"/>
              <a:t>OA </a:t>
            </a:r>
            <a:r>
              <a:rPr lang="en-AU" sz="2400" dirty="0"/>
              <a:t>to enhance a patient’s symptom control, joint function, quality of life and participation in usual activities, and lessen the disability caused by the condition. </a:t>
            </a:r>
          </a:p>
        </p:txBody>
      </p:sp>
    </p:spTree>
    <p:extLst>
      <p:ext uri="{BB962C8B-B14F-4D97-AF65-F5344CB8AC3E}">
        <p14:creationId xmlns:p14="http://schemas.microsoft.com/office/powerpoint/2010/main" val="293047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50" y="314100"/>
            <a:ext cx="7956150" cy="991392"/>
          </a:xfrm>
        </p:spPr>
        <p:txBody>
          <a:bodyPr/>
          <a:lstStyle/>
          <a:p>
            <a:r>
              <a:rPr lang="en-AU" dirty="0" smtClean="0"/>
              <a:t>Quality statements</a:t>
            </a:r>
            <a:endParaRPr lang="en-AU" dirty="0"/>
          </a:p>
        </p:txBody>
      </p:sp>
      <p:sp>
        <p:nvSpPr>
          <p:cNvPr id="5" name="Content Placeholder 4"/>
          <p:cNvSpPr>
            <a:spLocks noGrp="1"/>
          </p:cNvSpPr>
          <p:nvPr>
            <p:ph idx="1"/>
          </p:nvPr>
        </p:nvSpPr>
        <p:spPr>
          <a:xfrm>
            <a:off x="2214562" y="1220789"/>
            <a:ext cx="2271713" cy="808036"/>
          </a:xfrm>
        </p:spPr>
        <p:txBody>
          <a:bodyPr>
            <a:noAutofit/>
          </a:bodyPr>
          <a:lstStyle/>
          <a:p>
            <a:pPr marL="0" indent="0">
              <a:buNone/>
              <a:tabLst>
                <a:tab pos="266700" algn="l"/>
              </a:tabLst>
            </a:pPr>
            <a:r>
              <a:rPr lang="en-AU" dirty="0" smtClean="0"/>
              <a:t>1.	Comprehensive 	assessment</a:t>
            </a:r>
            <a:endParaRPr lang="en-AU" dirty="0"/>
          </a:p>
        </p:txBody>
      </p:sp>
      <p:pic>
        <p:nvPicPr>
          <p:cNvPr id="7" name="Picture 2" descr="graphic for comprehensive assessment quality stat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71575" y="1192214"/>
            <a:ext cx="903286" cy="90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graphic for diagnosis quality stat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8009" y="2388594"/>
            <a:ext cx="903600" cy="90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aphic for education and management quality state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009" y="3581401"/>
            <a:ext cx="903600" cy="9036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graphic for weight loss and exercise quality statem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589" y="4762500"/>
            <a:ext cx="903600" cy="90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aphic for medicines used to manage symptoms quality stat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8251" y="1230315"/>
            <a:ext cx="903600" cy="9036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Graphic for patient review quality statem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390379"/>
            <a:ext cx="903600" cy="90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aphic for surgery quality statem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7776" y="3629026"/>
            <a:ext cx="903600" cy="90360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4"/>
          <p:cNvSpPr txBox="1">
            <a:spLocks/>
          </p:cNvSpPr>
          <p:nvPr/>
        </p:nvSpPr>
        <p:spPr>
          <a:xfrm>
            <a:off x="2233613" y="2426694"/>
            <a:ext cx="1983580" cy="808036"/>
          </a:xfrm>
          <a:prstGeom prst="rect">
            <a:avLst/>
          </a:prstGeom>
        </p:spPr>
        <p:txBody>
          <a:bodyPr vert="horz" lIns="0" tIns="0" rIns="0" bIns="0" rtlCol="0">
            <a:no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266700" algn="l"/>
              </a:tabLst>
            </a:pPr>
            <a:r>
              <a:rPr lang="en-AU" dirty="0" smtClean="0"/>
              <a:t>2.	Diagnosis</a:t>
            </a:r>
            <a:endParaRPr lang="en-AU" dirty="0"/>
          </a:p>
        </p:txBody>
      </p:sp>
      <p:sp>
        <p:nvSpPr>
          <p:cNvPr id="16" name="Content Placeholder 4"/>
          <p:cNvSpPr txBox="1">
            <a:spLocks/>
          </p:cNvSpPr>
          <p:nvPr/>
        </p:nvSpPr>
        <p:spPr>
          <a:xfrm>
            <a:off x="2205036" y="3621090"/>
            <a:ext cx="2357439" cy="808036"/>
          </a:xfrm>
          <a:prstGeom prst="rect">
            <a:avLst/>
          </a:prstGeom>
        </p:spPr>
        <p:txBody>
          <a:bodyPr vert="horz" lIns="0" tIns="0" rIns="0" bIns="0" rtlCol="0">
            <a:no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266700" algn="l"/>
              </a:tabLst>
            </a:pPr>
            <a:r>
              <a:rPr lang="en-AU" dirty="0" smtClean="0"/>
              <a:t>3.Education and 	management</a:t>
            </a:r>
            <a:endParaRPr lang="en-AU" dirty="0"/>
          </a:p>
        </p:txBody>
      </p:sp>
      <p:sp>
        <p:nvSpPr>
          <p:cNvPr id="17" name="Content Placeholder 4"/>
          <p:cNvSpPr txBox="1">
            <a:spLocks/>
          </p:cNvSpPr>
          <p:nvPr/>
        </p:nvSpPr>
        <p:spPr>
          <a:xfrm>
            <a:off x="2233614" y="4829175"/>
            <a:ext cx="1966912" cy="808036"/>
          </a:xfrm>
          <a:prstGeom prst="rect">
            <a:avLst/>
          </a:prstGeom>
        </p:spPr>
        <p:txBody>
          <a:bodyPr vert="horz" lIns="0" tIns="0" rIns="0" bIns="0" rtlCol="0">
            <a:no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266700" algn="l"/>
              </a:tabLst>
            </a:pPr>
            <a:r>
              <a:rPr lang="en-AU" dirty="0" smtClean="0"/>
              <a:t>4.	Weight loss 	and exercise</a:t>
            </a:r>
            <a:endParaRPr lang="en-AU" dirty="0"/>
          </a:p>
        </p:txBody>
      </p:sp>
      <p:sp>
        <p:nvSpPr>
          <p:cNvPr id="18" name="Content Placeholder 4"/>
          <p:cNvSpPr txBox="1">
            <a:spLocks/>
          </p:cNvSpPr>
          <p:nvPr/>
        </p:nvSpPr>
        <p:spPr>
          <a:xfrm>
            <a:off x="6050755" y="1259288"/>
            <a:ext cx="2093120" cy="923526"/>
          </a:xfrm>
          <a:prstGeom prst="rect">
            <a:avLst/>
          </a:prstGeom>
        </p:spPr>
        <p:txBody>
          <a:bodyPr vert="horz" lIns="0" tIns="0" rIns="0" bIns="0" rtlCol="0">
            <a:no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tabLst>
                <a:tab pos="266700" algn="l"/>
              </a:tabLst>
            </a:pPr>
            <a:r>
              <a:rPr lang="en-AU" dirty="0" smtClean="0"/>
              <a:t>5.	Medicines used 	to manage 	symptoms</a:t>
            </a:r>
            <a:endParaRPr lang="en-AU" dirty="0"/>
          </a:p>
        </p:txBody>
      </p:sp>
      <p:sp>
        <p:nvSpPr>
          <p:cNvPr id="19" name="Content Placeholder 4"/>
          <p:cNvSpPr txBox="1">
            <a:spLocks/>
          </p:cNvSpPr>
          <p:nvPr/>
        </p:nvSpPr>
        <p:spPr>
          <a:xfrm>
            <a:off x="6043612" y="2461816"/>
            <a:ext cx="1976438" cy="808036"/>
          </a:xfrm>
          <a:prstGeom prst="rect">
            <a:avLst/>
          </a:prstGeom>
        </p:spPr>
        <p:txBody>
          <a:bodyPr vert="horz" lIns="0" tIns="0" rIns="0" bIns="0" rtlCol="0">
            <a:no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dirty="0" smtClean="0"/>
              <a:t>6. Patient review</a:t>
            </a:r>
            <a:endParaRPr lang="en-AU" dirty="0"/>
          </a:p>
        </p:txBody>
      </p:sp>
      <p:sp>
        <p:nvSpPr>
          <p:cNvPr id="20" name="Content Placeholder 4"/>
          <p:cNvSpPr txBox="1">
            <a:spLocks/>
          </p:cNvSpPr>
          <p:nvPr/>
        </p:nvSpPr>
        <p:spPr>
          <a:xfrm>
            <a:off x="6053137" y="3676651"/>
            <a:ext cx="1833563" cy="808036"/>
          </a:xfrm>
          <a:prstGeom prst="rect">
            <a:avLst/>
          </a:prstGeom>
        </p:spPr>
        <p:txBody>
          <a:bodyPr vert="horz" lIns="0" tIns="0" rIns="0" bIns="0" rtlCol="0">
            <a:noAutofit/>
          </a:bodyPr>
          <a:lstStyle>
            <a:lvl1pPr marL="288000" indent="-288000" algn="l" defTabSz="457200" rtl="0" eaLnBrk="1" latinLnBrk="0" hangingPunct="1">
              <a:spcBef>
                <a:spcPct val="20000"/>
              </a:spcBef>
              <a:buClr>
                <a:srgbClr val="00B3E2"/>
              </a:buClr>
              <a:buFont typeface="Arial"/>
              <a:buChar char="•"/>
              <a:defRPr sz="2000" kern="1200">
                <a:solidFill>
                  <a:srgbClr val="818285"/>
                </a:solidFill>
                <a:latin typeface="+mn-lt"/>
                <a:ea typeface="+mn-ea"/>
                <a:cs typeface="+mn-cs"/>
              </a:defRPr>
            </a:lvl1pPr>
            <a:lvl2pPr marL="576000" indent="-288000" algn="l" defTabSz="457200" rtl="0" eaLnBrk="1" latinLnBrk="0" hangingPunct="1">
              <a:spcBef>
                <a:spcPct val="20000"/>
              </a:spcBef>
              <a:buFont typeface="Arial"/>
              <a:buChar char="•"/>
              <a:defRPr sz="2000" kern="1200">
                <a:solidFill>
                  <a:srgbClr val="818285"/>
                </a:solidFill>
                <a:latin typeface="+mn-lt"/>
                <a:ea typeface="+mn-ea"/>
                <a:cs typeface="+mn-cs"/>
              </a:defRPr>
            </a:lvl2pPr>
            <a:lvl3pPr marL="864000" indent="-288000" algn="l" defTabSz="457200" rtl="0" eaLnBrk="1" latinLnBrk="0" hangingPunct="1">
              <a:spcBef>
                <a:spcPct val="20000"/>
              </a:spcBef>
              <a:buClr>
                <a:srgbClr val="00B3E2"/>
              </a:buClr>
              <a:buFont typeface="Lucida Grande"/>
              <a:buChar char="–"/>
              <a:defRPr sz="1800" kern="1200">
                <a:solidFill>
                  <a:srgbClr val="818285"/>
                </a:solidFill>
                <a:latin typeface="+mn-lt"/>
                <a:ea typeface="+mn-ea"/>
                <a:cs typeface="+mn-cs"/>
              </a:defRPr>
            </a:lvl3pPr>
            <a:lvl4pPr marL="1152000" indent="-288000" algn="l" defTabSz="457200" rtl="0" eaLnBrk="1" latinLnBrk="0" hangingPunct="1">
              <a:spcBef>
                <a:spcPct val="20000"/>
              </a:spcBef>
              <a:buFont typeface="Arial"/>
              <a:buChar char="–"/>
              <a:defRPr sz="1800" kern="1200">
                <a:solidFill>
                  <a:srgbClr val="818285"/>
                </a:solidFill>
                <a:latin typeface="+mn-lt"/>
                <a:ea typeface="+mn-ea"/>
                <a:cs typeface="+mn-cs"/>
              </a:defRPr>
            </a:lvl4pPr>
            <a:lvl5pPr marL="1440000" indent="-288000" algn="l" defTabSz="457200" rtl="0" eaLnBrk="1" latinLnBrk="0" hangingPunct="1">
              <a:spcBef>
                <a:spcPct val="20000"/>
              </a:spcBef>
              <a:buFont typeface="Wingdings" charset="2"/>
              <a:buChar char="§"/>
              <a:defRPr sz="1800" kern="1200">
                <a:solidFill>
                  <a:srgbClr val="81828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AU" dirty="0" smtClean="0"/>
              <a:t>7. Surgery</a:t>
            </a:r>
            <a:endParaRPr lang="en-AU" dirty="0"/>
          </a:p>
        </p:txBody>
      </p:sp>
      <p:pic>
        <p:nvPicPr>
          <p:cNvPr id="21" name="Picture 2" descr="Clinical care standard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60000" y="61200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039708"/>
      </p:ext>
    </p:extLst>
  </p:cSld>
  <p:clrMapOvr>
    <a:masterClrMapping/>
  </p:clrMapOvr>
  <mc:AlternateContent xmlns:mc="http://schemas.openxmlformats.org/markup-compatibility/2006" xmlns:p14="http://schemas.microsoft.com/office/powerpoint/2010/main">
    <mc:Choice Requires="p14">
      <p:transition p14:dur="100" advClick="0" advTm="20000">
        <p:cut/>
      </p:transition>
    </mc:Choice>
    <mc:Fallback xmlns="">
      <p:transition xmlns:p14="http://schemas.microsoft.com/office/powerpoint/2010/main" advClick="0" advTm="20000">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30650" y="442048"/>
            <a:ext cx="7956150" cy="991392"/>
          </a:xfrm>
        </p:spPr>
        <p:txBody>
          <a:bodyPr/>
          <a:lstStyle/>
          <a:p>
            <a:r>
              <a:rPr lang="en-AU" dirty="0"/>
              <a:t>Quality Statement </a:t>
            </a:r>
            <a:r>
              <a:rPr lang="en-AU" dirty="0" smtClean="0"/>
              <a:t>1</a:t>
            </a:r>
            <a:br>
              <a:rPr lang="en-AU" dirty="0" smtClean="0"/>
            </a:br>
            <a:r>
              <a:rPr lang="en-AU" dirty="0" smtClean="0"/>
              <a:t>Comprehensive assessment</a:t>
            </a:r>
            <a:endParaRPr lang="en-AU" dirty="0"/>
          </a:p>
        </p:txBody>
      </p:sp>
      <p:sp>
        <p:nvSpPr>
          <p:cNvPr id="3" name="Content Placeholder 2"/>
          <p:cNvSpPr>
            <a:spLocks noGrp="1"/>
          </p:cNvSpPr>
          <p:nvPr>
            <p:ph idx="1"/>
          </p:nvPr>
        </p:nvSpPr>
        <p:spPr>
          <a:xfrm>
            <a:off x="730648" y="2084080"/>
            <a:ext cx="7956152" cy="3661399"/>
          </a:xfrm>
        </p:spPr>
        <p:txBody>
          <a:bodyPr>
            <a:normAutofit/>
          </a:bodyPr>
          <a:lstStyle/>
          <a:p>
            <a:pPr marL="0" indent="0">
              <a:buNone/>
            </a:pPr>
            <a:r>
              <a:rPr lang="en-AU" sz="2600" b="1" dirty="0" smtClean="0">
                <a:solidFill>
                  <a:schemeClr val="tx2"/>
                </a:solidFill>
              </a:rPr>
              <a:t>What should we do?</a:t>
            </a:r>
            <a:endParaRPr lang="en-AU" sz="2600" b="1" dirty="0">
              <a:solidFill>
                <a:schemeClr val="tx2"/>
              </a:solidFill>
            </a:endParaRPr>
          </a:p>
          <a:p>
            <a:pPr marL="0" indent="0">
              <a:buNone/>
            </a:pPr>
            <a:r>
              <a:rPr lang="en-US" sz="2400" dirty="0"/>
              <a:t>A patient with knee pain and other symptoms suggestive of </a:t>
            </a:r>
            <a:r>
              <a:rPr lang="en-US" sz="2400" dirty="0" smtClean="0"/>
              <a:t>OA </a:t>
            </a:r>
            <a:r>
              <a:rPr lang="en-US" sz="2400" dirty="0"/>
              <a:t>receives a comprehensive assessment that includes a detailed history of the presenting symptoms and other health conditions, a physical examination, and a psychosocial evaluation that identifies factors that may affect their quality of life and participation in their usual activities.</a:t>
            </a:r>
            <a:endParaRPr lang="en-AU" sz="2400" dirty="0"/>
          </a:p>
          <a:p>
            <a:pPr marL="0" indent="0">
              <a:buNone/>
            </a:pPr>
            <a:endParaRPr lang="en-AU" i="1" dirty="0"/>
          </a:p>
          <a:p>
            <a:endParaRPr lang="en-AU" b="1" i="1" dirty="0"/>
          </a:p>
          <a:p>
            <a:endParaRPr lang="en-AU" dirty="0"/>
          </a:p>
        </p:txBody>
      </p:sp>
      <p:pic>
        <p:nvPicPr>
          <p:cNvPr id="5" name="Picture 2" descr="Clinical care standar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000" y="61200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Graphic for comprehensive assessment quality stat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32000" y="360000"/>
            <a:ext cx="1257447" cy="1257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420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Quality Statement </a:t>
            </a:r>
            <a:r>
              <a:rPr lang="en-AU" dirty="0" smtClean="0"/>
              <a:t>1</a:t>
            </a:r>
            <a:br>
              <a:rPr lang="en-AU" dirty="0" smtClean="0"/>
            </a:br>
            <a:r>
              <a:rPr lang="en-AU" dirty="0" smtClean="0"/>
              <a:t>Comprehensive assessment</a:t>
            </a:r>
            <a:endParaRPr lang="en-AU" dirty="0"/>
          </a:p>
        </p:txBody>
      </p:sp>
      <p:sp>
        <p:nvSpPr>
          <p:cNvPr id="3" name="Content Placeholder 2"/>
          <p:cNvSpPr>
            <a:spLocks noGrp="1"/>
          </p:cNvSpPr>
          <p:nvPr>
            <p:ph idx="1"/>
          </p:nvPr>
        </p:nvSpPr>
        <p:spPr>
          <a:xfrm>
            <a:off x="730647" y="2084080"/>
            <a:ext cx="8223347" cy="3661399"/>
          </a:xfrm>
        </p:spPr>
        <p:txBody>
          <a:bodyPr>
            <a:normAutofit/>
          </a:bodyPr>
          <a:lstStyle/>
          <a:p>
            <a:pPr marL="0" indent="0">
              <a:buNone/>
            </a:pPr>
            <a:r>
              <a:rPr lang="en-AU" sz="2600" b="1" dirty="0" smtClean="0">
                <a:solidFill>
                  <a:schemeClr val="tx2"/>
                </a:solidFill>
              </a:rPr>
              <a:t>Why does it matter?</a:t>
            </a:r>
          </a:p>
          <a:p>
            <a:pPr marL="0" indent="0">
              <a:buNone/>
            </a:pPr>
            <a:r>
              <a:rPr lang="en-AU" sz="2400" dirty="0" smtClean="0"/>
              <a:t>For </a:t>
            </a:r>
            <a:r>
              <a:rPr lang="en-AU" sz="2400" dirty="0"/>
              <a:t>clinicians to deliver patient-centred care, a thorough understanding of an individual’s unique care needs, expectations, </a:t>
            </a:r>
            <a:r>
              <a:rPr lang="en-AU" sz="2400" dirty="0" smtClean="0"/>
              <a:t>goals, </a:t>
            </a:r>
            <a:r>
              <a:rPr lang="en-AU" sz="2400" dirty="0"/>
              <a:t>and beliefs about their knee pain and osteoarthritis is </a:t>
            </a:r>
            <a:r>
              <a:rPr lang="en-AU" sz="2400" dirty="0" smtClean="0"/>
              <a:t>necessary </a:t>
            </a:r>
            <a:r>
              <a:rPr lang="en-AU" sz="2400" dirty="0"/>
              <a:t>– and indeed what consumers </a:t>
            </a:r>
            <a:r>
              <a:rPr lang="en-AU" sz="2400" dirty="0" smtClean="0"/>
              <a:t>expect.</a:t>
            </a:r>
            <a:endParaRPr lang="en-AU" sz="2400" dirty="0"/>
          </a:p>
        </p:txBody>
      </p:sp>
      <p:pic>
        <p:nvPicPr>
          <p:cNvPr id="6" name="Picture 2" descr="Clinical care standard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000" y="6120000"/>
            <a:ext cx="2133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Graphic for comprehensive assessment quality stat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31999" y="359999"/>
            <a:ext cx="1256400" cy="12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42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
      <a:dk1>
        <a:srgbClr val="818285"/>
      </a:dk1>
      <a:lt1>
        <a:sysClr val="window" lastClr="FFFFFF"/>
      </a:lt1>
      <a:dk2>
        <a:srgbClr val="00B3E2"/>
      </a:dk2>
      <a:lt2>
        <a:srgbClr val="0079A3"/>
      </a:lt2>
      <a:accent1>
        <a:srgbClr val="00B3E2"/>
      </a:accent1>
      <a:accent2>
        <a:srgbClr val="0079A3"/>
      </a:accent2>
      <a:accent3>
        <a:srgbClr val="818285"/>
      </a:accent3>
      <a:accent4>
        <a:srgbClr val="005A71"/>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8507</Words>
  <Application>Microsoft Office PowerPoint</Application>
  <PresentationFormat>On-screen Show (4:3)</PresentationFormat>
  <Paragraphs>508</Paragraphs>
  <Slides>43</Slides>
  <Notes>43</Notes>
  <HiddenSlides>0</HiddenSlides>
  <MMClips>0</MMClips>
  <ScaleCrop>false</ScaleCrop>
  <HeadingPairs>
    <vt:vector size="4" baseType="variant">
      <vt:variant>
        <vt:lpstr>Theme</vt:lpstr>
      </vt:variant>
      <vt:variant>
        <vt:i4>5</vt:i4>
      </vt:variant>
      <vt:variant>
        <vt:lpstr>Slide Titles</vt:lpstr>
      </vt:variant>
      <vt:variant>
        <vt:i4>43</vt:i4>
      </vt:variant>
    </vt:vector>
  </HeadingPairs>
  <TitlesOfParts>
    <vt:vector size="48" baseType="lpstr">
      <vt:lpstr>Office Theme</vt:lpstr>
      <vt:lpstr>1_Office Theme</vt:lpstr>
      <vt:lpstr>2_Office Theme</vt:lpstr>
      <vt:lpstr>3_Office Theme</vt:lpstr>
      <vt:lpstr>4_Office Theme</vt:lpstr>
      <vt:lpstr>Osteoarthritis of the Knee Clinical Care Standard  </vt:lpstr>
      <vt:lpstr>Outline</vt:lpstr>
      <vt:lpstr>The Australian Commission on Safety  and Quality in Health Care   </vt:lpstr>
      <vt:lpstr>What is a Clinical Care Standard? </vt:lpstr>
      <vt:lpstr>Why do we need an Osteoarthritis of  the Knee Clinical Care Standard?</vt:lpstr>
      <vt:lpstr>About the Osteoarthritis of the Knee Clinical Care Standard</vt:lpstr>
      <vt:lpstr>Quality statements</vt:lpstr>
      <vt:lpstr>Quality Statement 1 Comprehensive assessment</vt:lpstr>
      <vt:lpstr>Quality Statement 1 Comprehensive assessment</vt:lpstr>
      <vt:lpstr>Quality Statement 1 Comprehensive assessment</vt:lpstr>
      <vt:lpstr>Quality Statement 1 Comprehensive assessment</vt:lpstr>
      <vt:lpstr>Quality Statement 2 Diagnosis</vt:lpstr>
      <vt:lpstr>Quality Statement 2 Diagnosis</vt:lpstr>
      <vt:lpstr>Quality Statement 2 Diagnosis</vt:lpstr>
      <vt:lpstr>Quality Statement 2 Diagnosis</vt:lpstr>
      <vt:lpstr>Quality Statement 3 Education and management</vt:lpstr>
      <vt:lpstr>Quality Statement 3 Education and management</vt:lpstr>
      <vt:lpstr>Quality Statement 3 Education and management</vt:lpstr>
      <vt:lpstr>Quality Statement 3 Education and management</vt:lpstr>
      <vt:lpstr>Quality Statement 3 Education and management</vt:lpstr>
      <vt:lpstr>Quality Statement 4 Weight loss and exercise</vt:lpstr>
      <vt:lpstr>Quality Statement 4 Weight loss and exercise</vt:lpstr>
      <vt:lpstr>Quality Statement 4 Weight loss and exercise</vt:lpstr>
      <vt:lpstr>Quality Statement 4 Weight loss and exercise</vt:lpstr>
      <vt:lpstr>Quality Statement 4 Weight loss and exercise</vt:lpstr>
      <vt:lpstr>Quality Statement 5 Medicines used to manage symptoms </vt:lpstr>
      <vt:lpstr>Quality Statement 5 Medicines used to manage symptoms </vt:lpstr>
      <vt:lpstr>Quality Statement 5 Medicines used to manage symptoms </vt:lpstr>
      <vt:lpstr>Quality Statement 5 Medicines used to manage symptoms</vt:lpstr>
      <vt:lpstr>Quality Statement 5 Medicines used to manage symptoms</vt:lpstr>
      <vt:lpstr>Quality Statement 6 Patient review</vt:lpstr>
      <vt:lpstr>Quality Statement 6 Patient review</vt:lpstr>
      <vt:lpstr>Quality Statement 6 Patient review</vt:lpstr>
      <vt:lpstr>Quality Statement 6 Patient review</vt:lpstr>
      <vt:lpstr>Quality Statement 7 Surgery</vt:lpstr>
      <vt:lpstr>Quality Statement 7 Surgery</vt:lpstr>
      <vt:lpstr>Quality Statement 7 Surgery</vt:lpstr>
      <vt:lpstr>Quality Statement 7 Surgery</vt:lpstr>
      <vt:lpstr>Quality Statement 7 Surgery</vt:lpstr>
      <vt:lpstr>Quality Statement 7 Surgery</vt:lpstr>
      <vt:lpstr>What should we consider?</vt:lpstr>
      <vt:lpstr>More information</vt:lpstr>
      <vt:lpstr>How can the quality statements be achieved in your health service?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2016-05-24T06:23:56Z</dcterms:created>
  <dcterms:modified xsi:type="dcterms:W3CDTF">2018-05-15T22:46:23Z</dcterms:modified>
</cp:coreProperties>
</file>